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0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1" r:id="rId14"/>
    <p:sldId id="273" r:id="rId15"/>
    <p:sldId id="272" r:id="rId16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120" y="4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C18F51-09EC-435C-A3BA-64A766E099C0}" type="datetimeFigureOut">
              <a:rPr lang="ru-RU" smtClean="0"/>
              <a:pPr>
                <a:defRPr/>
              </a:pPr>
              <a:t>06.11.2023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395586-F03A-48D1-94DF-16B239DF4F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C18F51-09EC-435C-A3BA-64A766E099C0}" type="datetimeFigureOut">
              <a:rPr lang="ru-RU" smtClean="0"/>
              <a:pPr>
                <a:defRPr/>
              </a:pPr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395586-F03A-48D1-94DF-16B239DF4F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C18F51-09EC-435C-A3BA-64A766E099C0}" type="datetimeFigureOut">
              <a:rPr lang="ru-RU" smtClean="0"/>
              <a:pPr>
                <a:defRPr/>
              </a:pPr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395586-F03A-48D1-94DF-16B239DF4F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1_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pPr>
                <a:defRPr/>
              </a:pPr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1_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pPr>
                <a:defRPr/>
              </a:pPr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1_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pPr>
                <a:defRPr/>
              </a:pPr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1_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pPr>
                <a:defRPr/>
              </a:pPr>
              <a:t>06.11.2023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1_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7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9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Click to edit Master text styles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1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pPr>
                <a:defRPr/>
              </a:pPr>
              <a:t>06.11.2023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1_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pPr>
                <a:defRPr/>
              </a:pPr>
              <a:t>06.11.2023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1_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pPr>
                <a:defRPr/>
              </a:pPr>
              <a:t>06.11.2023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1_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pPr>
                <a:defRPr/>
              </a:pPr>
              <a:t>06.11.2023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C18F51-09EC-435C-A3BA-64A766E099C0}" type="datetimeFigureOut">
              <a:rPr lang="ru-RU" smtClean="0"/>
              <a:pPr>
                <a:defRPr/>
              </a:pPr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395586-F03A-48D1-94DF-16B239DF4F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1_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 bwMode="auto"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Click icon to add picture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pPr>
                <a:defRPr/>
              </a:pPr>
              <a:t>06.11.2023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1_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pPr>
                <a:defRPr/>
              </a:pPr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1_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1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1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pPr>
                <a:defRPr/>
              </a:pPr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C18F51-09EC-435C-A3BA-64A766E099C0}" type="datetimeFigureOut">
              <a:rPr lang="ru-RU" smtClean="0"/>
              <a:pPr>
                <a:defRPr/>
              </a:pPr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395586-F03A-48D1-94DF-16B239DF4F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C18F51-09EC-435C-A3BA-64A766E099C0}" type="datetimeFigureOut">
              <a:rPr lang="ru-RU" smtClean="0"/>
              <a:pPr>
                <a:defRPr/>
              </a:pPr>
              <a:t>06.11.2023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395586-F03A-48D1-94DF-16B239DF4F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C18F51-09EC-435C-A3BA-64A766E099C0}" type="datetimeFigureOut">
              <a:rPr lang="ru-RU" smtClean="0"/>
              <a:pPr>
                <a:defRPr/>
              </a:pPr>
              <a:t>06.11.2023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395586-F03A-48D1-94DF-16B239DF4F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C18F51-09EC-435C-A3BA-64A766E099C0}" type="datetimeFigureOut">
              <a:rPr lang="ru-RU" smtClean="0"/>
              <a:pPr>
                <a:defRPr/>
              </a:pPr>
              <a:t>06.11.2023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395586-F03A-48D1-94DF-16B239DF4F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C18F51-09EC-435C-A3BA-64A766E099C0}" type="datetimeFigureOut">
              <a:rPr lang="ru-RU" smtClean="0"/>
              <a:pPr>
                <a:defRPr/>
              </a:pPr>
              <a:t>06.11.2023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395586-F03A-48D1-94DF-16B239DF4F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C18F51-09EC-435C-A3BA-64A766E099C0}" type="datetimeFigureOut">
              <a:rPr lang="ru-RU" smtClean="0"/>
              <a:pPr>
                <a:defRPr/>
              </a:pPr>
              <a:t>06.11.2023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395586-F03A-48D1-94DF-16B239DF4F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C18F51-09EC-435C-A3BA-64A766E099C0}" type="datetimeFigureOut">
              <a:rPr lang="ru-RU" smtClean="0"/>
              <a:pPr>
                <a:defRPr/>
              </a:pPr>
              <a:t>06.11.2023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395586-F03A-48D1-94DF-16B239DF4F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BCC18F51-09EC-435C-A3BA-64A766E099C0}" type="datetimeFigureOut">
              <a:rPr lang="ru-RU" smtClean="0"/>
              <a:pPr>
                <a:defRPr/>
              </a:pPr>
              <a:t>06.11.2023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08395586-F03A-48D1-94DF-16B239DF4F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649" r:id="rId12"/>
    <p:sldLayoutId id="2147483650" r:id="rId13"/>
    <p:sldLayoutId id="2147483651" r:id="rId14"/>
    <p:sldLayoutId id="2147483652" r:id="rId15"/>
    <p:sldLayoutId id="2147483653" r:id="rId16"/>
    <p:sldLayoutId id="2147483654" r:id="rId17"/>
    <p:sldLayoutId id="2147483655" r:id="rId18"/>
    <p:sldLayoutId id="2147483656" r:id="rId19"/>
    <p:sldLayoutId id="2147483657" r:id="rId20"/>
    <p:sldLayoutId id="2147483658" r:id="rId21"/>
    <p:sldLayoutId id="2147483659" r:id="rId22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D:\Ирина\Desktop\Arkhitekturnaya-yekologi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5943" y="0"/>
            <a:ext cx="12192000" cy="68275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57" y="295424"/>
            <a:ext cx="6358597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sana"/>
                <a:cs typeface="Asana"/>
              </a:rPr>
              <a:t>Раздел 1: Введение в экологию. Экология и архитектура</a:t>
            </a:r>
            <a:br>
              <a:rPr lang="ru-RU" sz="2400" dirty="0">
                <a:latin typeface="Asana"/>
                <a:cs typeface="Asana"/>
              </a:rPr>
            </a:br>
            <a:r>
              <a:rPr lang="ru-RU" sz="2400" dirty="0">
                <a:latin typeface="Asana"/>
                <a:cs typeface="Asana"/>
              </a:rPr>
              <a:t>по дисциплине «Экологические основы архитектурного проектирования»</a:t>
            </a:r>
            <a:br>
              <a:rPr lang="ru-RU" dirty="0">
                <a:latin typeface="Asana"/>
                <a:cs typeface="Asana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34574" y="281355"/>
            <a:ext cx="1081805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sana"/>
                <a:ea typeface="Arial" pitchFamily="34" charset="0"/>
                <a:cs typeface="Times New Roman" pitchFamily="18" charset="0"/>
              </a:rPr>
              <a:t>• прогнозирование и оценка возможных негативных последствий строительства, эксплуатации новых и реконструируемых мест расселения, зданий и сооружений для окружающей среды;  </a:t>
            </a:r>
            <a:b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sana"/>
                <a:ea typeface="Arial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sana"/>
                <a:ea typeface="Arial" pitchFamily="34" charset="0"/>
                <a:cs typeface="Times New Roman" pitchFamily="18" charset="0"/>
              </a:rPr>
              <a:t>• своевременное выявление объектов, наносящих ущерб окружающей среде, при помощи эколого-экономического мониторинга и принятие соответствующих решений;  </a:t>
            </a:r>
            <a:b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sana"/>
                <a:ea typeface="Arial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sana"/>
                <a:ea typeface="Arial" pitchFamily="34" charset="0"/>
                <a:cs typeface="Times New Roman" pitchFamily="18" charset="0"/>
              </a:rPr>
              <a:t>•периодический анализ движения города к большей устойчивости развития и к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sana"/>
                <a:ea typeface="Arial" pitchFamily="34" charset="0"/>
                <a:cs typeface="Times New Roman" pitchFamily="18" charset="0"/>
              </a:rPr>
              <a:t>экологичности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sana"/>
                <a:ea typeface="Arial" pitchFamily="34" charset="0"/>
                <a:cs typeface="Times New Roman" pitchFamily="18" charset="0"/>
              </a:rPr>
              <a:t> путем сопоставления предыдущих и текущих значений индикаторов устойчивого развития.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sana"/>
              <a:cs typeface="Arial" pitchFamily="34" charset="0"/>
            </a:endParaRPr>
          </a:p>
        </p:txBody>
      </p:sp>
      <p:pic>
        <p:nvPicPr>
          <p:cNvPr id="22531" name="Picture 3" descr="D:\Ирина\Desktop\thegate_pl010.jpg"/>
          <p:cNvPicPr>
            <a:picLocks noChangeAspect="1" noChangeArrowheads="1"/>
          </p:cNvPicPr>
          <p:nvPr/>
        </p:nvPicPr>
        <p:blipFill>
          <a:blip r:embed="rId2"/>
          <a:srcRect b="8444"/>
          <a:stretch>
            <a:fillRect/>
          </a:stretch>
        </p:blipFill>
        <p:spPr bwMode="auto">
          <a:xfrm>
            <a:off x="492369" y="3123027"/>
            <a:ext cx="5528603" cy="3249637"/>
          </a:xfrm>
          <a:prstGeom prst="rect">
            <a:avLst/>
          </a:prstGeom>
          <a:noFill/>
        </p:spPr>
      </p:pic>
      <p:pic>
        <p:nvPicPr>
          <p:cNvPr id="22533" name="Picture 5" descr="D:\Ирина\Desktop\BRIDGE TOWERS 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0971" y="3123027"/>
            <a:ext cx="5655213" cy="32637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562708" y="261256"/>
            <a:ext cx="5781821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sana"/>
                <a:ea typeface="Arial" pitchFamily="34" charset="0"/>
                <a:cs typeface="Times New Roman" pitchFamily="18" charset="0"/>
              </a:rPr>
              <a:t>3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sana"/>
                <a:ea typeface="Arial" pitchFamily="34" charset="0"/>
                <a:cs typeface="Times New Roman" pitchFamily="18" charset="0"/>
              </a:rPr>
              <a:t>.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sana"/>
                <a:ea typeface="Arial" pitchFamily="34" charset="0"/>
                <a:cs typeface="Times New Roman" pitchFamily="18" charset="0"/>
              </a:rPr>
              <a:t>Составляющие  компоненты архитектурной экологии</a:t>
            </a:r>
          </a:p>
          <a:p>
            <a:r>
              <a:rPr lang="ru-RU" sz="2000" dirty="0">
                <a:latin typeface="Asana"/>
              </a:rPr>
              <a:t>В круг архитектурной экологии входят градостроительная  экология,  архитектурная экология, </a:t>
            </a:r>
            <a:r>
              <a:rPr lang="ru-RU" sz="2000" dirty="0" err="1">
                <a:latin typeface="Asana"/>
              </a:rPr>
              <a:t>экологичная</a:t>
            </a:r>
            <a:r>
              <a:rPr lang="ru-RU" sz="2000" dirty="0">
                <a:latin typeface="Asana"/>
              </a:rPr>
              <a:t> архитектурная физика, ландшафтная архитектура, </a:t>
            </a:r>
            <a:br>
              <a:rPr lang="ru-RU" sz="2000" dirty="0">
                <a:latin typeface="Asana"/>
              </a:rPr>
            </a:br>
            <a:r>
              <a:rPr lang="ru-RU" sz="2000" dirty="0">
                <a:latin typeface="Asana"/>
              </a:rPr>
              <a:t>строительная экология.   </a:t>
            </a:r>
          </a:p>
          <a:p>
            <a:r>
              <a:rPr lang="ru-RU" sz="2000" dirty="0">
                <a:latin typeface="Asana"/>
              </a:rPr>
              <a:t>Наиболее общим ее разделом можно считать градостроительную экологию </a:t>
            </a:r>
          </a:p>
          <a:p>
            <a:r>
              <a:rPr lang="ru-RU" sz="2000" dirty="0">
                <a:latin typeface="Asana"/>
              </a:rPr>
              <a:t>(мест расселения) — </a:t>
            </a:r>
            <a:r>
              <a:rPr lang="ru-RU" sz="2000" dirty="0" err="1">
                <a:latin typeface="Asana"/>
              </a:rPr>
              <a:t>урбоэкологию</a:t>
            </a:r>
            <a:r>
              <a:rPr lang="ru-RU" sz="2000" dirty="0">
                <a:latin typeface="Asana"/>
              </a:rPr>
              <a:t> — на макро- (планета, страна, регион), мезо(область, край) и  </a:t>
            </a:r>
            <a:r>
              <a:rPr lang="ru-RU" sz="2000" dirty="0" err="1">
                <a:latin typeface="Asana"/>
              </a:rPr>
              <a:t>микротерриториальных</a:t>
            </a:r>
            <a:r>
              <a:rPr lang="ru-RU" sz="2000" dirty="0">
                <a:latin typeface="Asana"/>
              </a:rPr>
              <a:t> (места расселения) уровнях.</a:t>
            </a:r>
          </a:p>
          <a:p>
            <a:r>
              <a:rPr lang="ru-RU" sz="2000" dirty="0">
                <a:latin typeface="Asana"/>
              </a:rPr>
              <a:t>Экологическая архитектура учитывает экологические особенности </a:t>
            </a:r>
          </a:p>
          <a:p>
            <a:r>
              <a:rPr lang="ru-RU" sz="2000" dirty="0">
                <a:latin typeface="Asana"/>
              </a:rPr>
              <a:t>взаимодействия архитектурных объектов, природы и социально-экологических потребности жителей.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sana"/>
              <a:cs typeface="Arial" pitchFamily="34" charset="0"/>
            </a:endParaRPr>
          </a:p>
        </p:txBody>
      </p:sp>
      <p:pic>
        <p:nvPicPr>
          <p:cNvPr id="4" name="Picture 2" descr="D:\Ирина\Desktop\7ad1adec4b4b15f970c3bb7fa3f4f4c70cda9814_1280_853_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7582" y="675249"/>
            <a:ext cx="5556739" cy="55567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29268" y="393896"/>
            <a:ext cx="4332849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sana"/>
              </a:rPr>
              <a:t>Физические параметры, обеспечивающие комфортную внутреннюю среду, входят в состав экологической архитектурной физики: архитектурная </a:t>
            </a:r>
            <a:r>
              <a:rPr lang="ru-RU" sz="2000" dirty="0" err="1">
                <a:latin typeface="Asana"/>
              </a:rPr>
              <a:t>светология</a:t>
            </a:r>
            <a:r>
              <a:rPr lang="ru-RU" sz="2000" dirty="0">
                <a:latin typeface="Asana"/>
              </a:rPr>
              <a:t>, климатология, акустика.  Эти науки  направлены на выявление связей между условиями среды архитектурой зданий, градостроительных образований и ощущениями человека. Знание этих связей позволит архитектору-экологу правильно оценить и учесть климатические световые и звуковые воздействия, создать в формируемой среде зданий благоприятную экологическую обстановку</a:t>
            </a:r>
            <a:r>
              <a:rPr lang="ru-RU" dirty="0"/>
              <a:t>.</a:t>
            </a:r>
          </a:p>
        </p:txBody>
      </p:sp>
      <p:pic>
        <p:nvPicPr>
          <p:cNvPr id="6" name="Picture 4" descr="D:\Ирина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167" y="337625"/>
            <a:ext cx="6893168" cy="61616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34574" y="281355"/>
            <a:ext cx="1081805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sana"/>
                <a:ea typeface="Arial" pitchFamily="34" charset="0"/>
                <a:cs typeface="Times New Roman" pitchFamily="18" charset="0"/>
              </a:rPr>
              <a:t>• прогнозирование и оценка возможных негативных последствий строительства, эксплуатации новых и реконструируемых мест расселения, зданий и сооружений для окружающей среды;  </a:t>
            </a:r>
            <a:b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sana"/>
                <a:ea typeface="Arial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sana"/>
                <a:ea typeface="Arial" pitchFamily="34" charset="0"/>
                <a:cs typeface="Times New Roman" pitchFamily="18" charset="0"/>
              </a:rPr>
              <a:t>• своевременное выявление объектов, наносящих ущерб окружающей среде, при помощи эколого-экономического мониторинга и принятие соответствующих решений;  </a:t>
            </a:r>
            <a:b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sana"/>
                <a:ea typeface="Arial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sana"/>
                <a:ea typeface="Arial" pitchFamily="34" charset="0"/>
                <a:cs typeface="Times New Roman" pitchFamily="18" charset="0"/>
              </a:rPr>
              <a:t>•периодический анализ движения города к большей устойчивости развития и к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sana"/>
                <a:ea typeface="Arial" pitchFamily="34" charset="0"/>
                <a:cs typeface="Times New Roman" pitchFamily="18" charset="0"/>
              </a:rPr>
              <a:t>экологичности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sana"/>
                <a:ea typeface="Arial" pitchFamily="34" charset="0"/>
                <a:cs typeface="Times New Roman" pitchFamily="18" charset="0"/>
              </a:rPr>
              <a:t> путем сопоставления предыдущих и текущих значений индикаторов устойчивого развития.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sana"/>
              <a:cs typeface="Arial" pitchFamily="34" charset="0"/>
            </a:endParaRPr>
          </a:p>
        </p:txBody>
      </p:sp>
      <p:pic>
        <p:nvPicPr>
          <p:cNvPr id="28677" name="Picture 5" descr="D:\Ирина\Desktop\2142b881b2b28883b8ccd5a341ec33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3674" y="2799471"/>
            <a:ext cx="4192172" cy="3713871"/>
          </a:xfrm>
          <a:prstGeom prst="rect">
            <a:avLst/>
          </a:prstGeom>
          <a:noFill/>
        </p:spPr>
      </p:pic>
      <p:pic>
        <p:nvPicPr>
          <p:cNvPr id="28678" name="Picture 6" descr="D:\Ирина\Desktop\scale_1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808" y="3080825"/>
            <a:ext cx="6812866" cy="3418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Ирина\Desktop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2880" y="1"/>
            <a:ext cx="120091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rt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Asana"/>
                <a:cs typeface="Arial" pitchFamily="34" charset="0"/>
              </a:rPr>
              <a:t>Вопросы самоконтроля:</a:t>
            </a:r>
          </a:p>
          <a:p>
            <a:pPr marL="342900" lvl="0" indent="-342900" rtl="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dirty="0">
                <a:latin typeface="Asana"/>
                <a:cs typeface="Arial" pitchFamily="34" charset="0"/>
              </a:rPr>
              <a:t>Направления как отрасли архитектурной экологии.</a:t>
            </a:r>
          </a:p>
          <a:p>
            <a:pPr marL="342900" lvl="0" indent="-342900" rtl="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dirty="0">
                <a:latin typeface="Asana"/>
              </a:rPr>
              <a:t>Задачи архитектора как основного участника процесса создания среды обитания человека.</a:t>
            </a:r>
          </a:p>
          <a:p>
            <a:pPr marL="342900" lvl="0" indent="-342900" rtl="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dirty="0">
                <a:latin typeface="Asana"/>
                <a:cs typeface="Arial" pitchFamily="34" charset="0"/>
              </a:rPr>
              <a:t>Перечислите основные задачи архитектурной экологии</a:t>
            </a:r>
          </a:p>
          <a:p>
            <a:pPr marL="342900" lvl="0" indent="-342900" rtl="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dirty="0">
                <a:latin typeface="Asana"/>
              </a:rPr>
              <a:t>Физические параметры, обеспечивающие комфортную внутреннюю среду.</a:t>
            </a:r>
            <a:endParaRPr lang="ru-RU" dirty="0">
              <a:latin typeface="Asana"/>
              <a:cs typeface="Arial" pitchFamily="34" charset="0"/>
            </a:endParaRPr>
          </a:p>
          <a:p>
            <a:pPr marL="342900" lvl="0" indent="-342900" rt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Asana"/>
                <a:cs typeface="Arial" pitchFamily="34" charset="0"/>
              </a:rPr>
              <a:t>Литература:</a:t>
            </a:r>
          </a:p>
          <a:p>
            <a:r>
              <a:rPr lang="ru-RU" dirty="0">
                <a:latin typeface="Asana"/>
              </a:rPr>
              <a:t>1.      Казанцев П.А. Основы экологической архитектуры и дизайна. Учебное пособие. Владивосток: Изд-во ДВГТУ, 2022. С. 17-19.</a:t>
            </a:r>
          </a:p>
          <a:p>
            <a:r>
              <a:rPr lang="ru-RU" dirty="0">
                <a:latin typeface="Asana"/>
              </a:rPr>
              <a:t>3.      Экологическое  строительство  в  России.  Тенденции  и  перспективы.  </a:t>
            </a:r>
            <a:r>
              <a:rPr lang="ru-RU" dirty="0" err="1">
                <a:latin typeface="Asana"/>
              </a:rPr>
              <a:t>Веб-журнал</a:t>
            </a:r>
            <a:r>
              <a:rPr lang="ru-RU" dirty="0">
                <a:latin typeface="Asana"/>
              </a:rPr>
              <a:t>  «Экологическая архитектура»//январь 2023.</a:t>
            </a:r>
            <a:endParaRPr lang="ru-RU" dirty="0">
              <a:latin typeface="Asan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Ирина\Desktop\slide5-l.jpg"/>
          <p:cNvPicPr>
            <a:picLocks noChangeAspect="1" noChangeArrowheads="1"/>
          </p:cNvPicPr>
          <p:nvPr/>
        </p:nvPicPr>
        <p:blipFill>
          <a:blip r:embed="rId2"/>
          <a:srcRect t="26256" b="6462"/>
          <a:stretch>
            <a:fillRect/>
          </a:stretch>
        </p:blipFill>
        <p:spPr bwMode="auto">
          <a:xfrm>
            <a:off x="1097280" y="801858"/>
            <a:ext cx="9959926" cy="554267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140061" y="360457"/>
            <a:ext cx="1667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rt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Asana"/>
                <a:cs typeface="Arial" pitchFamily="34" charset="0"/>
              </a:rPr>
              <a:t>Заключение: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73647906" name="Заголовок 1"/>
          <p:cNvSpPr>
            <a:spLocks noGrp="1"/>
          </p:cNvSpPr>
          <p:nvPr>
            <p:ph type="title"/>
          </p:nvPr>
        </p:nvSpPr>
        <p:spPr bwMode="auto">
          <a:xfrm>
            <a:off x="670560" y="436098"/>
            <a:ext cx="10911840" cy="1223890"/>
          </a:xfrm>
        </p:spPr>
        <p:txBody>
          <a:bodyPr>
            <a:noAutofit/>
          </a:bodyPr>
          <a:lstStyle/>
          <a:p>
            <a:pPr>
              <a:defRPr/>
            </a:pPr>
            <a:r>
              <a:rPr sz="2000" b="1">
                <a:solidFill>
                  <a:schemeClr val="tx1"/>
                </a:solidFill>
                <a:latin typeface="Asana"/>
              </a:rPr>
              <a:t>Цель:</a:t>
            </a:r>
            <a:r>
              <a:rPr sz="2000">
                <a:solidFill>
                  <a:schemeClr val="tx1"/>
                </a:solidFill>
                <a:latin typeface="Asana"/>
              </a:rPr>
              <a:t> определение понятия</a:t>
            </a:r>
            <a:r>
              <a:rPr lang="ru-RU" sz="2000" dirty="0">
                <a:solidFill>
                  <a:schemeClr val="tx1"/>
                </a:solidFill>
                <a:latin typeface="Asana"/>
              </a:rPr>
              <a:t> архитектурной экологии. Распознание ее функций и задач, которые она ставит перед собой, а так же указание компонентов и их направленность на решение отдельных проблем</a:t>
            </a:r>
            <a:br>
              <a:rPr sz="2000">
                <a:solidFill>
                  <a:schemeClr val="tx1"/>
                </a:solidFill>
                <a:latin typeface="Asana"/>
              </a:rPr>
            </a:br>
            <a:r>
              <a:rPr sz="2000" b="1">
                <a:solidFill>
                  <a:schemeClr val="tx1"/>
                </a:solidFill>
                <a:latin typeface="Asana"/>
              </a:rPr>
              <a:t>Задача:</a:t>
            </a:r>
            <a:r>
              <a:rPr lang="ru-RU" sz="2000" b="1" dirty="0">
                <a:solidFill>
                  <a:schemeClr val="tx1"/>
                </a:solidFill>
                <a:latin typeface="Asana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Asana"/>
              </a:rPr>
              <a:t>проанализировать понятие «архитектурная экология».</a:t>
            </a:r>
            <a:endParaRPr sz="2000">
              <a:solidFill>
                <a:schemeClr val="tx1"/>
              </a:solidFill>
              <a:latin typeface="Asana"/>
            </a:endParaRPr>
          </a:p>
        </p:txBody>
      </p:sp>
      <p:sp>
        <p:nvSpPr>
          <p:cNvPr id="1768882147" name="Объект 2"/>
          <p:cNvSpPr>
            <a:spLocks noGrp="1"/>
          </p:cNvSpPr>
          <p:nvPr>
            <p:ph idx="1"/>
          </p:nvPr>
        </p:nvSpPr>
        <p:spPr bwMode="auto">
          <a:xfrm>
            <a:off x="838200" y="1825625"/>
            <a:ext cx="4169899" cy="4351338"/>
          </a:xfrm>
        </p:spPr>
        <p:txBody>
          <a:bodyPr/>
          <a:lstStyle/>
          <a:p>
            <a:pPr>
              <a:spcBef>
                <a:spcPts val="0"/>
              </a:spcBef>
              <a:buNone/>
              <a:defRPr/>
            </a:pPr>
            <a:r>
              <a:rPr lang="ru-RU" sz="2000" b="1" dirty="0">
                <a:latin typeface="Asana"/>
              </a:rPr>
              <a:t>План: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ru-RU" sz="2000" dirty="0">
                <a:latin typeface="Asana"/>
              </a:rPr>
              <a:t>Введение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ru-RU" sz="2000" dirty="0">
                <a:latin typeface="Asana"/>
              </a:rPr>
              <a:t>1. Понятие архитектурной экологии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ru-RU" sz="2000" dirty="0">
                <a:latin typeface="Asana"/>
              </a:rPr>
              <a:t>2. Задачи  архитектурной экологии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ru-RU" sz="2000" dirty="0">
                <a:latin typeface="Asana"/>
              </a:rPr>
              <a:t>3. Составляющие  компоненты архитектурной экологии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ru-RU" sz="2000" dirty="0">
                <a:latin typeface="Asana"/>
              </a:rPr>
              <a:t>Вопросы для самоконтроля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ru-RU" sz="2000" dirty="0">
                <a:latin typeface="Asana"/>
              </a:rPr>
              <a:t>Литература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ru-RU" sz="2000" dirty="0">
                <a:latin typeface="Asana"/>
              </a:rPr>
              <a:t>Заключение</a:t>
            </a:r>
          </a:p>
          <a:p>
            <a:pPr>
              <a:defRPr/>
            </a:pPr>
            <a:endParaRPr/>
          </a:p>
        </p:txBody>
      </p:sp>
      <p:pic>
        <p:nvPicPr>
          <p:cNvPr id="4097" name="Picture 1" descr="D:\Ирина\Desktop\a196e95a60689ef966ec371caf73e5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114" y="1730326"/>
            <a:ext cx="6414868" cy="41921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365124"/>
            <a:ext cx="5506329" cy="5627713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>
                <a:solidFill>
                  <a:schemeClr val="tx1"/>
                </a:solidFill>
                <a:effectLst/>
                <a:latin typeface="Asana"/>
              </a:rPr>
              <a:t>Введение</a:t>
            </a:r>
            <a:br>
              <a:rPr lang="ru-RU" sz="2000" dirty="0">
                <a:solidFill>
                  <a:schemeClr val="tx1"/>
                </a:solidFill>
                <a:effectLst/>
                <a:latin typeface="Asana"/>
              </a:rPr>
            </a:br>
            <a:r>
              <a:rPr lang="ru-RU" sz="2000" b="0" dirty="0">
                <a:solidFill>
                  <a:schemeClr val="tx1"/>
                </a:solidFill>
                <a:effectLst/>
                <a:latin typeface="Asana"/>
              </a:rPr>
              <a:t>Развитие городов не стоит на месте. Вместе с тем, растут и проблемы связанные  с экологией, как городов, сел, так  и всего мира в том числе. Города - это места сосредоточения основных масс жителей Земли, призванные удовлетворять их потребности и обеспечивать достаточно высокое и обоснованное экологически качество жизни, а так же это центры возникновения основных экологических проблем. Новая наука - архитектурная экология - направлена на решение задач </a:t>
            </a:r>
            <a:r>
              <a:rPr lang="ru-RU" sz="2000" b="0" dirty="0" err="1">
                <a:solidFill>
                  <a:schemeClr val="tx1"/>
                </a:solidFill>
                <a:effectLst/>
                <a:latin typeface="Asana"/>
              </a:rPr>
              <a:t>экологизации</a:t>
            </a:r>
            <a:r>
              <a:rPr lang="ru-RU" sz="2000" b="0" dirty="0">
                <a:solidFill>
                  <a:schemeClr val="tx1"/>
                </a:solidFill>
                <a:effectLst/>
                <a:latin typeface="Asana"/>
              </a:rPr>
              <a:t> любых городов: от небольших до мегаполисов</a:t>
            </a:r>
            <a:r>
              <a:rPr lang="ru-RU" sz="2400" b="0" dirty="0">
                <a:solidFill>
                  <a:schemeClr val="tx1"/>
                </a:solidFill>
                <a:effectLst/>
              </a:rPr>
              <a:t>.</a:t>
            </a:r>
            <a:br>
              <a:rPr lang="ru-RU" sz="2400" dirty="0">
                <a:effectLst/>
              </a:rPr>
            </a:br>
            <a:endParaRPr lang="ru-RU" sz="2400" dirty="0">
              <a:effectLst/>
            </a:endParaRPr>
          </a:p>
        </p:txBody>
      </p:sp>
      <p:pic>
        <p:nvPicPr>
          <p:cNvPr id="3073" name="Picture 1" descr="D:\Ирина\Desktop\1650586249_47-sportishka-com-p-futurizm-v-arkhitekture-krasivo-foto-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85206" y="436098"/>
            <a:ext cx="5120640" cy="60069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78302" y="365760"/>
            <a:ext cx="1124008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sana"/>
                <a:ea typeface="Arial" pitchFamily="34" charset="0"/>
                <a:cs typeface="Times New Roman" pitchFamily="18" charset="0"/>
              </a:rPr>
              <a:t>1.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sana"/>
                <a:ea typeface="Arial" pitchFamily="34" charset="0"/>
                <a:cs typeface="Times New Roman" pitchFamily="18" charset="0"/>
              </a:rPr>
              <a:t>Понятие архитектурной экологии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sana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sana"/>
                <a:ea typeface="Arial" pitchFamily="34" charset="0"/>
                <a:cs typeface="Times New Roman" pitchFamily="18" charset="0"/>
              </a:rPr>
              <a:t>В настоящее время архитектурная экология - это новая отрасль науки на стыке градостроительства, архитектуры, строительства, экологии, этики, направленная на решение проблем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sana"/>
                <a:ea typeface="Arial" pitchFamily="34" charset="0"/>
                <a:cs typeface="Times New Roman" pitchFamily="18" charset="0"/>
              </a:rPr>
              <a:t>экологизации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sana"/>
                <a:ea typeface="Arial" pitchFamily="34" charset="0"/>
                <a:cs typeface="Times New Roman" pitchFamily="18" charset="0"/>
              </a:rPr>
              <a:t> зданий, кварталов и городов, с целью создания здоровой и красивой ландшафтной среды, поддержания и восстановления экологического равновесия застроенных и естественных территорий в масштабе города, страны, планеты, одновременно с повышением качества городской среды и полного удовлетворения полного круга экологически обоснованных потребностей людей.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sana"/>
              <a:cs typeface="Arial" pitchFamily="34" charset="0"/>
            </a:endParaRPr>
          </a:p>
        </p:txBody>
      </p:sp>
      <p:pic>
        <p:nvPicPr>
          <p:cNvPr id="1027" name="Picture 3" descr="D:\Ирина\Desktop\156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39" y="2912013"/>
            <a:ext cx="5908431" cy="3601330"/>
          </a:xfrm>
          <a:prstGeom prst="rect">
            <a:avLst/>
          </a:prstGeom>
          <a:noFill/>
        </p:spPr>
      </p:pic>
      <p:pic>
        <p:nvPicPr>
          <p:cNvPr id="2052" name="Picture 4" descr="D:\Ирина\Desktop\scale_1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57071" y="2855743"/>
            <a:ext cx="5176911" cy="3651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50167" y="295424"/>
            <a:ext cx="512064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sana"/>
                <a:ea typeface="Arial" pitchFamily="34" charset="0"/>
                <a:cs typeface="Times New Roman" pitchFamily="18" charset="0"/>
              </a:rPr>
              <a:t>2.Задачи  архитектурной</a:t>
            </a:r>
            <a:r>
              <a:rPr kumimoji="0" lang="ru-RU" sz="2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sana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sana"/>
                <a:ea typeface="Arial" pitchFamily="34" charset="0"/>
                <a:cs typeface="Times New Roman" pitchFamily="18" charset="0"/>
              </a:rPr>
              <a:t> экологии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san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sana"/>
                <a:ea typeface="Arial" pitchFamily="34" charset="0"/>
                <a:cs typeface="Times New Roman" pitchFamily="18" charset="0"/>
              </a:rPr>
              <a:t>Архитектор и инженер-строитель как основные участники процесса создания среды обитания человека должны представлять, каким образом они будут влиять на окружающую среду и живые организмы, как будут взаимодействовать искусственная и естественная природная среда. От знания законов развития природы, основ экологии будет зависеть их профессиональное умение исключить негативное воздействие зданий и сооружений на природу, органично вписать их в природную среду, помочь развитию природных систем и одновременно повысить качество жизни человека.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sana"/>
              <a:cs typeface="Arial" pitchFamily="34" charset="0"/>
            </a:endParaRPr>
          </a:p>
        </p:txBody>
      </p:sp>
      <p:pic>
        <p:nvPicPr>
          <p:cNvPr id="18436" name="Picture 4" descr="D:\Ирина\Desktop\c255af572c1959147e238b9b27cb3beb.jpg"/>
          <p:cNvPicPr>
            <a:picLocks noChangeAspect="1" noChangeArrowheads="1"/>
          </p:cNvPicPr>
          <p:nvPr/>
        </p:nvPicPr>
        <p:blipFill>
          <a:blip r:embed="rId2"/>
          <a:srcRect r="46368"/>
          <a:stretch>
            <a:fillRect/>
          </a:stretch>
        </p:blipFill>
        <p:spPr bwMode="auto">
          <a:xfrm>
            <a:off x="5838093" y="337625"/>
            <a:ext cx="5950634" cy="62038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53687" y="365761"/>
            <a:ext cx="602097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sana"/>
              </a:rPr>
              <a:t>В связи с этим сформулируем задачи архитектурной экологии:  </a:t>
            </a:r>
            <a:br>
              <a:rPr lang="ru-RU" sz="2000" dirty="0">
                <a:latin typeface="Asana"/>
              </a:rPr>
            </a:br>
            <a:r>
              <a:rPr lang="ru-RU" sz="2000" dirty="0">
                <a:latin typeface="Asana"/>
              </a:rPr>
              <a:t>• изучение особенностей взаимодействия природной среды и мест расселения и разработка способов </a:t>
            </a:r>
            <a:r>
              <a:rPr lang="ru-RU" sz="2000" dirty="0" err="1">
                <a:latin typeface="Asana"/>
              </a:rPr>
              <a:t>экологизации</a:t>
            </a:r>
            <a:r>
              <a:rPr lang="ru-RU" sz="2000" dirty="0">
                <a:latin typeface="Asana"/>
              </a:rPr>
              <a:t> этого взаимодействия и обеспечения устойчивого развития поселений;  </a:t>
            </a:r>
            <a:br>
              <a:rPr lang="ru-RU" sz="2000" dirty="0">
                <a:latin typeface="Asana"/>
              </a:rPr>
            </a:br>
            <a:r>
              <a:rPr lang="ru-RU" sz="2000" dirty="0">
                <a:latin typeface="Asana"/>
              </a:rPr>
              <a:t>• устойчивое проектирование и строительство, поддержание экологического равновесия между местами расселения и окружающей природной средой и устойчивого развития мест расселения;</a:t>
            </a:r>
          </a:p>
          <a:p>
            <a:r>
              <a:rPr lang="ru-RU" sz="2000" dirty="0">
                <a:latin typeface="Asana"/>
              </a:rPr>
              <a:t>• повышение качества жизни в местах расселения и жилых домах путем </a:t>
            </a:r>
            <a:r>
              <a:rPr lang="ru-RU" sz="2000" dirty="0" err="1">
                <a:latin typeface="Asana"/>
              </a:rPr>
              <a:t>экологизации</a:t>
            </a:r>
            <a:r>
              <a:rPr lang="ru-RU" sz="2000" dirty="0">
                <a:latin typeface="Asana"/>
              </a:rPr>
              <a:t> жизни и деятельности человека в городе, </a:t>
            </a:r>
            <a:r>
              <a:rPr lang="ru-RU" sz="2000" dirty="0" err="1">
                <a:latin typeface="Asana"/>
              </a:rPr>
              <a:t>экореставрации</a:t>
            </a:r>
            <a:r>
              <a:rPr lang="ru-RU" sz="2000" dirty="0">
                <a:latin typeface="Asana"/>
              </a:rPr>
              <a:t> природной среды, приближения к природной среде, создания привлекательного образа города, мягкого взаимодействия города и природной среды; </a:t>
            </a:r>
            <a:r>
              <a:rPr lang="ru-RU" dirty="0"/>
              <a:t>   </a:t>
            </a:r>
            <a:br>
              <a:rPr lang="ru-RU" dirty="0"/>
            </a:br>
            <a:endParaRPr lang="ru-RU" dirty="0"/>
          </a:p>
        </p:txBody>
      </p:sp>
      <p:pic>
        <p:nvPicPr>
          <p:cNvPr id="21505" name="Picture 1" descr="D:\Ирина\Desktop\c255af572c1959147e238b9b27cb3beb.jpg"/>
          <p:cNvPicPr>
            <a:picLocks noChangeAspect="1" noChangeArrowheads="1"/>
          </p:cNvPicPr>
          <p:nvPr/>
        </p:nvPicPr>
        <p:blipFill>
          <a:blip r:embed="rId2"/>
          <a:srcRect l="53927"/>
          <a:stretch>
            <a:fillRect/>
          </a:stretch>
        </p:blipFill>
        <p:spPr bwMode="auto">
          <a:xfrm>
            <a:off x="379828" y="351692"/>
            <a:ext cx="5134707" cy="61475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3724" y="281354"/>
            <a:ext cx="1046636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000" dirty="0">
                <a:latin typeface="Asana"/>
              </a:rPr>
              <a:t>использование </a:t>
            </a:r>
            <a:r>
              <a:rPr lang="ru-RU" sz="2000" dirty="0" err="1">
                <a:latin typeface="Asana"/>
              </a:rPr>
              <a:t>биопозитивных</a:t>
            </a:r>
            <a:r>
              <a:rPr lang="ru-RU" sz="2000" dirty="0">
                <a:latin typeface="Asana"/>
              </a:rPr>
              <a:t> (</a:t>
            </a:r>
            <a:r>
              <a:rPr lang="ru-RU" sz="2000" dirty="0" err="1">
                <a:latin typeface="Asana"/>
              </a:rPr>
              <a:t>экологичных</a:t>
            </a:r>
            <a:r>
              <a:rPr lang="ru-RU" sz="2000" dirty="0">
                <a:latin typeface="Asana"/>
              </a:rPr>
              <a:t>) зданий и сооружений, а также градостроительных, архитектурных, конструктивных, технологических решений, воспринимаемых природной средой как родственные ей объекты и включаемых ею в экосистемы, помогающие существованию, восстановлению и развитию естественной природной среды;  </a:t>
            </a:r>
          </a:p>
        </p:txBody>
      </p:sp>
      <p:pic>
        <p:nvPicPr>
          <p:cNvPr id="20482" name="Picture 2" descr="D:\Ирина\Desktop\epp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9483" y="1828800"/>
            <a:ext cx="10199077" cy="46564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773723" y="731520"/>
            <a:ext cx="1095873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sana"/>
                <a:ea typeface="Arial" pitchFamily="34" charset="0"/>
                <a:cs typeface="Times New Roman" pitchFamily="18" charset="0"/>
              </a:rPr>
              <a:t>экологичная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sana"/>
                <a:ea typeface="Arial" pitchFamily="34" charset="0"/>
                <a:cs typeface="Times New Roman" pitchFamily="18" charset="0"/>
              </a:rPr>
              <a:t> реконструкция ранее созданных городов, отдельных зданий и сооружений;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sana"/>
                <a:ea typeface="Arial" pitchFamily="34" charset="0"/>
                <a:cs typeface="Times New Roman" pitchFamily="18" charset="0"/>
              </a:rPr>
              <a:t>сенсорная экология и экологическая красота зданий и города;  </a:t>
            </a:r>
            <a:b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sana"/>
                <a:ea typeface="Arial" pitchFamily="34" charset="0"/>
                <a:cs typeface="Times New Roman" pitchFamily="18" charset="0"/>
              </a:rPr>
            </a:b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sana"/>
              <a:cs typeface="Arial" pitchFamily="34" charset="0"/>
            </a:endParaRPr>
          </a:p>
        </p:txBody>
      </p:sp>
      <p:pic>
        <p:nvPicPr>
          <p:cNvPr id="19458" name="Picture 2" descr="D:\Ирина\Desktop\scale_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468" y="1406770"/>
            <a:ext cx="10424160" cy="5050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94697" y="409193"/>
            <a:ext cx="5036233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>
                <a:latin typeface="Asana"/>
                <a:ea typeface="Arial" pitchFamily="34" charset="0"/>
                <a:cs typeface="Times New Roman" pitchFamily="18" charset="0"/>
              </a:rPr>
              <a:t>экономия всех ресурсов, их устойчивое потребление, использование в большей мере </a:t>
            </a:r>
            <a:r>
              <a:rPr lang="ru-RU" sz="2000" dirty="0" err="1">
                <a:latin typeface="Asana"/>
                <a:ea typeface="Arial" pitchFamily="34" charset="0"/>
                <a:cs typeface="Times New Roman" pitchFamily="18" charset="0"/>
              </a:rPr>
              <a:t>возобновимых</a:t>
            </a:r>
            <a:r>
              <a:rPr lang="ru-RU" sz="2000" dirty="0">
                <a:latin typeface="Asana"/>
                <a:ea typeface="Arial" pitchFamily="34" charset="0"/>
                <a:cs typeface="Times New Roman" pitchFamily="18" charset="0"/>
              </a:rPr>
              <a:t> ресурсов, сокращение и исключение отходов с целью достижения устойчивого развития;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>
                <a:latin typeface="Asana"/>
              </a:rPr>
              <a:t>применение природных и </a:t>
            </a:r>
            <a:r>
              <a:rPr lang="ru-RU" sz="2000" dirty="0" err="1">
                <a:latin typeface="Asana"/>
              </a:rPr>
              <a:t>природоподобных</a:t>
            </a:r>
            <a:r>
              <a:rPr lang="ru-RU" sz="2000" dirty="0">
                <a:latin typeface="Asana"/>
              </a:rPr>
              <a:t> </a:t>
            </a:r>
            <a:r>
              <a:rPr lang="ru-RU" sz="2000" dirty="0" err="1">
                <a:latin typeface="Asana"/>
              </a:rPr>
              <a:t>экологичных</a:t>
            </a:r>
            <a:r>
              <a:rPr lang="ru-RU" sz="2000" dirty="0">
                <a:latin typeface="Asana"/>
              </a:rPr>
              <a:t> материалов, а также экологически допустимых отходов производства при изготовлении строительных материалов и изделий с целью исключения поступления отходов в окружающую среду; </a:t>
            </a: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23553" name="Picture 1" descr="D:\Ирина\Desktop\730a109d4a076c570ac49d12294d3a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2031" y="295422"/>
            <a:ext cx="6330461" cy="62460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169</TotalTime>
  <Words>980</Words>
  <Application>Microsoft Office PowerPoint</Application>
  <DocSecurity>0</DocSecurity>
  <PresentationFormat>Широкоэкранный</PresentationFormat>
  <Paragraphs>40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Asana</vt:lpstr>
      <vt:lpstr>Times New Roman</vt:lpstr>
      <vt:lpstr>Verdana</vt:lpstr>
      <vt:lpstr>Wingdings 2</vt:lpstr>
      <vt:lpstr>Аспект</vt:lpstr>
      <vt:lpstr>Презентация PowerPoint</vt:lpstr>
      <vt:lpstr>Цель: определение понятия архитектурной экологии. Распознание ее функций и задач, которые она ставит перед собой, а так же указание компонентов и их направленность на решение отдельных проблем Задача: проанализировать понятие «архитектурная экология».</vt:lpstr>
      <vt:lpstr>Введение Развитие городов не стоит на месте. Вместе с тем, растут и проблемы связанные  с экологией, как городов, сел, так  и всего мира в том числе. Города - это места сосредоточения основных масс жителей Земли, призванные удовлетворять их потребности и обеспечивать достаточно высокое и обоснованное экологически качество жизни, а так же это центры возникновения основных экологических проблем. Новая наука - архитектурная экология - направлена на решение задач экологизации любых городов: от небольших до мегаполисов.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ЭКОЛОГИЧЕСКИЙ ПОДХОД В АРХИТЕКТУРЕ по дисциплине «Экологические основы архитектурного проектирования» </dc:title>
  <dc:subject/>
  <dc:creator/>
  <cp:keywords/>
  <dc:description/>
  <cp:lastModifiedBy>Клюева Людмила Львовна</cp:lastModifiedBy>
  <cp:revision>30</cp:revision>
  <dcterms:created xsi:type="dcterms:W3CDTF">2012-12-03T06:56:55Z</dcterms:created>
  <dcterms:modified xsi:type="dcterms:W3CDTF">2023-11-06T12:46:04Z</dcterms:modified>
  <cp:category/>
  <dc:identifier/>
  <cp:contentStatus/>
  <dc:language/>
  <cp:version/>
</cp:coreProperties>
</file>