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196" autoAdjust="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27467-06A2-4B12-8668-073EC15AEE02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A6CC-3B15-45DF-9E08-4F83BD2D2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851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3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6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977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61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595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34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73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24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9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448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15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4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646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37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28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349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24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4FD56B-EA59-49F3-ADAA-0BF5C1374BAD}" type="datetimeFigureOut">
              <a:rPr lang="ru-RU" smtClean="0"/>
              <a:pPr/>
              <a:t>27.01.2024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BE5258-278C-4960-9350-1FC493EB23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35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14C04D-0665-43E7-9CB2-99CF26F1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06" y="-84084"/>
            <a:ext cx="10364451" cy="768794"/>
          </a:xfrm>
        </p:spPr>
        <p:txBody>
          <a:bodyPr/>
          <a:lstStyle/>
          <a:p>
            <a:r>
              <a:rPr lang="ru-RU" b="1" dirty="0"/>
              <a:t>Тема 1.1. Металлы и сплавы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90FB8B-06FB-4A19-B76A-4060DB9D2B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841" y="4526874"/>
            <a:ext cx="12107159" cy="2177533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В силу высокой прочности, жесткости, а также из-за дешевизны сталь используется повсеместно и считается ключевым продуктом черной металлургии. </a:t>
            </a:r>
          </a:p>
          <a:p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Что важно в свете «зеленых» трендов: сталь можно перерабатывать практически бесконечно. </a:t>
            </a:r>
          </a:p>
          <a:p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По данным Всемирной ассоциации стали, 75% стальных изделий, выпущенных с момента появления мартеновской плавильной печи в 1864 году, до сих пор в обиходе.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4486EE0-1EB3-44D2-A6FE-3DAD2B1200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523" y="1470581"/>
            <a:ext cx="4462023" cy="296001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3D26624-9C25-44F0-B3B5-6448FFBE6551}"/>
              </a:ext>
            </a:extLst>
          </p:cNvPr>
          <p:cNvSpPr/>
          <p:nvPr/>
        </p:nvSpPr>
        <p:spPr>
          <a:xfrm>
            <a:off x="4685794" y="1383770"/>
            <a:ext cx="718636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0000"/>
                </a:solidFill>
                <a:latin typeface="OpenSans-Regular"/>
              </a:rPr>
              <a:t>Сталь – сплав железа (</a:t>
            </a:r>
            <a:r>
              <a:rPr lang="ru-RU" sz="2400" b="1" u="sng" dirty="0" err="1">
                <a:solidFill>
                  <a:srgbClr val="000000"/>
                </a:solidFill>
                <a:latin typeface="OpenSans-Regular"/>
              </a:rPr>
              <a:t>Fe</a:t>
            </a:r>
            <a:r>
              <a:rPr lang="ru-RU" sz="2400" b="1" u="sng" dirty="0">
                <a:solidFill>
                  <a:srgbClr val="000000"/>
                </a:solidFill>
                <a:latin typeface="OpenSans-Regular"/>
              </a:rPr>
              <a:t>) с углеродом (C). </a:t>
            </a:r>
          </a:p>
          <a:p>
            <a:r>
              <a:rPr lang="ru-RU" sz="2400" b="1" u="sng" dirty="0">
                <a:solidFill>
                  <a:srgbClr val="000000"/>
                </a:solidFill>
                <a:latin typeface="OpenSans-Regular"/>
              </a:rPr>
              <a:t>При этом доля углерода в составе мала: </a:t>
            </a:r>
          </a:p>
          <a:p>
            <a:r>
              <a:rPr lang="ru-RU" sz="2400" b="1" u="sng" dirty="0">
                <a:solidFill>
                  <a:srgbClr val="000000"/>
                </a:solidFill>
                <a:latin typeface="OpenSans-Regular"/>
              </a:rPr>
              <a:t>до 2,14% в теории и обычно не более 1,5% на практике. </a:t>
            </a:r>
          </a:p>
          <a:p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Как и в любых других сплавах, в сталях всегда присутствуют примеси (сера, фосфор, кремний), а для улучшения свойств могут вводиться легирующие элементы.</a:t>
            </a:r>
          </a:p>
          <a:p>
            <a:r>
              <a:rPr lang="ru-RU" dirty="0">
                <a:solidFill>
                  <a:srgbClr val="000000"/>
                </a:solidFill>
                <a:latin typeface="OpenSans-Regular"/>
              </a:rPr>
              <a:t/>
            </a:r>
            <a:br>
              <a:rPr lang="ru-RU" dirty="0">
                <a:solidFill>
                  <a:srgbClr val="000000"/>
                </a:solidFill>
                <a:latin typeface="OpenSans-Regular"/>
              </a:rPr>
            </a:br>
            <a:endParaRPr lang="ru-RU" dirty="0">
              <a:solidFill>
                <a:srgbClr val="000000"/>
              </a:solidFill>
              <a:latin typeface="OpenSans-Regular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32F74B-A0C1-41A2-9CA1-58D47752CEAE}"/>
              </a:ext>
            </a:extLst>
          </p:cNvPr>
          <p:cNvSpPr/>
          <p:nvPr/>
        </p:nvSpPr>
        <p:spPr>
          <a:xfrm>
            <a:off x="0" y="611169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/>
              <a:t>1. СТАЛЬ – ЭТО СПЛАВ КАКИХ МЕТАЛЛОВ? РОЛЬ СТАЛИ В ПРОМЫШЛЕННОСТИ</a:t>
            </a:r>
          </a:p>
          <a:p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B7500DE-8FB4-43D3-A7BA-741E9FFB7C95}"/>
              </a:ext>
            </a:extLst>
          </p:cNvPr>
          <p:cNvSpPr/>
          <p:nvPr/>
        </p:nvSpPr>
        <p:spPr>
          <a:xfrm>
            <a:off x="4918434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0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489" y="1357460"/>
            <a:ext cx="9978102" cy="631596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2. ЧЕМ СТАЛЬ ОТЛИЧАЕТСЯ ОТ ЧУГУНА?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2316" y="903942"/>
            <a:ext cx="7448209" cy="444709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OpenSans-Regular"/>
              </a:rPr>
              <a:t>Эти железосодержащие сплавы похожи и по составу, и способом получения. </a:t>
            </a:r>
          </a:p>
          <a:p>
            <a:pPr algn="just"/>
            <a:r>
              <a:rPr lang="ru-RU" sz="2000" b="1" dirty="0">
                <a:latin typeface="OpenSans-Regular"/>
              </a:rPr>
              <a:t>Принципиальное различие в доле углерода. </a:t>
            </a:r>
          </a:p>
          <a:p>
            <a:pPr algn="just"/>
            <a:r>
              <a:rPr lang="ru-RU" sz="2000" b="1" dirty="0">
                <a:latin typeface="OpenSans-Regular"/>
              </a:rPr>
              <a:t>Если его меньше 2,14% от состава, то это сталь; если больше – чугун. </a:t>
            </a:r>
          </a:p>
          <a:p>
            <a:pPr algn="just"/>
            <a:r>
              <a:rPr lang="ru-RU" sz="2000" b="1" dirty="0">
                <a:latin typeface="OpenSans-Regular"/>
              </a:rPr>
              <a:t>Во многом отсюда и разница в свойствах. Так, сталь легче в обработке, тверже и прочнее, ее не разбить ударом.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5D23E0-7512-4069-B91D-2514DB9B46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19" y="1035917"/>
            <a:ext cx="4136257" cy="324385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8E6816E-FA00-4742-92BC-436CA6798797}"/>
              </a:ext>
            </a:extLst>
          </p:cNvPr>
          <p:cNvSpPr/>
          <p:nvPr/>
        </p:nvSpPr>
        <p:spPr>
          <a:xfrm>
            <a:off x="483909" y="4601314"/>
            <a:ext cx="11366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OpenSans-Regular"/>
              </a:rPr>
              <a:t>Чугун же хрупче, тяжелее, но более теплоемкий (дольше держит тепло) и в отличие от стали подходит для литья, в том числе художественного. </a:t>
            </a:r>
          </a:p>
          <a:p>
            <a:r>
              <a:rPr lang="ru-RU" sz="2400" b="1" dirty="0">
                <a:latin typeface="OpenSans-Regular"/>
              </a:rPr>
              <a:t>Отметим также, что чугун часто используется для передела в сталь.</a:t>
            </a:r>
            <a:endParaRPr lang="ru-RU" sz="2400" dirty="0">
              <a:latin typeface="OpenSans-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600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8226A8-F065-461F-BE46-6E7317DD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185" y="-248194"/>
            <a:ext cx="10364451" cy="1596177"/>
          </a:xfrm>
        </p:spPr>
        <p:txBody>
          <a:bodyPr>
            <a:normAutofit/>
          </a:bodyPr>
          <a:lstStyle/>
          <a:p>
            <a:r>
              <a:rPr lang="ru-RU" sz="3200" b="1" dirty="0"/>
              <a:t>3. ФИЗИЧЕСКИЕ, ХИМИЧЕСКИЕ И МЕХАНИЧЕСКИЕ СВОЙСТВА СТАЛИ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4E8926D1-0296-4B13-9CE4-FF5714B69C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12545" y="1596176"/>
            <a:ext cx="3836941" cy="300410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F307C8-ECC7-4532-94D1-8857A87A27F5}"/>
              </a:ext>
            </a:extLst>
          </p:cNvPr>
          <p:cNvSpPr/>
          <p:nvPr/>
        </p:nvSpPr>
        <p:spPr>
          <a:xfrm>
            <a:off x="3997234" y="940526"/>
            <a:ext cx="8194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Плотность: 7700-7900 кг/м³ (7,7—7,9 г/см³).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Температура плавления: 1450-1520°C.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Удельный вес: 75500-77500 Н/м³ (7700—7900 кгс/м³ в системе МКГСС).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Удельная теплоёмкость при 20 °C: 462 Дж/(кг·°C) (110 кал/(кг·°C)).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Удельная теплота плавления: 84 кДж/кг (20 ккал/кг, 23 </a:t>
            </a:r>
            <a:r>
              <a:rPr lang="ru-RU" sz="2000" b="1" dirty="0" err="1">
                <a:solidFill>
                  <a:srgbClr val="000000"/>
                </a:solidFill>
                <a:latin typeface="OpenSans-Regular"/>
              </a:rPr>
              <a:t>Вт·ч</a:t>
            </a:r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/кг).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Коэффициент теплопроводности при t 100 °C: 50,2 Вт/(</a:t>
            </a:r>
            <a:r>
              <a:rPr lang="ru-RU" sz="2000" b="1" dirty="0" err="1">
                <a:solidFill>
                  <a:srgbClr val="000000"/>
                </a:solidFill>
                <a:latin typeface="OpenSans-Regular"/>
              </a:rPr>
              <a:t>м·К</a:t>
            </a:r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) (углеродистая сталь марки 30).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Предел прочности стали при растяжении: от 314 МПа до 1,52 ГПа. 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• Цвет: серебристо-серый.</a:t>
            </a:r>
            <a:endParaRPr lang="ru-RU" sz="2000" b="1" i="0" dirty="0">
              <a:solidFill>
                <a:srgbClr val="000000"/>
              </a:solidFill>
              <a:effectLst/>
              <a:latin typeface="OpenSans-Regular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0505995-6C21-431C-9F05-0F0606D38BE8}"/>
              </a:ext>
            </a:extLst>
          </p:cNvPr>
          <p:cNvSpPr/>
          <p:nvPr/>
        </p:nvSpPr>
        <p:spPr>
          <a:xfrm>
            <a:off x="212544" y="4683276"/>
            <a:ext cx="118349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Отметим, что у стали высокая температура плавления – это не ЦАМ, не свинец и уж тем более не олово, которые можно плавить у себя на кухне. 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Сами по себе стальные изделия увесистые – в 2,5 раза тяжелее аналогичных алюминиевых (плотность сплавов алюминия – 2400-2900 кг/м³). </a:t>
            </a:r>
          </a:p>
          <a:p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Ну и очевидное: все черные стали реагируют на магнит. Причем чем меньше в них углерода, тем лучше магнитные свойства.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9995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7CC2BD-826D-427A-885C-9D0BBCD1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80682"/>
            <a:ext cx="10364451" cy="886119"/>
          </a:xfrm>
        </p:spPr>
        <p:txBody>
          <a:bodyPr/>
          <a:lstStyle/>
          <a:p>
            <a:r>
              <a:rPr lang="ru-RU" b="1" dirty="0"/>
              <a:t>Нержавеющая сталь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866BD9-451A-416B-9539-0F703802E9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77" y="903389"/>
            <a:ext cx="12076994" cy="1093510"/>
          </a:xfrm>
        </p:spPr>
        <p:txBody>
          <a:bodyPr>
            <a:noAutofit/>
          </a:bodyPr>
          <a:lstStyle/>
          <a:p>
            <a:r>
              <a:rPr lang="ru-RU" b="1" dirty="0"/>
              <a:t>Чтобы металлические конструкции не ржавели, применяют стали, легированные хромом (12-20%) и некоторыми другими металлами, такими как никель, титан и молибден. </a:t>
            </a:r>
          </a:p>
          <a:p>
            <a:r>
              <a:rPr lang="ru-RU" b="1" dirty="0"/>
              <a:t>Защита от ржавчины здесь заключается в формировании инертного слоя оксида хрома, способного к самовосстановлению.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0C11878-F0B5-4E03-90BF-4679BD661C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0" y="2611224"/>
            <a:ext cx="4737780" cy="4246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CE3FBA1-FF3D-4764-B023-87222982D5D1}"/>
              </a:ext>
            </a:extLst>
          </p:cNvPr>
          <p:cNvSpPr/>
          <p:nvPr/>
        </p:nvSpPr>
        <p:spPr>
          <a:xfrm>
            <a:off x="4689567" y="2735345"/>
            <a:ext cx="7302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Сразу развеем расхожий миф, что нержавеющая сталь якобы не магнитится.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OpenSans-Regular"/>
              </a:rPr>
              <a:t>По </a:t>
            </a:r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факту это справедливо для </a:t>
            </a:r>
            <a:r>
              <a:rPr lang="ru-RU" sz="2400" b="1" dirty="0" err="1">
                <a:solidFill>
                  <a:srgbClr val="000000"/>
                </a:solidFill>
                <a:latin typeface="OpenSans-Regular"/>
              </a:rPr>
              <a:t>хромникелевых</a:t>
            </a:r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 и </a:t>
            </a:r>
            <a:r>
              <a:rPr lang="ru-RU" sz="2400" b="1" dirty="0" err="1">
                <a:solidFill>
                  <a:srgbClr val="000000"/>
                </a:solidFill>
                <a:latin typeface="OpenSans-Regular"/>
              </a:rPr>
              <a:t>хромомарганцевоникелевых</a:t>
            </a:r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 сталей, к которым относится всем известная пищевая нержавейка. 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OpenSans-Regular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OpenSans-Regular"/>
              </a:rPr>
              <a:t>то же время техническая нержавеющая сталь, из которой делают клапаны, фитинги и трубы, на магнит вполне себе реагирует.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1459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EFE2C3-57C6-4669-88FF-7CF74DE0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95232"/>
            <a:ext cx="10364451" cy="686588"/>
          </a:xfrm>
        </p:spPr>
        <p:txBody>
          <a:bodyPr/>
          <a:lstStyle/>
          <a:p>
            <a:r>
              <a:rPr lang="ru-RU" b="1" dirty="0"/>
              <a:t>Закаленная сталь и термообработка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7ABB75-DFA3-41FA-A069-EBB70CFF3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8" y="2190808"/>
            <a:ext cx="11133057" cy="3424107"/>
          </a:xfrm>
        </p:spPr>
        <p:txBody>
          <a:bodyPr/>
          <a:lstStyle/>
          <a:p>
            <a:r>
              <a:rPr lang="ru-RU" dirty="0"/>
              <a:t>Такие свойства стали, как прочность, пластичность, свариваемость, стойкость к коррозии, улучшаются легированием.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D4A6C5-E206-417C-97AE-DEF970A5C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469" y="781820"/>
            <a:ext cx="10743366" cy="28179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0930969-D551-498C-BDB9-01A0019DE09F}"/>
              </a:ext>
            </a:extLst>
          </p:cNvPr>
          <p:cNvSpPr/>
          <p:nvPr/>
        </p:nvSpPr>
        <p:spPr>
          <a:xfrm>
            <a:off x="292231" y="3684025"/>
            <a:ext cx="116798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Такие свойства стали, как прочность, пластичность, свариваемость, стойкость к коррозии, улучшаются легированием. </a:t>
            </a:r>
          </a:p>
          <a:p>
            <a:endParaRPr lang="ru-RU" sz="2800" b="1" dirty="0"/>
          </a:p>
          <a:p>
            <a:r>
              <a:rPr lang="ru-RU" sz="2800" b="1" dirty="0"/>
              <a:t>Твердость же в сталях с ≥0,4% углерода можно нарастить закалкой – то есть нагревом выше критической температуры, выдержкой и быстрым охлаждением. </a:t>
            </a:r>
          </a:p>
        </p:txBody>
      </p:sp>
    </p:spTree>
    <p:extLst>
      <p:ext uri="{BB962C8B-B14F-4D97-AF65-F5344CB8AC3E}">
        <p14:creationId xmlns="" xmlns:p14="http://schemas.microsoft.com/office/powerpoint/2010/main" val="33981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6242AB-1CA4-440A-9010-F4E9572C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11085"/>
            <a:ext cx="10364451" cy="52729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4. КЛАССИФИКАЦИЯ СТАЛЕЙ ПО КАЧЕСТВУ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D88EF3-A7BB-4BD4-80A1-21204F57F5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690" y="4685121"/>
            <a:ext cx="10363826" cy="3424107"/>
          </a:xfrm>
        </p:spPr>
        <p:txBody>
          <a:bodyPr>
            <a:normAutofit/>
          </a:bodyPr>
          <a:lstStyle/>
          <a:p>
            <a:r>
              <a:rPr lang="ru-RU" sz="2400" b="1" dirty="0"/>
              <a:t>Стали обыкновенного качества</a:t>
            </a:r>
            <a:r>
              <a:rPr lang="ru-RU" sz="2400" dirty="0"/>
              <a:t>.</a:t>
            </a:r>
          </a:p>
          <a:p>
            <a:r>
              <a:rPr lang="ru-RU" sz="2400" b="1" dirty="0"/>
              <a:t>Качественные стали</a:t>
            </a:r>
            <a:r>
              <a:rPr lang="ru-RU" sz="2400" dirty="0"/>
              <a:t>.</a:t>
            </a:r>
          </a:p>
          <a:p>
            <a:r>
              <a:rPr lang="ru-RU" sz="2400" b="1" dirty="0"/>
              <a:t>Высококачественные стали</a:t>
            </a:r>
            <a:r>
              <a:rPr lang="ru-RU" sz="2400" dirty="0"/>
              <a:t>.</a:t>
            </a:r>
          </a:p>
          <a:p>
            <a:r>
              <a:rPr lang="ru-RU" sz="2400" b="1" dirty="0"/>
              <a:t>Особовысококачественные стали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05BFBD-844F-45FA-ADD7-4153338BA9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690" y="838380"/>
            <a:ext cx="6193927" cy="384674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0C86FFE-3E02-4B69-80B2-9B2093F22A06}"/>
              </a:ext>
            </a:extLst>
          </p:cNvPr>
          <p:cNvSpPr/>
          <p:nvPr/>
        </p:nvSpPr>
        <p:spPr>
          <a:xfrm>
            <a:off x="6522122" y="838381"/>
            <a:ext cx="55913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tx1">
                    <a:lumMod val="60000"/>
                    <a:lumOff val="40000"/>
                  </a:schemeClr>
                </a:solidFill>
                <a:latin typeface="OpenSans-Regular"/>
              </a:rPr>
              <a:t>Качество стали определяется:</a:t>
            </a:r>
          </a:p>
          <a:p>
            <a:endParaRPr lang="ru-RU" sz="3200" b="1" u="sng" dirty="0">
              <a:solidFill>
                <a:schemeClr val="tx1">
                  <a:lumMod val="60000"/>
                  <a:lumOff val="40000"/>
                </a:schemeClr>
              </a:solidFill>
              <a:latin typeface="OpenSans-Regular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OpenSans-Regular"/>
              </a:rPr>
              <a:t> спецификой производственных процессов,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800" b="1" dirty="0">
              <a:solidFill>
                <a:srgbClr val="000000"/>
              </a:solidFill>
              <a:latin typeface="OpenSans-Regular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OpenSans-Regular"/>
              </a:rPr>
              <a:t> перерабатываемым сырьем,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800" b="1" dirty="0">
              <a:solidFill>
                <a:srgbClr val="000000"/>
              </a:solidFill>
              <a:latin typeface="OpenSans-Regular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0000"/>
                </a:solidFill>
                <a:latin typeface="OpenSans-Regular"/>
              </a:rPr>
              <a:t>видом плавки и другими факторами</a:t>
            </a:r>
            <a:r>
              <a:rPr lang="ru-RU" sz="2000" b="1" dirty="0">
                <a:solidFill>
                  <a:srgbClr val="000000"/>
                </a:solidFill>
                <a:latin typeface="OpenSans-Regular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8719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5A242A-BE12-4228-8982-435F7010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707011"/>
            <a:ext cx="10364451" cy="25290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5. КЛАССИФИКАЦИЯ СТАЛЕЙ ПО НАЗНАЧЕНИЮ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5A0A8CE3-089E-4CE2-B47D-21B5E68EA1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164252" y="2486840"/>
            <a:ext cx="6113347" cy="211101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835A08E-AD81-4B44-B3B3-E9DA4375E285}"/>
              </a:ext>
            </a:extLst>
          </p:cNvPr>
          <p:cNvSpPr/>
          <p:nvPr/>
        </p:nvSpPr>
        <p:spPr>
          <a:xfrm>
            <a:off x="603316" y="1162535"/>
            <a:ext cx="107779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Конструкционные стали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975E71-9540-464C-AE43-5CF8366FEC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4253" y="602145"/>
            <a:ext cx="6113659" cy="18594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7C2F66D-E021-45DE-A700-5BFFAD00D02B}"/>
              </a:ext>
            </a:extLst>
          </p:cNvPr>
          <p:cNvSpPr/>
          <p:nvPr/>
        </p:nvSpPr>
        <p:spPr>
          <a:xfrm>
            <a:off x="499621" y="3125036"/>
            <a:ext cx="5524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Инструментальные стали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D8CBA41-6B41-4BC8-A7BB-5E82F92496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4252" y="4616064"/>
            <a:ext cx="6113347" cy="211101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A1A73A3-7F45-4642-8FE7-8C1AB6A65B20}"/>
              </a:ext>
            </a:extLst>
          </p:cNvPr>
          <p:cNvSpPr/>
          <p:nvPr/>
        </p:nvSpPr>
        <p:spPr>
          <a:xfrm>
            <a:off x="603316" y="5236051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OpenSans-Regular"/>
              </a:rPr>
              <a:t>Специальные стали</a:t>
            </a:r>
          </a:p>
          <a:p>
            <a:r>
              <a:rPr lang="ru-RU" dirty="0">
                <a:solidFill>
                  <a:srgbClr val="000000"/>
                </a:solidFill>
                <a:latin typeface="OpenSans-Regular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OpenSans-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30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D8C70-999C-4526-9C62-14E1D912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28" y="-358702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Самостоятельная работа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EEA7B03-19CB-4915-9C15-3350E59FAC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788899"/>
            <a:ext cx="11975746" cy="1241782"/>
          </a:xfrm>
        </p:spPr>
        <p:txBody>
          <a:bodyPr/>
          <a:lstStyle/>
          <a:p>
            <a:r>
              <a:rPr lang="ru-RU" b="1" dirty="0" smtClean="0"/>
              <a:t>Презентация на тему: </a:t>
            </a:r>
            <a:r>
              <a:rPr lang="ru-RU" sz="2800" dirty="0" smtClean="0"/>
              <a:t>«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Цветные металлы. Художественные изделия и область применения</a:t>
            </a:r>
            <a:r>
              <a:rPr lang="ru-RU" sz="2800" b="1" dirty="0" smtClean="0"/>
              <a:t>»</a:t>
            </a:r>
            <a:r>
              <a:rPr lang="ru-RU" sz="2800" dirty="0" smtClean="0"/>
              <a:t>.</a:t>
            </a:r>
            <a:r>
              <a:rPr lang="ru-RU" sz="2800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/>
              <a:t>( </a:t>
            </a:r>
            <a:r>
              <a:rPr lang="en-US" sz="2400" b="1" dirty="0" smtClean="0"/>
              <a:t>min </a:t>
            </a:r>
            <a:r>
              <a:rPr lang="ru-RU" sz="2400" b="1" dirty="0" smtClean="0"/>
              <a:t>10 слайдов)</a:t>
            </a:r>
            <a:endParaRPr lang="ru-RU" sz="3200" b="1" i="1" dirty="0" smtClean="0"/>
          </a:p>
          <a:p>
            <a:endParaRPr lang="ru-RU" sz="3600" b="1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158DF61-4137-4852-9953-D98D3B57332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9833" y="1677786"/>
            <a:ext cx="4158696" cy="317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4B135D-E7B0-44D6-8B2E-A48E04AE6C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470" y="1947553"/>
            <a:ext cx="4294781" cy="2873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D322183-1632-4378-BD3D-356BEAC6D0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78529" y="1677786"/>
            <a:ext cx="3097217" cy="4996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95897"/>
            <a:ext cx="92627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должна состоять не менее чем из 10 слайдов с фото или картинками декоративно - художественных изделий для декора , как интерьеров, так и территории населенного пункта.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фото и картинки должны быть кратко подписаны и нести следующую информацию: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вид цветного металла;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назначение изделия;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автор (если такой имеется);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область применения.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498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98C3F2-B55F-4F18-9F02-7C35202022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26" y="308037"/>
            <a:ext cx="3813313" cy="3120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C94457C-7D33-4A69-9205-BC53B35874B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8333" y="345042"/>
            <a:ext cx="3019632" cy="30839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F2E4E9-6AFE-43FA-96CB-70F976737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6DA9D7E-45FF-4E12-9A4B-A99BA31FED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/>
          <a:stretch>
            <a:fillRect/>
          </a:stretch>
        </p:blipFill>
        <p:spPr>
          <a:xfrm>
            <a:off x="387626" y="3605109"/>
            <a:ext cx="3813313" cy="2944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6AFA60-3419-4BF6-A885-03621AC23D7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8332" y="3605109"/>
            <a:ext cx="3019631" cy="2952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BB7329-945D-42F6-B278-359B92D6E4F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7768" y="341729"/>
            <a:ext cx="4186606" cy="6215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95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Другая 3">
      <a:dk1>
        <a:srgbClr val="5C0E25"/>
      </a:dk1>
      <a:lt1>
        <a:srgbClr val="E0366A"/>
      </a:lt1>
      <a:dk2>
        <a:srgbClr val="821436"/>
      </a:dk2>
      <a:lt2>
        <a:srgbClr val="F7CFDB"/>
      </a:lt2>
      <a:accent1>
        <a:srgbClr val="F4B7C9"/>
      </a:accent1>
      <a:accent2>
        <a:srgbClr val="A11842"/>
      </a:accent2>
      <a:accent3>
        <a:srgbClr val="C41E51"/>
      </a:accent3>
      <a:accent4>
        <a:srgbClr val="AC339A"/>
      </a:accent4>
      <a:accent5>
        <a:srgbClr val="C41E51"/>
      </a:accent5>
      <a:accent6>
        <a:srgbClr val="EE93AF"/>
      </a:accent6>
      <a:hlink>
        <a:srgbClr val="ED87A6"/>
      </a:hlink>
      <a:folHlink>
        <a:srgbClr val="FBE7ED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268</TotalTime>
  <Words>640</Words>
  <Application>Microsoft Office PowerPoint</Application>
  <PresentationFormat>Произвольный</PresentationFormat>
  <Paragraphs>66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Тема 1.1. Металлы и сплавы</vt:lpstr>
      <vt:lpstr>2. ЧЕМ СТАЛЬ ОТЛИЧАЕТСЯ ОТ ЧУГУНА?    </vt:lpstr>
      <vt:lpstr>3. ФИЗИЧЕСКИЕ, ХИМИЧЕСКИЕ И МЕХАНИЧЕСКИЕ СВОЙСТВА СТАЛИ</vt:lpstr>
      <vt:lpstr>Нержавеющая сталь</vt:lpstr>
      <vt:lpstr>Закаленная сталь и термообработка</vt:lpstr>
      <vt:lpstr>4. КЛАССИФИКАЦИЯ СТАЛЕЙ ПО КАЧЕСТВУ</vt:lpstr>
      <vt:lpstr>5. КЛАССИФИКАЦИЯ СТАЛЕЙ ПО НАЗНАЧЕНИЮ   </vt:lpstr>
      <vt:lpstr>Самостоятельная работа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Объекты культуры наследия г. Новороссийск</dc:title>
  <dc:creator>Vadim</dc:creator>
  <cp:lastModifiedBy>muhaneeva</cp:lastModifiedBy>
  <cp:revision>32</cp:revision>
  <dcterms:created xsi:type="dcterms:W3CDTF">2024-01-14T17:53:29Z</dcterms:created>
  <dcterms:modified xsi:type="dcterms:W3CDTF">2024-01-27T10:05:29Z</dcterms:modified>
</cp:coreProperties>
</file>