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diagrams/quickStyle1.xml" ContentType="application/vnd.openxmlformats-officedocument.drawingml.diagramQuickStyle+xml"/>
  <Override PartName="/ppt/slides/slide5.xml" ContentType="application/vnd.openxmlformats-officedocument.presentationml.slide+xml"/>
  <Override PartName="/ppt/diagrams/layout1.xml" ContentType="application/vnd.openxmlformats-officedocument.drawingml.diagramLayout+xml"/>
  <Override PartName="/ppt/theme/theme1.xml" ContentType="application/vnd.openxmlformats-officedocument.theme+xml"/>
  <Override PartName="/ppt/diagrams/colors1.xml" ContentType="application/vnd.openxmlformats-officedocument.drawingml.diagramColors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ppt/slides/slide4.xml" ContentType="application/vnd.openxmlformats-officedocument.presentationml.slide+xml"/>
  <Override PartName="/ppt/diagrams/data1.xml" ContentType="application/vnd.openxmlformats-officedocument.drawingml.diagramData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diagrams/drawing1.xml" ContentType="application/vnd.openxmlformats-officedocument.drawingml.diagramDrawing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  <a:miter/>
            </a:ln>
          </a:insideH>
          <a:insideV>
            <a:ln w="12700">
              <a:solidFill>
                <a:schemeClr val="lt1"/>
              </a:solidFill>
              <a:miter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83" d="100"/>
          <a:sy n="83" d="100"/>
        </p:scale>
        <p:origin x="614" y="67"/>
      </p:cViewPr>
      <p:guideLst>
        <p:guide pos="3840"/>
        <p:guide pos="2160" orient="horz"/>
      </p:guideLst>
    </p:cSldViewPr>
  </p:slideViewPr>
  <p:gridSpacing cx="76200" cy="7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 /><Relationship Id="rId15" Type="http://schemas.openxmlformats.org/officeDocument/2006/relationships/tableStyles" Target="tableStyles.xml" /><Relationship Id="rId16" Type="http://schemas.openxmlformats.org/officeDocument/2006/relationships/viewProps" Target="viewProps.xml" /></Relationships>
</file>

<file path=ppt/diagrams/_rels/data1.xml.rels><?xml version="1.0" encoding="UTF-8" standalone="yes"?><Relationships xmlns="http://schemas.openxmlformats.org/package/2006/relationships"><Relationship Id="rId1" Type="http://schemas.microsoft.com/office/2007/relationships/diagramDrawing" Target="../diagrams/drawing1.xml" /></Relationships>
</file>

<file path=ppt/diagrams/_rels/drawing1.xml.rels><?xml version="1.0" encoding="UTF-8" standalone="yes"?><Relationships xmlns="http://schemas.openxmlformats.org/package/2006/relationships"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 xmlns:r="http://schemas.openxmlformats.org/officeDocument/2006/relationships">
  <dgm:ptLst>
    <dgm:pt modelId="{04C89DFE-A081-4536-B884-3634EAB2159D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0"/>
      <dgm:spPr bwMode="auto"/>
      <dgm:t>
        <a:bodyPr/>
        <a:lstStyle/>
        <a:p>
          <a:pPr>
            <a:defRPr/>
          </a:pPr>
          <a:endParaRPr lang="ru-RU"/>
        </a:p>
      </dgm:t>
    </dgm:pt>
    <dgm:pt modelId="{E38153C3-1284-4250-B5DC-FF377FD6DA77}">
      <dgm:prSet phldr="0" phldrT="[Текст]" custT="1"/>
      <dgm:spPr bwMode="auto"/>
      <dgm:t>
        <a:bodyPr vertOverflow="overflow" horzOverflow="overflow" vert="horz" rtlCol="0" fromWordArt="0" anchor="ctr" forceAA="0" upright="0" compatLnSpc="0"/>
        <a:lstStyle/>
        <a:p>
          <a:pPr marL="0" indent="0" algn="ctr" defTabSz="2355849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2800" b="1" i="0" u="none" strike="noStrike" cap="none" spc="0">
              <a:solidFill>
                <a:srgbClr val="F7FFFD"/>
              </a:solidFill>
              <a:latin typeface="Calibri"/>
              <a:cs typeface="Calibri"/>
            </a:rPr>
            <a:t>Четыре аспекта </a:t>
          </a:r>
          <a:r>
            <a:rPr lang="ru-RU" sz="2800" b="1" i="0" u="none" strike="noStrike" cap="none" spc="0">
              <a:solidFill>
                <a:srgbClr val="F7FFFD"/>
              </a:solidFill>
              <a:latin typeface="Calibri"/>
              <a:ea typeface="Calibri"/>
              <a:cs typeface="Calibri"/>
            </a:rPr>
            <a:t>реинжиниринга</a:t>
          </a:r>
          <a:endParaRPr sz="2800" b="1">
            <a:solidFill>
              <a:srgbClr val="E4F9F5"/>
            </a:solidFill>
          </a:endParaRPr>
        </a:p>
      </dgm:t>
    </dgm:pt>
    <dgm:pt modelId="{E1ABB25C-CE68-487A-A7B1-78CC305D7F25}" type="parTrans" cxnId="{7CEDE796-BE6B-4CEC-888A-6136E0A46E26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82470E43-DA89-4E77-8B81-1D3EBCC68833}" type="sibTrans" cxnId="{7CEDE796-BE6B-4CEC-888A-6136E0A46E26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EA6B1C95-526D-4623-9A4C-ED790069E746}">
      <dgm:prSet phldr="0" phldrT="[Текст]" custT="1"/>
      <dgm:spPr bwMode="auto"/>
      <dgm:t>
        <a:bodyPr vertOverflow="overflow" horzOverflow="overflow" vert="horz" rtlCol="0" fromWordArt="0" anchor="ctr" forceAA="0" upright="0" compatLnSpc="0"/>
        <a:lstStyle/>
        <a:p>
          <a:pPr marL="0" indent="0" algn="ctr" defTabSz="28892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2400" b="1" i="0" u="none" strike="noStrike" cap="none" spc="0">
              <a:solidFill>
                <a:srgbClr val="2A3322"/>
              </a:solidFill>
              <a:latin typeface="Calibri"/>
              <a:cs typeface="Calibri"/>
            </a:rPr>
            <a:t>Ориентация на процесс</a:t>
          </a:r>
          <a:endParaRPr lang="ru-RU" sz="2400" b="0" i="0" u="none" strike="noStrike" cap="none" spc="0">
            <a:solidFill>
              <a:srgbClr val="2A3322"/>
            </a:solidFill>
            <a:latin typeface="Calibri"/>
            <a:cs typeface="Calibri"/>
          </a:endParaRPr>
        </a:p>
        <a:p>
          <a:pPr marL="0" indent="0" algn="ctr" defTabSz="28892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2000" b="0" i="0" u="none" strike="noStrike" cap="none" spc="0">
              <a:solidFill>
                <a:srgbClr val="2A3322"/>
              </a:solidFill>
              <a:latin typeface="Calibri"/>
              <a:cs typeface="Calibri"/>
            </a:rPr>
            <a:t> Положительный результат должен быть получен не благодаря ориентации на узкую задачу, а благодаря рассмотрению всего процесса;</a:t>
          </a:r>
          <a:endParaRPr sz="2000">
            <a:solidFill>
              <a:srgbClr val="2A3322"/>
            </a:solidFill>
          </a:endParaRPr>
        </a:p>
      </dgm:t>
    </dgm:pt>
    <dgm:pt modelId="{A37DEB5A-4518-45B8-B541-30CA4C3C72C6}" type="parTrans" cxnId="{D04565A3-B592-4487-8DD2-E730808BB237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C9A2D2A-12E6-479B-995A-8A58706EFDA3}" type="sibTrans" cxnId="{D04565A3-B592-4487-8DD2-E730808BB237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6A231D8-8556-4409-ABB2-4ACD68627053}">
      <dgm:prSet phldr="0" phldrT="[Текст]" custT="1"/>
      <dgm:spPr bwMode="auto"/>
      <dgm:t>
        <a:bodyPr vertOverflow="overflow" horzOverflow="overflow" vert="horz" rtlCol="0" fromWordArt="0" anchor="ctr" forceAA="0" upright="0" compatLnSpc="0"/>
        <a:lstStyle/>
        <a:p>
          <a:pPr marL="0" indent="0" algn="ctr" defTabSz="28892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2400" b="1" i="0" u="none" strike="noStrike" cap="none" spc="0">
              <a:solidFill>
                <a:srgbClr val="2A3322"/>
              </a:solidFill>
              <a:latin typeface="Calibri"/>
              <a:cs typeface="Calibri"/>
            </a:rPr>
            <a:t>Амбиции</a:t>
          </a:r>
          <a:endParaRPr sz="2400" b="1" i="0" u="none" strike="noStrike" cap="none" spc="0">
            <a:solidFill>
              <a:srgbClr val="2A3322"/>
            </a:solidFill>
            <a:latin typeface="Calibri"/>
            <a:cs typeface="Calibri"/>
          </a:endParaRPr>
        </a:p>
        <a:p>
          <a:pPr marL="0" indent="0" algn="ctr" defTabSz="28892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2000" b="0" i="0" u="none" strike="noStrike" cap="none" spc="0">
              <a:solidFill>
                <a:srgbClr val="2A3322"/>
              </a:solidFill>
              <a:latin typeface="Calibri"/>
              <a:cs typeface="Calibri"/>
            </a:rPr>
            <a:t>Компания должна ставить перед собой цель обеспечить качественный прорыв в решении задачи;</a:t>
          </a:r>
          <a:endParaRPr sz="2000">
            <a:solidFill>
              <a:srgbClr val="2A3322"/>
            </a:solidFill>
          </a:endParaRPr>
        </a:p>
      </dgm:t>
    </dgm:pt>
    <dgm:pt modelId="{7BCB6F08-680D-4687-BCD0-55043B4FAA52}" type="parTrans" cxnId="{FE8A6632-0D10-455E-834B-EA7B3F1FBB8E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F16FD1BE-91CC-4027-BC63-2C72DFB89D9E}" type="sibTrans" cxnId="{FE8A6632-0D10-455E-834B-EA7B3F1FBB8E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80F2384C-EB3E-4E37-8F0E-5AE42EB6D584}">
      <dgm:prSet phldr="0" phldrT="[Текст]" custT="1"/>
      <dgm:spPr bwMode="auto"/>
      <dgm:t>
        <a:bodyPr vertOverflow="overflow" horzOverflow="overflow" vert="horz" rtlCol="0" fromWordArt="0" anchor="ctr" forceAA="0" upright="0" compatLnSpc="0"/>
        <a:lstStyle/>
        <a:p>
          <a:pPr marL="0" indent="0" algn="ctr" defTabSz="28892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2400" b="1" i="0" u="none" strike="noStrike" cap="none" spc="0">
              <a:solidFill>
                <a:srgbClr val="2A3322"/>
              </a:solidFill>
              <a:latin typeface="Calibri"/>
              <a:cs typeface="Calibri"/>
            </a:rPr>
            <a:t>Отказ от устоявшихся правил</a:t>
          </a:r>
          <a:endParaRPr sz="2400" b="1" i="0" u="none" strike="noStrike" cap="none" spc="0">
            <a:solidFill>
              <a:srgbClr val="2A3322"/>
            </a:solidFill>
            <a:latin typeface="Calibri"/>
            <a:cs typeface="Calibri"/>
          </a:endParaRPr>
        </a:p>
        <a:p>
          <a:pPr marL="0" indent="0" algn="ctr" defTabSz="28892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2000" b="0" i="0" u="none" strike="noStrike" cap="none" spc="0">
              <a:solidFill>
                <a:srgbClr val="2A3322"/>
              </a:solidFill>
              <a:latin typeface="Calibri"/>
              <a:cs typeface="Calibri"/>
            </a:rPr>
            <a:t> Компания при проведении реинжиниринга вынуждена отказаться от установленных ранее незыблемых правил ведения бизнеса;</a:t>
          </a:r>
          <a:endParaRPr sz="2000">
            <a:solidFill>
              <a:srgbClr val="2A3322"/>
            </a:solidFill>
          </a:endParaRPr>
        </a:p>
      </dgm:t>
    </dgm:pt>
    <dgm:pt modelId="{F1561B6A-9C49-4D65-A8FA-DC73F87228C7}" type="parTrans" cxnId="{9FA2B9CC-35D9-4E5F-8AEF-66627CFF54E0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C975E8CE-ECC6-4274-A865-FFE7F4C9F0B0}" type="sibTrans" cxnId="{9FA2B9CC-35D9-4E5F-8AEF-66627CFF54E0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EB7BFD22-B4FF-4704-822E-CCD298C52D7F}">
      <dgm:prSet phldr="0" phldrT="[Текст]" custT="1"/>
      <dgm:spPr bwMode="auto"/>
      <dgm:t>
        <a:bodyPr vertOverflow="overflow" horzOverflow="overflow" vert="horz" rtlCol="0" fromWordArt="0" anchor="ctr" forceAA="0" upright="0" compatLnSpc="0"/>
        <a:lstStyle/>
        <a:p>
          <a:pPr marL="0" indent="0" algn="ctr" defTabSz="28892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2400" b="1" i="0" u="none" strike="noStrike" cap="none" spc="0">
              <a:solidFill>
                <a:srgbClr val="2A3322"/>
              </a:solidFill>
              <a:latin typeface="Calibri"/>
              <a:cs typeface="Calibri"/>
            </a:rPr>
            <a:t>Информационные технологии</a:t>
          </a:r>
          <a:endParaRPr lang="ru-RU" sz="2400" b="0" i="0" u="none" strike="noStrike" cap="none" spc="0">
            <a:solidFill>
              <a:srgbClr val="2A3322"/>
            </a:solidFill>
            <a:latin typeface="Calibri"/>
            <a:cs typeface="Calibri"/>
          </a:endParaRPr>
        </a:p>
        <a:p>
          <a:pPr marL="0" indent="0" algn="ctr" defTabSz="2889248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 sz="2000" b="0" i="0" u="none" strike="noStrike" cap="none" spc="0">
              <a:solidFill>
                <a:srgbClr val="2A3322"/>
              </a:solidFill>
              <a:latin typeface="Calibri"/>
              <a:cs typeface="Calibri"/>
            </a:rPr>
            <a:t>Средствами, которые позволяют компании отказаться от устаревших правил и создать модели новых процессов, являются информационные технологии.</a:t>
          </a:r>
          <a:endParaRPr sz="2000">
            <a:solidFill>
              <a:srgbClr val="2A3322"/>
            </a:solidFill>
          </a:endParaRPr>
        </a:p>
      </dgm:t>
    </dgm:pt>
    <dgm:pt modelId="{64C60637-EB46-479F-831C-F252D09AC3B2}" type="parTrans" cxnId="{6A621499-0048-43CD-A0F7-C032D79DA85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6CD8330-F71C-434F-A890-8E12E8CA3AFD}" type="sibTrans" cxnId="{6A621499-0048-43CD-A0F7-C032D79DA85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8E4109CD-EE81-4051-86EF-C31F7690A821}" type="pres">
      <dgm:prSet presAssocID="{04C89DFE-A081-4536-B884-3634EAB2159D}" presName="diagram" presStyleCnt="0">
        <dgm:presLayoutVars>
          <dgm:chMax val="1"/>
          <dgm:dir val="norm"/>
          <dgm:animLvl val="ctr"/>
          <dgm:resizeHandles val="exact"/>
        </dgm:presLayoutVars>
      </dgm:prSet>
      <dgm:spPr bwMode="auto"/>
    </dgm:pt>
    <dgm:pt modelId="{BE954658-33E5-41FC-B55C-A1AB8DCFC53A}" type="pres">
      <dgm:prSet presAssocID="{04C89DFE-A081-4536-B884-3634EAB2159D}" presName="matrix" presStyleCnt="0"/>
      <dgm:spPr bwMode="auto"/>
    </dgm:pt>
    <dgm:pt modelId="{1821FFE9-62FE-4F9D-A4B8-06314C5557C5}" type="pres">
      <dgm:prSet custLinFactX="16666" presAssocID="{04C89DFE-A081-4536-B884-3634EAB2159D}" presName="tile1" presStyleLbl="node1" presStyleIdx="0" presStyleCnt="4"/>
      <dgm:spPr bwMode="auto">
        <a:solidFill>
          <a:srgbClr val="459948">
            <a:alpha val="30000"/>
          </a:srgbClr>
        </a:solidFill>
      </dgm:spPr>
    </dgm:pt>
    <dgm:pt modelId="{2C6E9EE4-CDE5-428A-819A-1D5659B663DD}" type="pres">
      <dgm:prSet presAssocID="{04C89DFE-A081-4536-B884-3634EAB2159D}" presName="tile1text" presStyleLbl="node1" presStyleIdx="0" presStyleCnt="4">
        <dgm:presLayoutVars>
          <dgm:chMax val="0"/>
          <dgm:chPref val="0"/>
          <dgm:bulletEnabled val="1"/>
        </dgm:presLayoutVars>
      </dgm:prSet>
      <dgm:spPr bwMode="auto"/>
    </dgm:pt>
    <dgm:pt modelId="{25D87C17-C42E-47E2-A406-CD620905A74C}" type="pres">
      <dgm:prSet presAssocID="{04C89DFE-A081-4536-B884-3634EAB2159D}" presName="tile2" presStyleLbl="node1" presStyleIdx="1" presStyleCnt="4"/>
      <dgm:spPr bwMode="auto">
        <a:solidFill>
          <a:srgbClr val="459948">
            <a:alpha val="30000"/>
          </a:srgbClr>
        </a:solidFill>
      </dgm:spPr>
    </dgm:pt>
    <dgm:pt modelId="{27DF3E72-A268-44E6-8A9C-637C8D19A63C}" type="pres">
      <dgm:prSet presAssocID="{04C89DFE-A081-4536-B884-3634EAB2159D}" presName="tile2text" presStyleLbl="node1" presStyleIdx="1" presStyleCnt="4">
        <dgm:presLayoutVars>
          <dgm:chMax val="0"/>
          <dgm:chPref val="0"/>
          <dgm:bulletEnabled val="1"/>
        </dgm:presLayoutVars>
      </dgm:prSet>
      <dgm:spPr bwMode="auto"/>
    </dgm:pt>
    <dgm:pt modelId="{EA3DA917-B200-4455-90A2-2A56F0ABECD2}" type="pres">
      <dgm:prSet presAssocID="{04C89DFE-A081-4536-B884-3634EAB2159D}" presName="tile3" presStyleLbl="node1" presStyleIdx="2" presStyleCnt="4"/>
      <dgm:spPr bwMode="auto">
        <a:solidFill>
          <a:srgbClr val="459948">
            <a:alpha val="30000"/>
          </a:srgbClr>
        </a:solidFill>
      </dgm:spPr>
    </dgm:pt>
    <dgm:pt modelId="{EB0A0F3F-E438-4D3C-ABD1-CA63816C91A9}" type="pres">
      <dgm:prSet presAssocID="{04C89DFE-A081-4536-B884-3634EAB2159D}" presName="tile3text" presStyleLbl="node1" presStyleIdx="2" presStyleCnt="4">
        <dgm:presLayoutVars>
          <dgm:chMax val="0"/>
          <dgm:chPref val="0"/>
          <dgm:bulletEnabled val="1"/>
        </dgm:presLayoutVars>
      </dgm:prSet>
      <dgm:spPr bwMode="auto"/>
    </dgm:pt>
    <dgm:pt modelId="{52E1136E-D2DF-4D4F-9B52-EA47546C2A75}" type="pres">
      <dgm:prSet presAssocID="{04C89DFE-A081-4536-B884-3634EAB2159D}" presName="tile4" presStyleLbl="node1" presStyleIdx="3" presStyleCnt="4"/>
      <dgm:spPr bwMode="auto">
        <a:solidFill>
          <a:srgbClr val="459948">
            <a:alpha val="30000"/>
          </a:srgbClr>
        </a:solidFill>
      </dgm:spPr>
    </dgm:pt>
    <dgm:pt modelId="{46FECCD4-9368-420E-938B-013C802C49CA}" type="pres">
      <dgm:prSet presAssocID="{04C89DFE-A081-4536-B884-3634EAB2159D}" presName="tile4text" presStyleLbl="node1" presStyleIdx="3" presStyleCnt="4">
        <dgm:presLayoutVars>
          <dgm:chMax val="0"/>
          <dgm:chPref val="0"/>
          <dgm:bulletEnabled val="1"/>
        </dgm:presLayoutVars>
      </dgm:prSet>
      <dgm:spPr bwMode="auto"/>
    </dgm:pt>
    <dgm:pt modelId="{C618DB2B-85CE-49E9-93FC-0C9C17950CFE}" type="pres">
      <dgm:prSet presAssocID="{04C89DFE-A081-4536-B884-3634EAB2159D}" presName="centerTile" presStyleLbl="fgShp" presStyleIdx="0" presStyleCnt="1">
        <dgm:presLayoutVars>
          <dgm:chMax val="0"/>
          <dgm:chPref val="0"/>
        </dgm:presLayoutVars>
      </dgm:prSet>
      <dgm:spPr bwMode="auto">
        <a:solidFill>
          <a:srgbClr val="459948"/>
        </a:solidFill>
      </dgm:spPr>
    </dgm:pt>
  </dgm:ptLst>
  <dgm:cxnLst>
    <dgm:cxn modelId="{5AE37906-E8AA-4C4C-BE80-77C7E63A5F25}" type="presOf" srcId="{80F2384C-EB3E-4E37-8F0E-5AE42EB6D584}" destId="{EB0A0F3F-E438-4D3C-ABD1-CA63816C91A9}" srcOrd="1" destOrd="0" presId="urn:microsoft.com/office/officeart/2005/8/layout/matrix1"/>
    <dgm:cxn modelId="{020AAF19-37D0-4844-8AE7-D4FA08BAB5BD}" type="presOf" srcId="{EA6B1C95-526D-4623-9A4C-ED790069E746}" destId="{2C6E9EE4-CDE5-428A-819A-1D5659B663DD}" srcOrd="1" destOrd="0" presId="urn:microsoft.com/office/officeart/2005/8/layout/matrix1"/>
    <dgm:cxn modelId="{FE8A6632-0D10-455E-834B-EA7B3F1FBB8E}" srcId="{E38153C3-1284-4250-B5DC-FF377FD6DA77}" destId="{66A231D8-8556-4409-ABB2-4ACD68627053}" srcOrd="1" destOrd="0" parTransId="{7BCB6F08-680D-4687-BCD0-55043B4FAA52}" sibTransId="{F16FD1BE-91CC-4027-BC63-2C72DFB89D9E}"/>
    <dgm:cxn modelId="{47C70833-7E9D-4E72-AEC8-9D124EA37C7E}" type="presOf" srcId="{04C89DFE-A081-4536-B884-3634EAB2159D}" destId="{8E4109CD-EE81-4051-86EF-C31F7690A821}" srcOrd="0" destOrd="0" presId="urn:microsoft.com/office/officeart/2005/8/layout/matrix1"/>
    <dgm:cxn modelId="{276DAA35-9456-4445-92DF-EAA776CEA6E5}" type="presOf" srcId="{EB7BFD22-B4FF-4704-822E-CCD298C52D7F}" destId="{46FECCD4-9368-420E-938B-013C802C49CA}" srcOrd="1" destOrd="0" presId="urn:microsoft.com/office/officeart/2005/8/layout/matrix1"/>
    <dgm:cxn modelId="{9E04ED4A-31F4-444E-AEC0-A7D3B700FB61}" type="presOf" srcId="{EB7BFD22-B4FF-4704-822E-CCD298C52D7F}" destId="{52E1136E-D2DF-4D4F-9B52-EA47546C2A75}" srcOrd="0" destOrd="0" presId="urn:microsoft.com/office/officeart/2005/8/layout/matrix1"/>
    <dgm:cxn modelId="{21F4F758-8BBA-4847-9E24-88020683D145}" type="presOf" srcId="{80F2384C-EB3E-4E37-8F0E-5AE42EB6D584}" destId="{EA3DA917-B200-4455-90A2-2A56F0ABECD2}" srcOrd="0" destOrd="0" presId="urn:microsoft.com/office/officeart/2005/8/layout/matrix1"/>
    <dgm:cxn modelId="{83DC3C96-CAD7-4FE2-8D03-D60B2DAD758B}" type="presOf" srcId="{EA6B1C95-526D-4623-9A4C-ED790069E746}" destId="{1821FFE9-62FE-4F9D-A4B8-06314C5557C5}" srcOrd="0" destOrd="0" presId="urn:microsoft.com/office/officeart/2005/8/layout/matrix1"/>
    <dgm:cxn modelId="{7CEDE796-BE6B-4CEC-888A-6136E0A46E26}" srcId="{04C89DFE-A081-4536-B884-3634EAB2159D}" destId="{E38153C3-1284-4250-B5DC-FF377FD6DA77}" srcOrd="0" destOrd="0" parTransId="{E1ABB25C-CE68-487A-A7B1-78CC305D7F25}" sibTransId="{82470E43-DA89-4E77-8B81-1D3EBCC68833}"/>
    <dgm:cxn modelId="{6A621499-0048-43CD-A0F7-C032D79DA855}" srcId="{E38153C3-1284-4250-B5DC-FF377FD6DA77}" destId="{EB7BFD22-B4FF-4704-822E-CCD298C52D7F}" srcOrd="3" destOrd="0" parTransId="{64C60637-EB46-479F-831C-F252D09AC3B2}" sibTransId="{66CD8330-F71C-434F-A890-8E12E8CA3AFD}"/>
    <dgm:cxn modelId="{D04565A3-B592-4487-8DD2-E730808BB237}" srcId="{E38153C3-1284-4250-B5DC-FF377FD6DA77}" destId="{EA6B1C95-526D-4623-9A4C-ED790069E746}" srcOrd="0" destOrd="0" parTransId="{A37DEB5A-4518-45B8-B541-30CA4C3C72C6}" sibTransId="{CC9A2D2A-12E6-479B-995A-8A58706EFDA3}"/>
    <dgm:cxn modelId="{9E32D8B4-4C4D-423F-9651-B9C38D268377}" type="presOf" srcId="{66A231D8-8556-4409-ABB2-4ACD68627053}" destId="{25D87C17-C42E-47E2-A406-CD620905A74C}" srcOrd="0" destOrd="0" presId="urn:microsoft.com/office/officeart/2005/8/layout/matrix1"/>
    <dgm:cxn modelId="{9FA2B9CC-35D9-4E5F-8AEF-66627CFF54E0}" srcId="{E38153C3-1284-4250-B5DC-FF377FD6DA77}" destId="{80F2384C-EB3E-4E37-8F0E-5AE42EB6D584}" srcOrd="2" destOrd="0" parTransId="{F1561B6A-9C49-4D65-A8FA-DC73F87228C7}" sibTransId="{C975E8CE-ECC6-4274-A865-FFE7F4C9F0B0}"/>
    <dgm:cxn modelId="{945976CF-7F63-4CD0-B566-A10E56E6AD26}" type="presOf" srcId="{66A231D8-8556-4409-ABB2-4ACD68627053}" destId="{27DF3E72-A268-44E6-8A9C-637C8D19A63C}" srcOrd="1" destOrd="0" presId="urn:microsoft.com/office/officeart/2005/8/layout/matrix1"/>
    <dgm:cxn modelId="{AAE821E5-C3C6-4948-BA83-4D014A093AA6}" type="presOf" srcId="{E38153C3-1284-4250-B5DC-FF377FD6DA77}" destId="{C618DB2B-85CE-49E9-93FC-0C9C17950CFE}" srcOrd="0" destOrd="0" presId="urn:microsoft.com/office/officeart/2005/8/layout/matrix1"/>
    <dgm:cxn modelId="{73D65617-68A7-4D99-9B02-F4A2238D0DC2}" type="presParOf" srcId="{8E4109CD-EE81-4051-86EF-C31F7690A821}" destId="{BE954658-33E5-41FC-B55C-A1AB8DCFC53A}" srcOrd="0" destOrd="0" presId="urn:microsoft.com/office/officeart/2005/8/layout/matrix1"/>
    <dgm:cxn modelId="{D80D5B4A-E538-490C-A63B-554EDED4E0DD}" type="presParOf" srcId="{BE954658-33E5-41FC-B55C-A1AB8DCFC53A}" destId="{1821FFE9-62FE-4F9D-A4B8-06314C5557C5}" srcOrd="0" destOrd="0" presId="urn:microsoft.com/office/officeart/2005/8/layout/matrix1"/>
    <dgm:cxn modelId="{7DB200FA-90F1-4AE6-A2E8-F6493E532D93}" type="presParOf" srcId="{BE954658-33E5-41FC-B55C-A1AB8DCFC53A}" destId="{2C6E9EE4-CDE5-428A-819A-1D5659B663DD}" srcOrd="1" destOrd="0" presId="urn:microsoft.com/office/officeart/2005/8/layout/matrix1"/>
    <dgm:cxn modelId="{7227892C-E186-47D8-A7C2-49833612F019}" type="presParOf" srcId="{BE954658-33E5-41FC-B55C-A1AB8DCFC53A}" destId="{25D87C17-C42E-47E2-A406-CD620905A74C}" srcOrd="2" destOrd="0" presId="urn:microsoft.com/office/officeart/2005/8/layout/matrix1"/>
    <dgm:cxn modelId="{43C665D3-9D01-438E-9DFE-E9319A0570FA}" type="presParOf" srcId="{BE954658-33E5-41FC-B55C-A1AB8DCFC53A}" destId="{27DF3E72-A268-44E6-8A9C-637C8D19A63C}" srcOrd="3" destOrd="0" presId="urn:microsoft.com/office/officeart/2005/8/layout/matrix1"/>
    <dgm:cxn modelId="{080E854F-97EC-4934-96E0-124600046EFC}" type="presParOf" srcId="{BE954658-33E5-41FC-B55C-A1AB8DCFC53A}" destId="{EA3DA917-B200-4455-90A2-2A56F0ABECD2}" srcOrd="4" destOrd="0" presId="urn:microsoft.com/office/officeart/2005/8/layout/matrix1"/>
    <dgm:cxn modelId="{DC8C61D4-6327-4A4A-8C15-DEB2DAB2F058}" type="presParOf" srcId="{BE954658-33E5-41FC-B55C-A1AB8DCFC53A}" destId="{EB0A0F3F-E438-4D3C-ABD1-CA63816C91A9}" srcOrd="5" destOrd="0" presId="urn:microsoft.com/office/officeart/2005/8/layout/matrix1"/>
    <dgm:cxn modelId="{671CD2DF-FD6A-44AE-B69E-5AF07420F0BE}" type="presParOf" srcId="{BE954658-33E5-41FC-B55C-A1AB8DCFC53A}" destId="{52E1136E-D2DF-4D4F-9B52-EA47546C2A75}" srcOrd="6" destOrd="0" presId="urn:microsoft.com/office/officeart/2005/8/layout/matrix1"/>
    <dgm:cxn modelId="{FFCB4309-8565-4BD4-91EA-0E1858334A55}" type="presParOf" srcId="{BE954658-33E5-41FC-B55C-A1AB8DCFC53A}" destId="{46FECCD4-9368-420E-938B-013C802C49CA}" srcOrd="7" destOrd="0" presId="urn:microsoft.com/office/officeart/2005/8/layout/matrix1"/>
    <dgm:cxn modelId="{0166879D-75CE-41DF-B1D4-4076A9E3A9F2}" type="presParOf" srcId="{8E4109CD-EE81-4051-86EF-C31F7690A821}" destId="{C618DB2B-85CE-49E9-93FC-0C9C17950CFE}" srcOrd="1" destOrd="0" presId="urn:microsoft.com/office/officeart/2005/8/layout/matrix1"/>
  </dgm:cxnLst>
  <dgm:bg>
    <a:effectLst>
      <a:outerShdw blurRad="50800" dist="38100" dir="2700000" algn="tl" rotWithShape="0">
        <a:prstClr val="black">
          <a:alpha val="40000"/>
        </a:prstClr>
      </a:outerShdw>
    </a:effectLst>
  </dgm:bg>
  <dgm:whole>
    <a:ln w="12699">
      <a:noFill/>
      <a:prstDash val="solid"/>
    </a:ln>
  </dgm:whole>
  <dgm:extLst>
    <a:ext uri="http://schemas.microsoft.com/office/drawing/2008/diagram">
      <dsp:dataModelExt xmlns:dsp="http://schemas.microsoft.com/office/drawing/2008/diagram" relId="rId1" minVer="http://schemas.openxmlformats.org/drawingml/2006/diagram"/>
    </a:ext>
  </dgm:extLst>
</dgm:dataModel>
</file>

<file path=ppt/diagrams/drawing1.xml><?xml version="1.0" encoding="utf-8"?>
<dsp:drawing xmlns:dsp="http://schemas.microsoft.com/office/drawing/2008/diagram" xmlns:dgm="http://schemas.openxmlformats.org/drawingml/2006/diagram" xmlns:a="http://schemas.openxmlformats.org/drawingml/2006/main" xmlns:r="http://schemas.openxmlformats.org/officeDocument/2006/relationships">
  <dsp:spTree>
    <dsp:nvGrpSpPr>
      <dsp:cNvPr id="701913332" name=""/>
      <dsp:cNvGrpSpPr/>
    </dsp:nvGrpSpPr>
    <dsp:grpSpPr bwMode="auto">
      <a:xfrm flipH="0" flipV="0">
        <a:off x="0" y="0"/>
        <a:ext cx="8556312" cy="5704209"/>
        <a:chOff x="0" y="0"/>
        <a:chExt cx="8556312" cy="5704209"/>
      </a:xfrm>
    </dsp:grpSpPr>
    <dsp:sp modelId="{1821FFE9-62FE-4F9D-A4B8-06314C5557C5}">
      <dsp:nvSpPr>
        <dsp:cNvPr id="0" name=""/>
        <dsp:cNvSpPr/>
      </dsp:nvSpPr>
      <dsp:spPr bwMode="auto">
        <a:xfrm rot="16199969">
          <a:off x="713025" y="-713025"/>
          <a:ext cx="2852103" cy="4278156"/>
        </a:xfrm>
        <a:prstGeom prst="round1Rect">
          <a:avLst>
            <a:gd name="adj" fmla="val 16667"/>
          </a:avLst>
        </a:prstGeom>
        <a:solidFill>
          <a:srgbClr val="459948">
            <a:alpha val="3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Overflow="overflow" horzOverflow="overflow" vert="horz" wrap="square" lIns="120902" tIns="120902" rIns="120902" bIns="120902" numCol="1" spcCol="1267" rtlCol="0" fromWordArt="0" anchor="ctr" anchorCtr="0" forceAA="0" upright="0" compatLnSpc="0">
          <a:noAutofit/>
        </a:bodyPr>
        <a:lstStyle/>
        <a:p>
          <a:pPr marL="0" lvl="0" indent="0" algn="ctr" defTabSz="2889249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2400" b="1" i="0" u="none" strike="noStrike" cap="none" spc="0">
              <a:solidFill>
                <a:srgbClr val="2A3322"/>
              </a:solidFill>
              <a:latin typeface="Calibri"/>
              <a:cs typeface="Calibri"/>
            </a:rPr>
            <a:t>Ориентация на процесс</a:t>
          </a:r>
          <a:endParaRPr lang="ru-RU" sz="2400" b="0" i="0" u="none" strike="noStrike" cap="none" spc="0">
            <a:solidFill>
              <a:srgbClr val="2A3322"/>
            </a:solidFill>
            <a:latin typeface="Calibri"/>
            <a:cs typeface="Calibri"/>
          </a:endParaRPr>
        </a:p>
        <a:p>
          <a:pPr marL="0" lvl="0" indent="0" algn="ctr" defTabSz="2889249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2000" b="0" i="0" u="none" strike="noStrike" cap="none" spc="0">
              <a:solidFill>
                <a:srgbClr val="2A3322"/>
              </a:solidFill>
              <a:latin typeface="Calibri"/>
              <a:cs typeface="Calibri"/>
            </a:rPr>
            <a:t> Положительный результат должен быть получен не благодаря ориентации на узкую задачу, а благодаря рассмотрению всего процесса;</a:t>
          </a:r>
          <a:endParaRPr sz="2000">
            <a:solidFill>
              <a:srgbClr val="2A3322"/>
            </a:solidFill>
          </a:endParaRPr>
        </a:p>
      </dsp:txBody>
      <dsp:txXfrm rot="5399976">
        <a:off x="0" y="0"/>
        <a:ext cx="4278156" cy="2139077"/>
      </dsp:txXfrm>
    </dsp:sp>
    <dsp:sp modelId="{25D87C17-C42E-47E2-A406-CD620905A74C}">
      <dsp:nvSpPr>
        <dsp:cNvPr id="0" name=""/>
        <dsp:cNvSpPr/>
      </dsp:nvSpPr>
      <dsp:spPr bwMode="auto">
        <a:xfrm>
          <a:off x="4278156" y="0"/>
          <a:ext cx="4278156" cy="2852103"/>
        </a:xfrm>
        <a:prstGeom prst="round1Rect">
          <a:avLst>
            <a:gd name="adj" fmla="val 16667"/>
          </a:avLst>
        </a:prstGeom>
        <a:solidFill>
          <a:srgbClr val="459948">
            <a:alpha val="3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Overflow="overflow" horzOverflow="overflow" vert="horz" wrap="square" lIns="120902" tIns="120902" rIns="120902" bIns="120902" numCol="1" spcCol="1267" rtlCol="0" fromWordArt="0" anchor="ctr" anchorCtr="0" forceAA="0" upright="0" compatLnSpc="0">
          <a:noAutofit/>
        </a:bodyPr>
        <a:lstStyle/>
        <a:p>
          <a:pPr marL="0" lvl="0" indent="0" algn="ctr" defTabSz="2889249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2400" b="1" i="0" u="none" strike="noStrike" cap="none" spc="0">
              <a:solidFill>
                <a:srgbClr val="2A3322"/>
              </a:solidFill>
              <a:latin typeface="Calibri"/>
              <a:cs typeface="Calibri"/>
            </a:rPr>
            <a:t>Амбиции</a:t>
          </a:r>
          <a:endParaRPr sz="2400" b="1" i="0" u="none" strike="noStrike" cap="none" spc="0">
            <a:solidFill>
              <a:srgbClr val="2A3322"/>
            </a:solidFill>
            <a:latin typeface="Calibri"/>
            <a:cs typeface="Calibri"/>
          </a:endParaRPr>
        </a:p>
        <a:p>
          <a:pPr marL="0" lvl="0" indent="0" algn="ctr" defTabSz="2889249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2000" b="0" i="0" u="none" strike="noStrike" cap="none" spc="0">
              <a:solidFill>
                <a:srgbClr val="2A3322"/>
              </a:solidFill>
              <a:latin typeface="Calibri"/>
              <a:cs typeface="Calibri"/>
            </a:rPr>
            <a:t>Компания должна ставить перед собой цель обеспечить качественный прорыв в решении задачи;</a:t>
          </a:r>
          <a:endParaRPr sz="2000">
            <a:solidFill>
              <a:srgbClr val="2A3322"/>
            </a:solidFill>
          </a:endParaRPr>
        </a:p>
      </dsp:txBody>
      <dsp:txXfrm>
        <a:off x="4278156" y="0"/>
        <a:ext cx="4278156" cy="2139077"/>
      </dsp:txXfrm>
    </dsp:sp>
    <dsp:sp modelId="{EA3DA917-B200-4455-90A2-2A56F0ABECD2}">
      <dsp:nvSpPr>
        <dsp:cNvPr id="0" name=""/>
        <dsp:cNvSpPr/>
      </dsp:nvSpPr>
      <dsp:spPr bwMode="auto">
        <a:xfrm rot="10799989">
          <a:off x="0" y="2852103"/>
          <a:ext cx="4278156" cy="2852103"/>
        </a:xfrm>
        <a:prstGeom prst="round1Rect">
          <a:avLst>
            <a:gd name="adj" fmla="val 16667"/>
          </a:avLst>
        </a:prstGeom>
        <a:solidFill>
          <a:srgbClr val="459948">
            <a:alpha val="3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Overflow="overflow" horzOverflow="overflow" vert="horz" wrap="square" lIns="120902" tIns="120902" rIns="120902" bIns="120902" numCol="1" spcCol="1267" rtlCol="0" fromWordArt="0" anchor="ctr" anchorCtr="0" forceAA="0" upright="0" compatLnSpc="0">
          <a:noAutofit/>
        </a:bodyPr>
        <a:lstStyle/>
        <a:p>
          <a:pPr marL="0" lvl="0" indent="0" algn="ctr" defTabSz="2889249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2400" b="1" i="0" u="none" strike="noStrike" cap="none" spc="0">
              <a:solidFill>
                <a:srgbClr val="2A3322"/>
              </a:solidFill>
              <a:latin typeface="Calibri"/>
              <a:cs typeface="Calibri"/>
            </a:rPr>
            <a:t>Отказ от устоявшихся правил</a:t>
          </a:r>
          <a:endParaRPr sz="2400" b="1" i="0" u="none" strike="noStrike" cap="none" spc="0">
            <a:solidFill>
              <a:srgbClr val="2A3322"/>
            </a:solidFill>
            <a:latin typeface="Calibri"/>
            <a:cs typeface="Calibri"/>
          </a:endParaRPr>
        </a:p>
        <a:p>
          <a:pPr marL="0" lvl="0" indent="0" algn="ctr" defTabSz="2889249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2000" b="0" i="0" u="none" strike="noStrike" cap="none" spc="0">
              <a:solidFill>
                <a:srgbClr val="2A3322"/>
              </a:solidFill>
              <a:latin typeface="Calibri"/>
              <a:cs typeface="Calibri"/>
            </a:rPr>
            <a:t> Компания при проведении реинжиниринга вынуждена отказаться от установленных ранее незыблемых правил ведения бизнеса;</a:t>
          </a:r>
          <a:endParaRPr sz="2000">
            <a:solidFill>
              <a:srgbClr val="2A3322"/>
            </a:solidFill>
          </a:endParaRPr>
        </a:p>
      </dsp:txBody>
      <dsp:txXfrm rot="10799989">
        <a:off x="0" y="3565128"/>
        <a:ext cx="4278156" cy="2139077"/>
      </dsp:txXfrm>
    </dsp:sp>
    <dsp:sp modelId="{52E1136E-D2DF-4D4F-9B52-EA47546C2A75}">
      <dsp:nvSpPr>
        <dsp:cNvPr id="0" name=""/>
        <dsp:cNvSpPr/>
      </dsp:nvSpPr>
      <dsp:spPr bwMode="auto">
        <a:xfrm rot="5399976">
          <a:off x="4991181" y="2139077"/>
          <a:ext cx="2852103" cy="4278156"/>
        </a:xfrm>
        <a:prstGeom prst="round1Rect">
          <a:avLst>
            <a:gd name="adj" fmla="val 16667"/>
          </a:avLst>
        </a:prstGeom>
        <a:solidFill>
          <a:srgbClr val="459948">
            <a:alpha val="3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Overflow="overflow" horzOverflow="overflow" vert="horz" wrap="square" lIns="120902" tIns="120902" rIns="120902" bIns="120902" numCol="1" spcCol="1267" rtlCol="0" fromWordArt="0" anchor="ctr" anchorCtr="0" forceAA="0" upright="0" compatLnSpc="0">
          <a:noAutofit/>
        </a:bodyPr>
        <a:lstStyle/>
        <a:p>
          <a:pPr marL="0" lvl="0" indent="0" algn="ctr" defTabSz="2889249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2400" b="1" i="0" u="none" strike="noStrike" cap="none" spc="0">
              <a:solidFill>
                <a:srgbClr val="2A3322"/>
              </a:solidFill>
              <a:latin typeface="Calibri"/>
              <a:cs typeface="Calibri"/>
            </a:rPr>
            <a:t>Информационные технологии</a:t>
          </a:r>
          <a:endParaRPr lang="ru-RU" sz="2400" b="0" i="0" u="none" strike="noStrike" cap="none" spc="0">
            <a:solidFill>
              <a:srgbClr val="2A3322"/>
            </a:solidFill>
            <a:latin typeface="Calibri"/>
            <a:cs typeface="Calibri"/>
          </a:endParaRPr>
        </a:p>
        <a:p>
          <a:pPr marL="0" lvl="0" indent="0" algn="ctr" defTabSz="2889249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2000" b="0" i="0" u="none" strike="noStrike" cap="none" spc="0">
              <a:solidFill>
                <a:srgbClr val="2A3322"/>
              </a:solidFill>
              <a:latin typeface="Calibri"/>
              <a:cs typeface="Calibri"/>
            </a:rPr>
            <a:t>Средствами, которые позволяют компании отказаться от устаревших правил и создать модели новых процессов, являются информационные технологии.</a:t>
          </a:r>
          <a:endParaRPr sz="2000">
            <a:solidFill>
              <a:srgbClr val="2A3322"/>
            </a:solidFill>
          </a:endParaRPr>
        </a:p>
      </dsp:txBody>
      <dsp:txXfrm rot="-5399976">
        <a:off x="4278155" y="3565128"/>
        <a:ext cx="4278156" cy="2139077"/>
      </dsp:txXfrm>
    </dsp:sp>
    <dsp:sp modelId="{C618DB2B-85CE-49E9-93FC-0C9C17950CFE}">
      <dsp:nvSpPr>
        <dsp:cNvPr id="0" name=""/>
        <dsp:cNvSpPr/>
      </dsp:nvSpPr>
      <dsp:spPr bwMode="auto">
        <a:xfrm>
          <a:off x="2994707" y="2139077"/>
          <a:ext cx="2566893" cy="1426051"/>
        </a:xfrm>
        <a:prstGeom prst="roundRect">
          <a:avLst>
            <a:gd name="adj" fmla="val 16667"/>
          </a:avLst>
        </a:prstGeom>
        <a:solidFill>
          <a:srgbClr val="45994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/>
      </dsp:style>
      <dsp:txBody>
        <a:bodyPr spcFirstLastPara="0" vertOverflow="overflow" horzOverflow="overflow" vert="horz" wrap="square" lIns="64768" tIns="64768" rIns="64768" bIns="64768" numCol="1" spcCol="1267" rtlCol="0" fromWordArt="0" anchor="ctr" anchorCtr="0" forceAA="0" upright="0" compatLnSpc="0">
          <a:noAutofit/>
        </a:bodyPr>
        <a:lstStyle/>
        <a:p>
          <a:pPr marL="0" lvl="0" indent="0" algn="ctr" defTabSz="2355849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2800" b="1" i="0" u="none" strike="noStrike" cap="none" spc="0">
              <a:solidFill>
                <a:srgbClr val="F7FFFD"/>
              </a:solidFill>
              <a:latin typeface="Calibri"/>
              <a:cs typeface="Calibri"/>
            </a:rPr>
            <a:t>Четыре аспекта </a:t>
          </a:r>
          <a:r>
            <a:rPr lang="ru-RU" sz="2800" b="1" i="0" u="none" strike="noStrike" cap="none" spc="0">
              <a:solidFill>
                <a:srgbClr val="F7FFFD"/>
              </a:solidFill>
              <a:latin typeface="Calibri"/>
              <a:ea typeface="Calibri"/>
              <a:cs typeface="Calibri"/>
            </a:rPr>
            <a:t>реинжиниринга</a:t>
          </a:r>
          <a:endParaRPr sz="2800" b="1">
            <a:solidFill>
              <a:srgbClr val="E4F9F5"/>
            </a:solidFill>
          </a:endParaRPr>
        </a:p>
      </dsp:txBody>
      <dsp:txXfrm>
        <a:off x="3064321" y="2208691"/>
        <a:ext cx="2427666" cy="12868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xmlns:r="http://schemas.openxmlformats.org/officeDocument/2006/relationships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 val="norm"/>
      <dgm:animLvl val="ctr"/>
      <dgm:resizeHandles val="exact"/>
    </dgm:varLst>
    <dgm:alg type="composite"/>
    <dgm:shape r:blip="">
      <dgm:adjLst/>
    </dgm:shape>
    <dgm:presOf/>
    <dgm:constrLst>
      <dgm:constr type="ctrX" for="ch" forName="matrix" refType="w" fact="0.500000"/>
      <dgm:constr type="ctrY" for="ch" forName="matrix" refType="h" fact="0.500000"/>
      <dgm:constr type="w" for="ch" forName="matrix" refType="w"/>
      <dgm:constr type="h" for="ch" forName="matrix" refType="h"/>
      <dgm:constr type="ctrX" for="ch" forName="centerTile" refType="w" fact="0.500000"/>
      <dgm:constr type="ctrY" for="ch" forName="centerTile" refType="h" fact="0.500000"/>
      <dgm:constr type="w" for="ch" forName="centerTile" refType="w" fact="0.300000"/>
      <dgm:constr type="h" for="ch" forName="centerTile" refType="h" fact="0.250000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00000"/>
            <dgm:constr type="b" for="ch" forName="tile1" refType="h" fact="0.500000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0000"/>
            <dgm:constr type="r" for="ch" forName="tile2" refType="w"/>
            <dgm:constr type="t" for="ch" forName="tile2"/>
            <dgm:constr type="l" for="ch" forName="tile2" refType="w" fact="0.500000"/>
            <dgm:constr type="b" for="ch" forName="tile2" refType="h" fact="0.500000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0000"/>
            <dgm:constr type="l" for="ch" forName="tile3"/>
            <dgm:constr type="b" for="ch" forName="tile3" refType="h"/>
            <dgm:constr type="r" for="ch" forName="tile3" refType="w" fact="0.500000"/>
            <dgm:constr type="t" for="ch" forName="tile3" refType="h" fact="0.500000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0000"/>
            <dgm:constr type="r" for="ch" forName="tile4" refType="w"/>
            <dgm:constr type="b" for="ch" forName="tile4" refType="h"/>
            <dgm:constr type="l" for="ch" forName="tile4" refType="w" fact="0.500000"/>
            <dgm:constr type="t" for="ch" forName="tile4" refType="h" fact="0.500000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0000"/>
          </dgm:constrLst>
          <dgm:ruleLst/>
          <dgm:layoutNode name="tile1" styleLbl="node1">
            <dgm:alg type="sp"/>
            <dgm:shape rot="270.00000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rot="270.000000" type="rect" r:blip="" hideGeom="1">
              <dgm:adjLst>
                <dgm:adj idx="1" val="0.200000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rot="180.00000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rot="180.00000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rot="90.00000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rot="90.00000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type="roundRect" r:blip="">
            <dgm:adjLst/>
          </dgm:shape>
          <dgm:presOf axis="ch" ptType="node" cnt="1"/>
          <dgm:constrLst>
            <dgm:constr type="tMarg" refType="primFontSz" fact="0.300000"/>
            <dgm:constr type="bMarg" refType="primFontSz" fact="0.300000"/>
            <dgm:constr type="lMarg" refType="primFontSz" fact="0.300000"/>
            <dgm:constr type="rMarg" refType="primFontSz" fact="0.300000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callout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sst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con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B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dk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revTx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</dgm:styleDef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914400" y="2130425"/>
            <a:ext cx="10363199" cy="1470025"/>
          </a:xfrm>
        </p:spPr>
        <p:txBody>
          <a:bodyPr/>
          <a:lstStyle>
            <a:lvl1pPr algn="ctr">
              <a:defRPr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828800" y="3886200"/>
            <a:ext cx="8534399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839199" y="274638"/>
            <a:ext cx="2743200" cy="5851525"/>
          </a:xfrm>
        </p:spPr>
        <p:txBody>
          <a:bodyPr vert="eaVert"/>
          <a:lstStyle>
            <a:lvl1pPr algn="ctr"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09599" y="274638"/>
            <a:ext cx="8026399" cy="5851525"/>
          </a:xfrm>
        </p:spPr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63083" y="4406901"/>
            <a:ext cx="10363199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963083" y="2906713"/>
            <a:ext cx="10363199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1583498" y="1600201"/>
            <a:ext cx="4704522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576053" y="1600201"/>
            <a:ext cx="5006346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1583498" y="1535113"/>
            <a:ext cx="470452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1583498" y="2174874"/>
            <a:ext cx="470452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480042" y="1535113"/>
            <a:ext cx="510235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480042" y="2174874"/>
            <a:ext cx="510235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8" y="273049"/>
            <a:ext cx="355239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327914" y="273050"/>
            <a:ext cx="625448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583498" y="1435101"/>
            <a:ext cx="3552394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8" y="4800600"/>
            <a:ext cx="998510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583498" y="612774"/>
            <a:ext cx="9985109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583498" y="5367337"/>
            <a:ext cx="998510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1583498" y="1600201"/>
            <a:ext cx="9998901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6" name="Shape 1058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6343" y="6641"/>
                </a:moveTo>
                <a:lnTo>
                  <a:pt x="6343" y="6641"/>
                </a:lnTo>
                <a:cubicBezTo>
                  <a:pt x="7781" y="2374"/>
                  <a:pt x="8594" y="0"/>
                  <a:pt x="8594" y="0"/>
                </a:cubicBezTo>
                <a:lnTo>
                  <a:pt x="0" y="0"/>
                </a:lnTo>
                <a:lnTo>
                  <a:pt x="0" y="43200"/>
                </a:lnTo>
                <a:lnTo>
                  <a:pt x="43200" y="43200"/>
                </a:lnTo>
                <a:lnTo>
                  <a:pt x="43200" y="37760"/>
                </a:lnTo>
                <a:lnTo>
                  <a:pt x="43200" y="37760"/>
                </a:lnTo>
                <a:cubicBezTo>
                  <a:pt x="43200" y="37760"/>
                  <a:pt x="34824" y="39282"/>
                  <a:pt x="21228" y="41101"/>
                </a:cubicBezTo>
                <a:lnTo>
                  <a:pt x="21228" y="41101"/>
                </a:lnTo>
                <a:cubicBezTo>
                  <a:pt x="3446" y="43478"/>
                  <a:pt x="-5241" y="41016"/>
                  <a:pt x="6343" y="6641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7" name="Shape 1059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</p:spPr>
      </p:sp>
      <p:sp>
        <p:nvSpPr>
          <p:cNvPr id="48" name="Shape 1060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361" y="36777"/>
                </a:moveTo>
                <a:lnTo>
                  <a:pt x="22361" y="36777"/>
                </a:lnTo>
                <a:cubicBezTo>
                  <a:pt x="5219" y="39070"/>
                  <a:pt x="-2372" y="36412"/>
                  <a:pt x="7775" y="6299"/>
                </a:cubicBezTo>
                <a:lnTo>
                  <a:pt x="7775" y="6299"/>
                </a:lnTo>
                <a:cubicBezTo>
                  <a:pt x="9119" y="2311"/>
                  <a:pt x="9892" y="58"/>
                  <a:pt x="9911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612"/>
                </a:lnTo>
                <a:lnTo>
                  <a:pt x="43200" y="33612"/>
                </a:lnTo>
                <a:cubicBezTo>
                  <a:pt x="43110" y="33630"/>
                  <a:pt x="35168" y="35065"/>
                  <a:pt x="22361" y="36777"/>
                </a:cubicBezTo>
                <a:close/>
              </a:path>
            </a:pathLst>
          </a:custGeom>
          <a:solidFill>
            <a:schemeClr val="accent1">
              <a:alpha val="9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9" name="Shape 1061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276" y="37156"/>
                </a:moveTo>
                <a:lnTo>
                  <a:pt x="22276" y="37156"/>
                </a:lnTo>
                <a:cubicBezTo>
                  <a:pt x="5093" y="39454"/>
                  <a:pt x="-2596" y="36819"/>
                  <a:pt x="7680" y="6325"/>
                </a:cubicBezTo>
                <a:lnTo>
                  <a:pt x="7680" y="6325"/>
                </a:lnTo>
                <a:cubicBezTo>
                  <a:pt x="9010" y="2380"/>
                  <a:pt x="9781" y="117"/>
                  <a:pt x="981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980"/>
                </a:lnTo>
                <a:lnTo>
                  <a:pt x="43200" y="33980"/>
                </a:lnTo>
                <a:cubicBezTo>
                  <a:pt x="43020" y="34016"/>
                  <a:pt x="35046" y="35449"/>
                  <a:pt x="22276" y="37156"/>
                </a:cubicBezTo>
                <a:close/>
              </a:path>
            </a:pathLst>
          </a:custGeom>
          <a:solidFill>
            <a:schemeClr val="accent1">
              <a:alpha val="18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0" name="Shape 1062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192" y="37535"/>
                </a:moveTo>
                <a:lnTo>
                  <a:pt x="22192" y="37535"/>
                </a:lnTo>
                <a:cubicBezTo>
                  <a:pt x="4968" y="39839"/>
                  <a:pt x="-2820" y="37226"/>
                  <a:pt x="7585" y="6350"/>
                </a:cubicBezTo>
                <a:lnTo>
                  <a:pt x="7585" y="6350"/>
                </a:lnTo>
                <a:cubicBezTo>
                  <a:pt x="8900" y="2448"/>
                  <a:pt x="9670" y="176"/>
                  <a:pt x="9726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348"/>
                </a:lnTo>
                <a:lnTo>
                  <a:pt x="43200" y="34348"/>
                </a:lnTo>
                <a:cubicBezTo>
                  <a:pt x="42885" y="34402"/>
                  <a:pt x="34924" y="35833"/>
                  <a:pt x="22192" y="37535"/>
                </a:cubicBezTo>
                <a:close/>
              </a:path>
            </a:pathLst>
          </a:custGeom>
          <a:solidFill>
            <a:schemeClr val="accent1">
              <a:alpha val="26999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1" name="Shape 1063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107" y="37914"/>
                </a:moveTo>
                <a:lnTo>
                  <a:pt x="22107" y="37914"/>
                </a:lnTo>
                <a:cubicBezTo>
                  <a:pt x="4842" y="40223"/>
                  <a:pt x="-3044" y="37634"/>
                  <a:pt x="7490" y="6376"/>
                </a:cubicBezTo>
                <a:lnTo>
                  <a:pt x="7490" y="6376"/>
                </a:lnTo>
                <a:cubicBezTo>
                  <a:pt x="8790" y="2517"/>
                  <a:pt x="9559" y="235"/>
                  <a:pt x="9634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717"/>
                </a:lnTo>
                <a:lnTo>
                  <a:pt x="43200" y="34717"/>
                </a:lnTo>
                <a:cubicBezTo>
                  <a:pt x="42795" y="34789"/>
                  <a:pt x="34802" y="36217"/>
                  <a:pt x="22107" y="37914"/>
                </a:cubicBezTo>
                <a:close/>
              </a:path>
            </a:pathLst>
          </a:custGeom>
          <a:solidFill>
            <a:schemeClr val="accent1">
              <a:alpha val="36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2" name="Shape 1064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022" y="38293"/>
                </a:moveTo>
                <a:lnTo>
                  <a:pt x="22022" y="38293"/>
                </a:lnTo>
                <a:cubicBezTo>
                  <a:pt x="4717" y="40608"/>
                  <a:pt x="-3267" y="38041"/>
                  <a:pt x="7394" y="6401"/>
                </a:cubicBezTo>
                <a:lnTo>
                  <a:pt x="7394" y="6401"/>
                </a:lnTo>
                <a:cubicBezTo>
                  <a:pt x="8680" y="2586"/>
                  <a:pt x="9448" y="293"/>
                  <a:pt x="954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085"/>
                </a:lnTo>
                <a:lnTo>
                  <a:pt x="43200" y="35085"/>
                </a:lnTo>
                <a:cubicBezTo>
                  <a:pt x="42705" y="35175"/>
                  <a:pt x="34680" y="36601"/>
                  <a:pt x="22022" y="38293"/>
                </a:cubicBezTo>
                <a:close/>
              </a:path>
            </a:pathLst>
          </a:custGeom>
          <a:solidFill>
            <a:schemeClr val="accent1">
              <a:alpha val="4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3" name="Shape 1065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937" y="38673"/>
                </a:moveTo>
                <a:lnTo>
                  <a:pt x="21937" y="38673"/>
                </a:lnTo>
                <a:cubicBezTo>
                  <a:pt x="4591" y="40992"/>
                  <a:pt x="-3491" y="38448"/>
                  <a:pt x="7299" y="6427"/>
                </a:cubicBezTo>
                <a:lnTo>
                  <a:pt x="7299" y="6427"/>
                </a:lnTo>
                <a:cubicBezTo>
                  <a:pt x="8570" y="2655"/>
                  <a:pt x="9336" y="352"/>
                  <a:pt x="944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453"/>
                </a:lnTo>
                <a:lnTo>
                  <a:pt x="43200" y="35453"/>
                </a:lnTo>
                <a:cubicBezTo>
                  <a:pt x="42570" y="35561"/>
                  <a:pt x="34558" y="36985"/>
                  <a:pt x="21937" y="38673"/>
                </a:cubicBezTo>
                <a:close/>
              </a:path>
            </a:pathLst>
          </a:custGeom>
          <a:solidFill>
            <a:schemeClr val="accent1">
              <a:alpha val="5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4" name="Shape 1066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853" y="39052"/>
                </a:moveTo>
                <a:lnTo>
                  <a:pt x="21853" y="39052"/>
                </a:lnTo>
                <a:cubicBezTo>
                  <a:pt x="4466" y="41377"/>
                  <a:pt x="-3715" y="38855"/>
                  <a:pt x="7204" y="6453"/>
                </a:cubicBezTo>
                <a:lnTo>
                  <a:pt x="7204" y="6453"/>
                </a:lnTo>
                <a:cubicBezTo>
                  <a:pt x="8461" y="2724"/>
                  <a:pt x="9225" y="411"/>
                  <a:pt x="9357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822"/>
                </a:lnTo>
                <a:lnTo>
                  <a:pt x="43200" y="35822"/>
                </a:lnTo>
                <a:cubicBezTo>
                  <a:pt x="42480" y="35948"/>
                  <a:pt x="34436" y="37369"/>
                  <a:pt x="21853" y="39052"/>
                </a:cubicBezTo>
                <a:close/>
              </a:path>
            </a:pathLst>
          </a:custGeom>
          <a:solidFill>
            <a:schemeClr val="accent1">
              <a:alpha val="63999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5" name="Shape 1067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768" y="39431"/>
                </a:moveTo>
                <a:lnTo>
                  <a:pt x="21768" y="39431"/>
                </a:lnTo>
                <a:cubicBezTo>
                  <a:pt x="4340" y="41761"/>
                  <a:pt x="-3939" y="39262"/>
                  <a:pt x="7109" y="6478"/>
                </a:cubicBezTo>
                <a:lnTo>
                  <a:pt x="7109" y="6478"/>
                </a:lnTo>
                <a:cubicBezTo>
                  <a:pt x="8351" y="2792"/>
                  <a:pt x="9114" y="470"/>
                  <a:pt x="9265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190"/>
                </a:lnTo>
                <a:lnTo>
                  <a:pt x="43200" y="36190"/>
                </a:lnTo>
                <a:cubicBezTo>
                  <a:pt x="42390" y="36334"/>
                  <a:pt x="34314" y="37753"/>
                  <a:pt x="21768" y="39431"/>
                </a:cubicBezTo>
                <a:close/>
              </a:path>
            </a:pathLst>
          </a:custGeom>
          <a:solidFill>
            <a:schemeClr val="accent1">
              <a:alpha val="73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6" name="Shape 1068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83" y="39810"/>
                </a:moveTo>
                <a:lnTo>
                  <a:pt x="21683" y="39810"/>
                </a:lnTo>
                <a:cubicBezTo>
                  <a:pt x="4214" y="42146"/>
                  <a:pt x="-4163" y="39669"/>
                  <a:pt x="7014" y="6504"/>
                </a:cubicBezTo>
                <a:lnTo>
                  <a:pt x="7014" y="6504"/>
                </a:lnTo>
                <a:cubicBezTo>
                  <a:pt x="8241" y="2861"/>
                  <a:pt x="9003" y="528"/>
                  <a:pt x="917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558"/>
                </a:lnTo>
                <a:lnTo>
                  <a:pt x="43200" y="36558"/>
                </a:lnTo>
                <a:cubicBezTo>
                  <a:pt x="42300" y="36720"/>
                  <a:pt x="34192" y="38137"/>
                  <a:pt x="21683" y="39810"/>
                </a:cubicBezTo>
                <a:close/>
              </a:path>
            </a:pathLst>
          </a:custGeom>
          <a:solidFill>
            <a:schemeClr val="accent1">
              <a:alpha val="82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7" name="Shape 1069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9" y="40189"/>
                </a:moveTo>
                <a:lnTo>
                  <a:pt x="21599" y="40189"/>
                </a:lnTo>
                <a:cubicBezTo>
                  <a:pt x="4089" y="42530"/>
                  <a:pt x="-4386" y="40077"/>
                  <a:pt x="6918" y="6529"/>
                </a:cubicBezTo>
                <a:lnTo>
                  <a:pt x="6918" y="6529"/>
                </a:lnTo>
                <a:cubicBezTo>
                  <a:pt x="8131" y="2930"/>
                  <a:pt x="8892" y="587"/>
                  <a:pt x="9080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926"/>
                </a:lnTo>
                <a:lnTo>
                  <a:pt x="43200" y="36926"/>
                </a:lnTo>
                <a:cubicBezTo>
                  <a:pt x="42165" y="37107"/>
                  <a:pt x="34070" y="38521"/>
                  <a:pt x="21599" y="40189"/>
                </a:cubicBezTo>
                <a:close/>
              </a:path>
            </a:pathLst>
          </a:custGeom>
          <a:solidFill>
            <a:schemeClr val="accent1">
              <a:alpha val="91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8" name="Shape 1070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14" y="40568"/>
                </a:moveTo>
                <a:lnTo>
                  <a:pt x="21514" y="40568"/>
                </a:lnTo>
                <a:cubicBezTo>
                  <a:pt x="3963" y="42915"/>
                  <a:pt x="-4610" y="40484"/>
                  <a:pt x="6823" y="6555"/>
                </a:cubicBezTo>
                <a:lnTo>
                  <a:pt x="6823" y="6555"/>
                </a:lnTo>
                <a:cubicBezTo>
                  <a:pt x="8022" y="2999"/>
                  <a:pt x="8781" y="646"/>
                  <a:pt x="8988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7295"/>
                </a:lnTo>
                <a:lnTo>
                  <a:pt x="43200" y="37295"/>
                </a:lnTo>
                <a:cubicBezTo>
                  <a:pt x="42075" y="37493"/>
                  <a:pt x="33948" y="38905"/>
                  <a:pt x="21514" y="40568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8" y="274638"/>
            <a:ext cx="999890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9264351" y="6356350"/>
            <a:ext cx="23180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/>
              <a:t>	</a:t>
            </a:r>
            <a:fld id="{F8E3F0E9-0FC2-4DDE-87CF-3BA6A04EA4CC}" type="slidenum">
              <a:rPr/>
              <a:t/>
            </a:fld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1619018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5125706" y="6356350"/>
            <a:ext cx="35625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>
        <a:spcBef>
          <a:spcPts val="0"/>
        </a:spcBef>
        <a:buNone/>
        <a:defRPr sz="4400" b="1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599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 /><Relationship Id="rId3" Type="http://schemas.microsoft.com/office/2007/relationships/diagramDrawing" Target="../diagrams/drawing1.xml" /><Relationship Id="rId4" Type="http://schemas.openxmlformats.org/officeDocument/2006/relationships/diagramColors" Target="../diagrams/colors1.xml" /><Relationship Id="rId5" Type="http://schemas.openxmlformats.org/officeDocument/2006/relationships/diagramLayout" Target="../diagrams/layout1.xml" /><Relationship Id="rId6" Type="http://schemas.openxmlformats.org/officeDocument/2006/relationships/diagramQuickStyle" Target="../diagrams/quickStyle1.xml" 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71625" y="1122363"/>
            <a:ext cx="9144000" cy="2387599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 fontScale="95000" lnSpcReduction="1000"/>
          </a:bodyPr>
          <a:lstStyle/>
          <a:p>
            <a:pPr>
              <a:defRPr/>
            </a:pPr>
            <a:r>
              <a:rPr lang="en-US" sz="6000" b="1" i="0" u="none" strike="noStrike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405033"/>
                </a:solidFill>
                <a:latin typeface="Calibri"/>
                <a:cs typeface="Calibri"/>
              </a:rPr>
              <a:t>Сущность и принципы реинжиниринга бизнес-процессов</a:t>
            </a:r>
            <a:endParaRPr b="1">
              <a:ln w="9525">
                <a:solidFill>
                  <a:schemeClr val="bg1"/>
                </a:solidFill>
                <a:prstDash val="solid"/>
              </a:ln>
              <a:solidFill>
                <a:srgbClr val="405033"/>
              </a:solidFill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1">
        <p:pull dir="r"/>
      </p:transition>
    </mc:Choice>
    <mc:Fallback>
      <p:transition spd="slow" advClick="1">
        <p:pull dir="r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67456302" name=""/>
          <p:cNvGraphicFramePr>
            <a:graphicFrameLocks xmlns:a="http://schemas.openxmlformats.org/drawingml/2006/main"/>
          </p:cNvGraphicFramePr>
          <p:nvPr/>
        </p:nvGraphicFramePr>
        <p:xfrm>
          <a:off x="2116569" y="1014730"/>
          <a:ext cx="10528299" cy="4396641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{5C22544A-7EE6-4342-B048-85BDC9FD1C3A}</a:tableStyleId>
              </a:tblPr>
              <a:tblGrid>
                <a:gridCol w="1975328"/>
                <a:gridCol w="3042006"/>
                <a:gridCol w="2508667"/>
                <a:gridCol w="2508667"/>
              </a:tblGrid>
              <a:tr h="1068158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2400"/>
                        <a:t>Компания</a:t>
                      </a:r>
                      <a:endParaRPr sz="2400"/>
                    </a:p>
                  </a:txBody>
                  <a:tcPr anchor="ctr">
                    <a:solidFill>
                      <a:srgbClr val="459948"/>
                    </a:solidFill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2400"/>
                        <a:t>Реинжиниринг</a:t>
                      </a:r>
                      <a:endParaRPr sz="2400"/>
                    </a:p>
                  </a:txBody>
                  <a:tcPr anchor="ctr">
                    <a:solidFill>
                      <a:srgbClr val="459948"/>
                    </a:solidFill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2400"/>
                        <a:t>Эффективность от внедрения</a:t>
                      </a:r>
                      <a:endParaRPr sz="2400"/>
                    </a:p>
                  </a:txBody>
                  <a:tcPr anchor="ctr">
                    <a:solidFill>
                      <a:srgbClr val="459948"/>
                    </a:solidFill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2400"/>
                        <a:t>Трудности</a:t>
                      </a:r>
                      <a:endParaRPr sz="2400"/>
                    </a:p>
                  </a:txBody>
                  <a:tcPr anchor="ctr">
                    <a:solidFill>
                      <a:srgbClr val="459948"/>
                    </a:solidFill>
                  </a:tcPr>
                </a:tc>
              </a:tr>
              <a:tr h="3166937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2200" b="0" i="0" u="none" strike="noStrike" cap="none" spc="0">
                          <a:solidFill>
                            <a:srgbClr val="2A3322"/>
                          </a:solidFill>
                          <a:latin typeface="Calibri"/>
                          <a:cs typeface="Calibri"/>
                        </a:rPr>
                        <a:t>ООО «ЭКСО»</a:t>
                      </a:r>
                      <a:endParaRPr lang="ru-RU" sz="2200" b="0" i="0" u="none" strike="noStrike" cap="none" spc="0">
                        <a:solidFill>
                          <a:srgbClr val="2A3322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2200" b="0" i="0" u="none" strike="noStrike" cap="none" spc="0">
                          <a:solidFill>
                            <a:srgbClr val="2A3322"/>
                          </a:solidFill>
                          <a:latin typeface="Calibri"/>
                          <a:cs typeface="Calibri"/>
                        </a:rPr>
                        <a:t>Ускорение процесса приемки сырья, которое, в свою очередь, было произведено за счет оптимизации работы службы управления качеством.</a:t>
                      </a:r>
                      <a:endParaRPr lang="ru-RU" sz="2200" b="0" i="0" u="none" strike="noStrike" cap="none" spc="0">
                        <a:solidFill>
                          <a:srgbClr val="2A3322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2200" b="0" i="0" u="none" strike="noStrike" cap="none" spc="0">
                          <a:solidFill>
                            <a:srgbClr val="2A3322"/>
                          </a:solidFill>
                          <a:latin typeface="Calibri"/>
                          <a:cs typeface="Calibri"/>
                        </a:rPr>
                        <a:t>Снижение простоев производственных рабочих.</a:t>
                      </a:r>
                      <a:endParaRPr lang="ru-RU" sz="2200" b="0" i="0" u="none" strike="noStrike" cap="none" spc="0">
                        <a:solidFill>
                          <a:srgbClr val="2A3322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2200" b="0" i="0" u="none" strike="noStrike" cap="none" spc="0">
                          <a:solidFill>
                            <a:srgbClr val="2A3322"/>
                          </a:solidFill>
                          <a:latin typeface="Calibri"/>
                          <a:cs typeface="Calibri"/>
                        </a:rPr>
                        <a:t>Устаревающая производственно-техническая база предприятия.</a:t>
                      </a:r>
                      <a:endParaRPr lang="ru-RU" sz="2200" b="0" i="0" u="none" strike="noStrike" cap="none" spc="0">
                        <a:solidFill>
                          <a:srgbClr val="2A3322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1">
        <p:pull dir="r"/>
      </p:transition>
    </mc:Choice>
    <mc:Fallback>
      <p:transition spd="slow" advClick="1">
        <p:pull dir="r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48410060" name="Заголовок 1"/>
          <p:cNvSpPr>
            <a:spLocks noGrp="1"/>
          </p:cNvSpPr>
          <p:nvPr>
            <p:ph type="ctrTitle"/>
          </p:nvPr>
        </p:nvSpPr>
        <p:spPr bwMode="auto">
          <a:xfrm flipH="0" flipV="0">
            <a:off x="1731065" y="1605515"/>
            <a:ext cx="9144000" cy="2387599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>
            <a:lvl1pPr algn="ctr">
              <a:defRPr sz="6000"/>
            </a:lvl1pPr>
          </a:lstStyle>
          <a:p>
            <a:pPr>
              <a:defRPr/>
            </a:pPr>
            <a:r>
              <a:rPr lang="ru-RU" b="1">
                <a:solidFill>
                  <a:srgbClr val="2A3322"/>
                </a:solidFill>
                <a:latin typeface="Calibri"/>
                <a:cs typeface="Calibri"/>
              </a:rPr>
              <a:t>Спасибо за внимание</a:t>
            </a:r>
            <a:endParaRPr b="1">
              <a:solidFill>
                <a:srgbClr val="2A3322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1">
        <p:pull dir="r"/>
      </p:transition>
    </mc:Choice>
    <mc:Fallback>
      <p:transition spd="slow" advClick="1">
        <p:pull dir="r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24224580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b="1">
                <a:solidFill>
                  <a:srgbClr val="405033"/>
                </a:solidFill>
                <a:latin typeface="Calibri"/>
                <a:cs typeface="Calibri"/>
              </a:rPr>
              <a:t>Что такое реинжиниринг?</a:t>
            </a:r>
            <a:endParaRPr b="1">
              <a:solidFill>
                <a:srgbClr val="405033"/>
              </a:solidFill>
              <a:latin typeface="Calibri"/>
              <a:cs typeface="Calibri"/>
            </a:endParaRPr>
          </a:p>
        </p:txBody>
      </p:sp>
      <p:sp>
        <p:nvSpPr>
          <p:cNvPr id="1384857358" name="Объект 2"/>
          <p:cNvSpPr>
            <a:spLocks noGrp="1"/>
          </p:cNvSpPr>
          <p:nvPr>
            <p:ph idx="1"/>
          </p:nvPr>
        </p:nvSpPr>
        <p:spPr bwMode="auto">
          <a:xfrm>
            <a:off x="1325149" y="1766092"/>
            <a:ext cx="10515600" cy="435133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r>
              <a:rPr lang="ru-RU" sz="2800" b="1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	Реинжиниринг</a:t>
            </a:r>
            <a:r>
              <a:rPr lang="ru-RU" sz="2800" b="0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 — поэтапное обновление бизнес-процессов в компании</a:t>
            </a:r>
            <a:r>
              <a:rPr>
                <a:solidFill>
                  <a:srgbClr val="405033"/>
                </a:solidFill>
              </a:rPr>
              <a:t>.</a:t>
            </a:r>
            <a:endParaRPr>
              <a:solidFill>
                <a:srgbClr val="405033"/>
              </a:solidFill>
            </a:endParaRPr>
          </a:p>
          <a:p>
            <a:pPr marL="0" indent="0">
              <a:buFont typeface="Arial"/>
              <a:buNone/>
              <a:defRPr/>
            </a:pPr>
            <a:r>
              <a:rPr lang="ru-RU" sz="2800" b="1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	Цель реинжиниринга бизнес-процессов</a:t>
            </a:r>
            <a:r>
              <a:rPr lang="ru-RU" sz="2800" b="0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 — улучшение показателей компании.</a:t>
            </a:r>
            <a:endParaRPr>
              <a:solidFill>
                <a:srgbClr val="405033"/>
              </a:solidFill>
            </a:endParaRPr>
          </a:p>
          <a:p>
            <a:pPr marL="0" indent="0">
              <a:buFont typeface="Arial"/>
              <a:buNone/>
              <a:defRPr/>
            </a:pPr>
            <a:endParaRPr>
              <a:solidFill>
                <a:srgbClr val="405033"/>
              </a:solidFill>
            </a:endParaRPr>
          </a:p>
          <a:p>
            <a:pPr marL="0" indent="0">
              <a:buFont typeface="Arial"/>
              <a:buNone/>
              <a:defRPr/>
            </a:pPr>
            <a:r>
              <a:rPr lang="ru-RU" sz="2800" b="0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	Обычно реинжиниринг воспринимают как полное обновление бизнес-процессов компании. </a:t>
            </a:r>
            <a:endParaRPr lang="ru-RU" sz="2800" b="0" i="0" u="none" strike="noStrike" cap="none" spc="0">
              <a:solidFill>
                <a:srgbClr val="405033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1">
        <p:pull dir="r"/>
      </p:transition>
    </mc:Choice>
    <mc:Fallback>
      <p:transition spd="slow" advClick="1">
        <p:pull dir="r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55769063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b="1">
                <a:solidFill>
                  <a:srgbClr val="405033"/>
                </a:solidFill>
                <a:latin typeface="Calibri"/>
                <a:cs typeface="Calibri"/>
              </a:rPr>
              <a:t>Виды реинжиниринга</a:t>
            </a:r>
            <a:endParaRPr b="1">
              <a:solidFill>
                <a:srgbClr val="405033"/>
              </a:solidFill>
              <a:latin typeface="Calibri"/>
              <a:cs typeface="Calibri"/>
            </a:endParaRPr>
          </a:p>
        </p:txBody>
      </p:sp>
      <p:sp modelId="{DB52C12C-0D8E-4A71-A358-0DA268BB3A20}">
        <p:nvSpPr>
          <p:cNvPr id="0" name=""/>
          <p:cNvSpPr/>
          <p:nvPr/>
        </p:nvSpPr>
        <p:spPr bwMode="auto">
          <a:xfrm rot="0" flipH="0" flipV="0">
            <a:off x="1160978" y="1552440"/>
            <a:ext cx="4163666" cy="1380652"/>
          </a:xfrm>
          <a:prstGeom prst="roundRect">
            <a:avLst>
              <a:gd name="adj" fmla="val 24285"/>
            </a:avLst>
          </a:prstGeom>
          <a:solidFill>
            <a:srgbClr val="459948"/>
          </a:solidFill>
          <a:ln w="127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spcFirstLastPara="0" vertOverflow="overflow" horzOverflow="overflow" vert="horz" wrap="square" lIns="47623" tIns="31748" rIns="47623" bIns="31748" numCol="1" spcCol="1268" rtlCol="0" fromWordArt="0" anchor="ctr" anchorCtr="0" forceAA="0" upright="0" compatLnSpc="0">
            <a:noAutofit/>
          </a:bodyPr>
          <a:lstStyle/>
          <a:p>
            <a:pPr marL="0" lvl="0" indent="0" algn="ctr" defTabSz="288924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500" b="1" i="0" u="none" strike="noStrike" cap="none" spc="0">
                <a:solidFill>
                  <a:srgbClr val="E4F9F5"/>
                </a:solidFill>
                <a:latin typeface="Calibri"/>
                <a:cs typeface="Calibri"/>
              </a:rPr>
              <a:t>По уровню влияния на  компанию это могут быть:</a:t>
            </a:r>
            <a:endParaRPr sz="2500">
              <a:solidFill>
                <a:srgbClr val="E4F9F5"/>
              </a:solidFill>
            </a:endParaRPr>
          </a:p>
        </p:txBody>
      </p:sp>
      <p:sp modelId="{C917CEB2-2799-410D-BB2A-A599EFCDF87C}">
        <p:nvSpPr>
          <p:cNvPr id="0" name=""/>
          <p:cNvSpPr/>
          <p:nvPr/>
        </p:nvSpPr>
        <p:spPr bwMode="auto">
          <a:xfrm rot="0" flipH="0" flipV="0">
            <a:off x="1496003" y="3024657"/>
            <a:ext cx="416364" cy="1160857"/>
          </a:xfrm>
          <a:custGeom>
            <a:avLst/>
            <a:gdLst/>
            <a:ahLst/>
            <a:cxnLst/>
            <a:rect l="0" t="0" r="0" b="0"/>
            <a:pathLst>
              <a:path fill="norm" stroke="1" extrusionOk="0">
                <a:moveTo>
                  <a:pt x="0" y="0"/>
                </a:moveTo>
                <a:lnTo>
                  <a:pt x="0" y="1160859"/>
                </a:lnTo>
                <a:lnTo>
                  <a:pt x="309562" y="1160859"/>
                </a:lnTo>
              </a:path>
            </a:pathLst>
          </a:custGeom>
          <a:noFill/>
          <a:ln w="12700" cap="flat" cmpd="sng" algn="ctr">
            <a:solidFill>
              <a:srgbClr val="144F4F"/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</p:sp>
      <p:sp modelId="{799684A8-38A1-49E3-A682-57B176C862F8}">
        <p:nvSpPr>
          <p:cNvPr id="0" name=""/>
          <p:cNvSpPr/>
          <p:nvPr/>
        </p:nvSpPr>
        <p:spPr bwMode="auto">
          <a:xfrm rot="0" flipH="0" flipV="0">
            <a:off x="1912369" y="3496086"/>
            <a:ext cx="3330932" cy="1378855"/>
          </a:xfrm>
          <a:prstGeom prst="roundRect">
            <a:avLst>
              <a:gd name="adj" fmla="val 10000"/>
            </a:avLst>
          </a:prstGeom>
          <a:solidFill>
            <a:schemeClr val="lt1">
              <a:hueOff val="0"/>
              <a:satOff val="0"/>
              <a:lumOff val="0"/>
              <a:alphaOff val="0"/>
              <a:alpha val="90000"/>
            </a:schemeClr>
          </a:solidFill>
          <a:ln w="12700" cap="flat" cmpd="sng" algn="ctr">
            <a:solidFill>
              <a:srgbClr val="144F4F"/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/>
        </p:style>
        <p:txBody>
          <a:bodyPr spcFirstLastPara="0" vertOverflow="overflow" horzOverflow="overflow" vert="horz" wrap="square" lIns="56196" tIns="37463" rIns="56196" bIns="37463" numCol="1" spcCol="1268" rtlCol="0" fromWordArt="0" anchor="ctr" anchorCtr="0" forceAA="0" upright="0" compatLnSpc="0">
            <a:noAutofit/>
          </a:bodyPr>
          <a:lstStyle/>
          <a:p>
            <a:pPr marL="144000" algn="l">
              <a:defRPr/>
            </a:pPr>
            <a:r>
              <a:rPr lang="ru-RU" sz="2200" b="1" i="0" u="none" strike="noStrike" cap="none" spc="0">
                <a:solidFill>
                  <a:schemeClr val="dk1"/>
                </a:solidFill>
                <a:latin typeface="Calibri"/>
                <a:cs typeface="Calibri"/>
              </a:rPr>
              <a:t>Эволюционный</a:t>
            </a:r>
            <a:endParaRPr sz="2200" b="0" i="0" u="none" strike="noStrike" cap="none" spc="0">
              <a:solidFill>
                <a:schemeClr val="dk1"/>
              </a:solidFill>
              <a:latin typeface="Calibri"/>
              <a:cs typeface="Calibri"/>
            </a:endParaRPr>
          </a:p>
        </p:txBody>
      </p:sp>
      <p:sp modelId="{F9464CED-D905-4F1C-BF45-419D8B55BF41}">
        <p:nvSpPr>
          <p:cNvPr id="0" name=""/>
          <p:cNvSpPr/>
          <p:nvPr/>
        </p:nvSpPr>
        <p:spPr bwMode="auto">
          <a:xfrm rot="0" flipH="0" flipV="0">
            <a:off x="1496003" y="2933942"/>
            <a:ext cx="416364" cy="3095622"/>
          </a:xfrm>
          <a:custGeom>
            <a:avLst/>
            <a:gdLst/>
            <a:ahLst/>
            <a:cxnLst/>
            <a:rect l="0" t="0" r="0" b="0"/>
            <a:pathLst>
              <a:path fill="norm" stroke="1" extrusionOk="0">
                <a:moveTo>
                  <a:pt x="0" y="0"/>
                </a:moveTo>
                <a:lnTo>
                  <a:pt x="0" y="3095624"/>
                </a:lnTo>
                <a:lnTo>
                  <a:pt x="309562" y="3095624"/>
                </a:lnTo>
              </a:path>
            </a:pathLst>
          </a:custGeom>
          <a:noFill/>
          <a:ln w="12700" cap="flat" cmpd="sng" algn="ctr">
            <a:solidFill>
              <a:srgbClr val="144F4F"/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</p:sp>
      <p:sp modelId="{BEA456E5-5775-43CB-80A2-69D8337D399D}">
        <p:nvSpPr>
          <p:cNvPr id="0" name=""/>
          <p:cNvSpPr/>
          <p:nvPr/>
        </p:nvSpPr>
        <p:spPr bwMode="auto">
          <a:xfrm rot="0" flipH="0" flipV="0">
            <a:off x="1912369" y="5316088"/>
            <a:ext cx="3330932" cy="1275764"/>
          </a:xfrm>
          <a:prstGeom prst="roundRect">
            <a:avLst>
              <a:gd name="adj" fmla="val 10000"/>
            </a:avLst>
          </a:prstGeom>
          <a:solidFill>
            <a:schemeClr val="lt1">
              <a:hueOff val="0"/>
              <a:satOff val="0"/>
              <a:lumOff val="0"/>
              <a:alphaOff val="0"/>
              <a:alpha val="90000"/>
            </a:schemeClr>
          </a:solidFill>
          <a:ln w="12700" cap="flat" cmpd="sng" algn="ctr">
            <a:solidFill>
              <a:srgbClr val="144F4F"/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/>
        </p:style>
        <p:txBody>
          <a:bodyPr spcFirstLastPara="0" vertOverflow="overflow" horzOverflow="overflow" vert="horz" wrap="square" lIns="26668" tIns="17778" rIns="26668" bIns="17778" numCol="1" spcCol="1268" rtlCol="0" fromWordArt="0" anchor="ctr" anchorCtr="0" forceAA="0" upright="0" compatLnSpc="0">
            <a:noAutofit/>
          </a:bodyPr>
          <a:lstStyle/>
          <a:p>
            <a:pPr marL="144000" lvl="0" indent="0" algn="l" defTabSz="271144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200" b="1" i="0" u="none" strike="noStrike" cap="none" spc="0">
                <a:solidFill>
                  <a:schemeClr val="dk1"/>
                </a:solidFill>
                <a:latin typeface="Calibri"/>
                <a:cs typeface="Calibri"/>
              </a:rPr>
              <a:t>Революционный</a:t>
            </a:r>
            <a:endParaRPr sz="2000"/>
          </a:p>
        </p:txBody>
      </p:sp>
      <p:sp modelId="{DF205578-D08F-41FC-83C3-3209F47FF4B8}">
        <p:nvSpPr>
          <p:cNvPr id="0" name=""/>
          <p:cNvSpPr/>
          <p:nvPr/>
        </p:nvSpPr>
        <p:spPr bwMode="auto">
          <a:xfrm rot="0" flipH="0" flipV="0">
            <a:off x="6853613" y="1552440"/>
            <a:ext cx="4163666" cy="1380652"/>
          </a:xfrm>
          <a:prstGeom prst="roundRect">
            <a:avLst>
              <a:gd name="adj" fmla="val 25448"/>
            </a:avLst>
          </a:prstGeom>
          <a:solidFill>
            <a:srgbClr val="459948">
              <a:alpha val="99999"/>
            </a:srgbClr>
          </a:solidFill>
          <a:ln w="127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spcFirstLastPara="0" vertOverflow="overflow" horzOverflow="overflow" vert="horz" wrap="square" lIns="47623" tIns="31748" rIns="47623" bIns="31748" numCol="1" spcCol="1268" rtlCol="0" fromWordArt="0" anchor="ctr" anchorCtr="0" forceAA="0" upright="0" compatLnSpc="0">
            <a:noAutofit/>
          </a:bodyPr>
          <a:lstStyle/>
          <a:p>
            <a:pPr marL="0" lvl="0" indent="0" algn="ctr" defTabSz="288924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500" b="1" i="0" u="none" strike="noStrike" cap="none" spc="0">
                <a:solidFill>
                  <a:srgbClr val="E4F9F5"/>
                </a:solidFill>
                <a:latin typeface="Calibri"/>
                <a:cs typeface="Calibri"/>
              </a:rPr>
              <a:t>В зависимости от состояния  предприятия </a:t>
            </a:r>
            <a:r>
              <a:rPr lang="ru-RU" sz="2500" b="1" i="0" u="none" strike="noStrike" cap="none" spc="0">
                <a:solidFill>
                  <a:srgbClr val="E4F9F5"/>
                </a:solidFill>
                <a:latin typeface="Calibri"/>
                <a:cs typeface="Calibri"/>
              </a:rPr>
              <a:t>выделяют:</a:t>
            </a:r>
            <a:endParaRPr sz="2500" b="1"/>
          </a:p>
        </p:txBody>
      </p:sp>
      <p:sp modelId="{F519E417-ED0D-4155-8275-8BF1492CAB6C}">
        <p:nvSpPr>
          <p:cNvPr id="0" name=""/>
          <p:cNvSpPr/>
          <p:nvPr/>
        </p:nvSpPr>
        <p:spPr bwMode="auto">
          <a:xfrm rot="0" flipH="0" flipV="0">
            <a:off x="7269979" y="3100251"/>
            <a:ext cx="416364" cy="1160857"/>
          </a:xfrm>
          <a:custGeom>
            <a:avLst/>
            <a:gdLst/>
            <a:ahLst/>
            <a:cxnLst/>
            <a:rect l="0" t="0" r="0" b="0"/>
            <a:pathLst>
              <a:path fill="norm" stroke="1" extrusionOk="0">
                <a:moveTo>
                  <a:pt x="0" y="0"/>
                </a:moveTo>
                <a:lnTo>
                  <a:pt x="0" y="1160859"/>
                </a:lnTo>
                <a:lnTo>
                  <a:pt x="309562" y="1160859"/>
                </a:lnTo>
              </a:path>
            </a:pathLst>
          </a:custGeom>
          <a:noFill/>
          <a:ln w="12700" cap="flat" cmpd="sng" algn="ctr">
            <a:solidFill>
              <a:srgbClr val="144F4F"/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</p:sp>
      <p:sp modelId="{FF2824F4-79FB-42F3-AE8E-75620899C31D}">
        <p:nvSpPr>
          <p:cNvPr id="0" name=""/>
          <p:cNvSpPr/>
          <p:nvPr/>
        </p:nvSpPr>
        <p:spPr bwMode="auto">
          <a:xfrm rot="0" flipH="0" flipV="0">
            <a:off x="7686347" y="3428997"/>
            <a:ext cx="3330932" cy="1445944"/>
          </a:xfrm>
          <a:prstGeom prst="roundRect">
            <a:avLst>
              <a:gd name="adj" fmla="val 10000"/>
            </a:avLst>
          </a:prstGeom>
          <a:solidFill>
            <a:schemeClr val="lt1">
              <a:hueOff val="0"/>
              <a:satOff val="0"/>
              <a:lumOff val="0"/>
              <a:alphaOff val="0"/>
              <a:alpha val="90000"/>
            </a:schemeClr>
          </a:solidFill>
          <a:ln w="12700" cap="flat" cmpd="sng" algn="ctr">
            <a:solidFill>
              <a:srgbClr val="144F4F"/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/>
        </p:style>
        <p:txBody>
          <a:bodyPr spcFirstLastPara="0" vertOverflow="overflow" horzOverflow="overflow" vert="horz" wrap="square" lIns="26668" tIns="17778" rIns="26668" bIns="17778" numCol="1" spcCol="1268" rtlCol="0" fromWordArt="0" anchor="ctr" anchorCtr="0" forceAA="0" upright="0" compatLnSpc="0">
            <a:noAutofit/>
          </a:bodyPr>
          <a:lstStyle/>
          <a:p>
            <a:pPr marL="144000" lvl="0" indent="0" algn="l" defTabSz="271144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200" b="1" i="0" u="none" strike="noStrike" cap="none" spc="0">
                <a:solidFill>
                  <a:schemeClr val="dk1"/>
                </a:solidFill>
                <a:latin typeface="Calibri"/>
                <a:cs typeface="Calibri"/>
              </a:rPr>
              <a:t>Кризисный</a:t>
            </a:r>
            <a:endParaRPr sz="2200"/>
          </a:p>
        </p:txBody>
      </p:sp>
      <p:sp modelId="{52495269-51EB-40F4-A50E-F8B627A771C4}">
        <p:nvSpPr>
          <p:cNvPr id="0" name=""/>
          <p:cNvSpPr/>
          <p:nvPr/>
        </p:nvSpPr>
        <p:spPr bwMode="auto">
          <a:xfrm rot="0" flipH="0" flipV="0">
            <a:off x="7269979" y="2933942"/>
            <a:ext cx="416364" cy="3095622"/>
          </a:xfrm>
          <a:custGeom>
            <a:avLst/>
            <a:gdLst/>
            <a:ahLst/>
            <a:cxnLst/>
            <a:rect l="0" t="0" r="0" b="0"/>
            <a:pathLst>
              <a:path fill="norm" stroke="1" extrusionOk="0">
                <a:moveTo>
                  <a:pt x="0" y="0"/>
                </a:moveTo>
                <a:lnTo>
                  <a:pt x="0" y="3095624"/>
                </a:lnTo>
                <a:lnTo>
                  <a:pt x="309562" y="3095624"/>
                </a:lnTo>
              </a:path>
            </a:pathLst>
          </a:custGeom>
          <a:noFill/>
          <a:ln w="12700" cap="flat" cmpd="sng" algn="ctr">
            <a:solidFill>
              <a:srgbClr val="144F4F"/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</p:sp>
      <p:sp modelId="{99707EFA-2219-4FE9-B6E6-C3692FEDDE7D}">
        <p:nvSpPr>
          <p:cNvPr id="0" name=""/>
          <p:cNvSpPr/>
          <p:nvPr/>
        </p:nvSpPr>
        <p:spPr bwMode="auto">
          <a:xfrm rot="0" flipH="0" flipV="0">
            <a:off x="7686348" y="5421970"/>
            <a:ext cx="3330932" cy="1306002"/>
          </a:xfrm>
          <a:prstGeom prst="roundRect">
            <a:avLst>
              <a:gd name="adj" fmla="val 10000"/>
            </a:avLst>
          </a:prstGeom>
          <a:solidFill>
            <a:schemeClr val="lt1">
              <a:hueOff val="0"/>
              <a:satOff val="0"/>
              <a:lumOff val="0"/>
              <a:alphaOff val="0"/>
              <a:alpha val="90000"/>
            </a:schemeClr>
          </a:solidFill>
          <a:ln w="12700" cap="flat" cmpd="sng" algn="ctr">
            <a:solidFill>
              <a:srgbClr val="144F4F"/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/>
        </p:style>
        <p:txBody>
          <a:bodyPr spcFirstLastPara="0" vertOverflow="overflow" horzOverflow="overflow" vert="horz" wrap="square" lIns="26668" tIns="17778" rIns="26668" bIns="17778" numCol="1" spcCol="1268" rtlCol="0" fromWordArt="0" anchor="ctr" anchorCtr="0" forceAA="0" upright="0" compatLnSpc="0">
            <a:noAutofit/>
          </a:bodyPr>
          <a:lstStyle/>
          <a:p>
            <a:pPr marL="144000" lvl="0" indent="0" algn="l" defTabSz="271144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200" b="1" i="0" u="none" strike="noStrike" cap="none" spc="0">
                <a:solidFill>
                  <a:schemeClr val="dk1"/>
                </a:solidFill>
                <a:latin typeface="Calibri"/>
                <a:cs typeface="Calibri"/>
              </a:rPr>
              <a:t>Реинжиниринг </a:t>
            </a:r>
            <a:r>
              <a:rPr lang="ru-RU" sz="2200" b="1" i="0" u="none" strike="noStrike" cap="none" spc="0">
                <a:solidFill>
                  <a:schemeClr val="dk1"/>
                </a:solidFill>
                <a:latin typeface="Calibri"/>
                <a:cs typeface="Calibri"/>
              </a:rPr>
              <a:t>развития</a:t>
            </a:r>
            <a:endParaRPr sz="2200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1">
        <p:pull dir="r"/>
      </p:transition>
    </mc:Choice>
    <mc:Fallback>
      <p:transition spd="slow" advClick="1">
        <p:pull dir="r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1732866250" name=""/>
          <p:cNvGraphicFramePr>
            <a:graphicFrameLocks xmlns:a="http://schemas.openxmlformats.org/drawingml/2006/main"/>
          </p:cNvGraphicFramePr>
          <p:nvPr/>
        </p:nvGraphicFramePr>
        <p:xfrm flipH="0" flipV="0">
          <a:off x="3200972" y="20558"/>
          <a:ext cx="8556312" cy="5704209"/>
          <a:chOff x="0" y="0"/>
          <a:chExt cx="8556312" cy="5704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5" r:qs="rId6" r:cs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1">
        <p:pull dir="r"/>
      </p:transition>
    </mc:Choice>
    <mc:Fallback>
      <p:transition spd="slow" advClick="1">
        <p:pull dir="r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>
            <a:alpha val="99999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927183341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2167674" y="842877"/>
            <a:ext cx="1565502" cy="1275060"/>
          </a:xfrm>
          <a:prstGeom prst="roundRect">
            <a:avLst>
              <a:gd name="adj" fmla="val 16667"/>
            </a:avLst>
          </a:prstGeom>
          <a:ln w="12699">
            <a:solidFill>
              <a:srgbClr val="2A3322"/>
            </a:solidFill>
            <a:prstDash val="solid"/>
          </a:ln>
        </p:spPr>
      </p:pic>
      <p:sp>
        <p:nvSpPr>
          <p:cNvPr id="23221155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6" y="299240"/>
            <a:ext cx="10515600" cy="1325562"/>
          </a:xfrm>
        </p:spPr>
        <p:txBody>
          <a:bodyPr/>
          <a:lstStyle/>
          <a:p>
            <a:pPr>
              <a:defRPr/>
            </a:pPr>
            <a:r>
              <a:rPr lang="ru-RU" sz="4400" b="1" i="0" u="none" strike="noStrike" cap="none" spc="0">
                <a:solidFill>
                  <a:srgbClr val="405033"/>
                </a:solidFill>
                <a:latin typeface="Calibri"/>
                <a:ea typeface="Calibri"/>
                <a:cs typeface="Calibri"/>
              </a:rPr>
              <a:t>Реинжиниринг</a:t>
            </a:r>
            <a:r>
              <a:rPr lang="ru-RU"/>
              <a:t> </a:t>
            </a:r>
            <a:r>
              <a:rPr lang="ru-RU" b="1">
                <a:solidFill>
                  <a:srgbClr val="405033"/>
                </a:solidFill>
                <a:latin typeface="Calibri"/>
                <a:cs typeface="Calibri"/>
              </a:rPr>
              <a:t>на примере разных компаний</a:t>
            </a:r>
            <a:endParaRPr b="1">
              <a:solidFill>
                <a:srgbClr val="405033"/>
              </a:solidFill>
              <a:latin typeface="Calibri"/>
              <a:cs typeface="Calibri"/>
            </a:endParaRPr>
          </a:p>
        </p:txBody>
      </p:sp>
      <p:sp>
        <p:nvSpPr>
          <p:cNvPr id="988581391" name="Объект 3"/>
          <p:cNvSpPr>
            <a:spLocks noGrp="1"/>
          </p:cNvSpPr>
          <p:nvPr>
            <p:ph sz="half" idx="2"/>
          </p:nvPr>
        </p:nvSpPr>
        <p:spPr bwMode="auto">
          <a:xfrm flipH="0" flipV="0">
            <a:off x="1743724" y="2191519"/>
            <a:ext cx="10207424" cy="4096542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r>
              <a:rPr lang="ru-RU" sz="2400" b="0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	Проблема </a:t>
            </a:r>
            <a:r>
              <a:rPr lang="ru-RU" sz="2400" b="1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IBM Credit</a:t>
            </a:r>
            <a:r>
              <a:rPr lang="ru-RU" sz="2400" b="0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 состояла в том, что при существующем цикле </a:t>
            </a:r>
            <a:r>
              <a:rPr lang="ru-RU" sz="2400" b="0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решение вопроса занимало в среднем 6 дней, </a:t>
            </a:r>
            <a:r>
              <a:rPr lang="ru-RU" sz="2400" b="0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а в сложных случаях - до двух недель</a:t>
            </a:r>
            <a:r>
              <a:rPr sz="2400">
                <a:solidFill>
                  <a:srgbClr val="405033"/>
                </a:solidFill>
              </a:rPr>
              <a:t>. </a:t>
            </a:r>
            <a:endParaRPr sz="2400">
              <a:solidFill>
                <a:srgbClr val="405033"/>
              </a:solidFill>
            </a:endParaRPr>
          </a:p>
          <a:p>
            <a:pPr marL="0" indent="0">
              <a:buFont typeface="Arial"/>
              <a:buNone/>
              <a:defRPr/>
            </a:pPr>
            <a:r>
              <a:rPr sz="2400">
                <a:solidFill>
                  <a:srgbClr val="405033"/>
                </a:solidFill>
              </a:rPr>
              <a:t>	Путем анализа ситуации выяснилось, что изначальное предположение компании ошибочно, ведь решение большинства запросов мог выполнять обычный работник. </a:t>
            </a:r>
            <a:r>
              <a:rPr sz="2400">
                <a:solidFill>
                  <a:srgbClr val="405033"/>
                </a:solidFill>
              </a:rPr>
              <a:t> </a:t>
            </a:r>
            <a:endParaRPr sz="2400">
              <a:solidFill>
                <a:srgbClr val="405033"/>
              </a:solidFill>
            </a:endParaRPr>
          </a:p>
          <a:p>
            <a:pPr marL="0" indent="0">
              <a:buFont typeface="Arial"/>
              <a:buNone/>
              <a:defRPr/>
            </a:pPr>
            <a:r>
              <a:rPr lang="ru-RU" sz="2400" b="0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	В новом процессе всю обработку выполняет один специалист, </a:t>
            </a:r>
            <a:r>
              <a:rPr lang="ru-RU" sz="2400" b="0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снабженный информационной экспертной системой, что позволило сократить время на обработку запросов до 4 часов.</a:t>
            </a:r>
            <a:endParaRPr sz="2400" b="0" i="0" u="none" strike="noStrike" cap="none" spc="0">
              <a:solidFill>
                <a:srgbClr val="405033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1">
        <p:pull dir="r"/>
      </p:transition>
    </mc:Choice>
    <mc:Fallback>
      <p:transition spd="slow" advClick="1">
        <p:pull dir="r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95556880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4400" b="1" i="0" u="none" strike="noStrike" cap="none" spc="0">
                <a:solidFill>
                  <a:srgbClr val="405033"/>
                </a:solidFill>
                <a:latin typeface="Calibri"/>
                <a:ea typeface="Calibri"/>
                <a:cs typeface="Calibri"/>
              </a:rPr>
              <a:t>Реинжиниринг</a:t>
            </a:r>
            <a:r>
              <a:rPr lang="ru-RU" sz="4400" b="1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 Ford Motor</a:t>
            </a:r>
            <a:endParaRPr b="1">
              <a:solidFill>
                <a:srgbClr val="405033"/>
              </a:solidFill>
              <a:latin typeface="Calibri"/>
              <a:cs typeface="Calibri"/>
            </a:endParaRPr>
          </a:p>
        </p:txBody>
      </p:sp>
      <p:sp>
        <p:nvSpPr>
          <p:cNvPr id="785384477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838198" y="1488281"/>
            <a:ext cx="10515600" cy="4688681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r>
              <a:rPr lang="ru-RU" sz="2600" b="0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	Компания подобно многим другим компаниям Америки искала способы сокращения административных расходов. Было решено сократить расходы в отделении оплаты счетов.</a:t>
            </a:r>
            <a:r>
              <a:rPr sz="2600">
                <a:solidFill>
                  <a:srgbClr val="405033"/>
                </a:solidFill>
              </a:rPr>
              <a:t> </a:t>
            </a:r>
            <a:r>
              <a:rPr lang="ru-RU" sz="2600" b="0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Сначала предполагалось, что сократить число сотрудников можно за счет автоматизации, но это могло дать только 20% сокращение.</a:t>
            </a:r>
            <a:r>
              <a:rPr sz="2600">
                <a:solidFill>
                  <a:srgbClr val="405033"/>
                </a:solidFill>
              </a:rPr>
              <a:t> </a:t>
            </a:r>
            <a:r>
              <a:rPr lang="ru-RU" sz="2600" b="0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Тогда руководство приняло переосмыслить весь процесс.</a:t>
            </a:r>
            <a:endParaRPr lang="ru-RU" sz="2600" b="0" i="0" u="none" strike="noStrike" cap="none" spc="0">
              <a:solidFill>
                <a:srgbClr val="405033"/>
              </a:solidFill>
              <a:latin typeface="Calibri"/>
              <a:cs typeface="Calibri"/>
            </a:endParaRPr>
          </a:p>
          <a:p>
            <a:pPr marL="0" indent="0">
              <a:buFont typeface="Arial"/>
              <a:buNone/>
              <a:defRPr/>
            </a:pPr>
            <a:r>
              <a:rPr lang="ru-RU" sz="2600" b="0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	Новый процесс оплаты счетов, разработанный в компании Ford в ходе реинжиниринга, радикально отличается от старого.</a:t>
            </a:r>
            <a:r>
              <a:rPr lang="ru-RU" sz="2600" b="0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 Это привело к существенному сокращению количества сотрудников </a:t>
            </a:r>
            <a:r>
              <a:rPr lang="ru-RU" sz="2500" b="0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(125 человек вместо 500).</a:t>
            </a:r>
            <a:endParaRPr sz="2600">
              <a:solidFill>
                <a:srgbClr val="405033"/>
              </a:solidFill>
            </a:endParaRPr>
          </a:p>
        </p:txBody>
      </p:sp>
      <p:pic>
        <p:nvPicPr>
          <p:cNvPr id="1742874660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2740835" y="274638"/>
            <a:ext cx="1990956" cy="1408817"/>
          </a:xfrm>
          <a:prstGeom prst="roundRect">
            <a:avLst>
              <a:gd name="adj" fmla="val 39626"/>
            </a:avLst>
          </a:prstGeom>
          <a:ln w="12699">
            <a:solidFill>
              <a:schemeClr val="tx1"/>
            </a:solidFill>
            <a:prstDash val="solid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1">
        <p:pull dir="r"/>
      </p:transition>
    </mc:Choice>
    <mc:Fallback>
      <p:transition spd="slow" advClick="1">
        <p:pull dir="r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340097" name="Текст 2"/>
          <p:cNvSpPr>
            <a:spLocks noGrp="1"/>
          </p:cNvSpPr>
          <p:nvPr>
            <p:ph type="body" idx="1"/>
          </p:nvPr>
        </p:nvSpPr>
        <p:spPr bwMode="auto">
          <a:xfrm>
            <a:off x="1626154" y="1307084"/>
            <a:ext cx="5157785" cy="823911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 fontScale="65000" lnSpcReduction="7000"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algn="ctr">
              <a:defRPr/>
            </a:pPr>
            <a:r>
              <a:rPr sz="4800">
                <a:solidFill>
                  <a:srgbClr val="405033"/>
                </a:solidFill>
              </a:rPr>
              <a:t>Старая технология оплаты счетов</a:t>
            </a:r>
            <a:endParaRPr sz="4800">
              <a:solidFill>
                <a:srgbClr val="405033"/>
              </a:solidFill>
            </a:endParaRPr>
          </a:p>
        </p:txBody>
      </p:sp>
      <p:sp>
        <p:nvSpPr>
          <p:cNvPr id="375189781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847901" y="1229555"/>
            <a:ext cx="5183187" cy="823911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 fontScale="65000" lnSpcReduction="7000"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algn="ctr">
              <a:defRPr/>
            </a:pPr>
            <a:r>
              <a:rPr sz="4800">
                <a:solidFill>
                  <a:srgbClr val="405033"/>
                </a:solidFill>
              </a:rPr>
              <a:t>Новая технология оплаты счетов</a:t>
            </a:r>
            <a:endParaRPr sz="4800">
              <a:solidFill>
                <a:srgbClr val="405033"/>
              </a:solidFill>
            </a:endParaRPr>
          </a:p>
        </p:txBody>
      </p:sp>
      <p:pic>
        <p:nvPicPr>
          <p:cNvPr id="1373782465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699972" y="2314224"/>
            <a:ext cx="5010149" cy="2800349"/>
          </a:xfrm>
          <a:prstGeom prst="rect">
            <a:avLst/>
          </a:prstGeom>
          <a:ln w="12699">
            <a:solidFill>
              <a:srgbClr val="144F4F"/>
            </a:solidFill>
            <a:prstDash val="solid"/>
          </a:ln>
        </p:spPr>
      </p:pic>
      <p:pic>
        <p:nvPicPr>
          <p:cNvPr id="484543714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flipH="0" flipV="0">
            <a:off x="7268589" y="2314224"/>
            <a:ext cx="4762499" cy="2800349"/>
          </a:xfrm>
          <a:prstGeom prst="rect">
            <a:avLst/>
          </a:prstGeom>
          <a:ln w="12699">
            <a:solidFill>
              <a:srgbClr val="144F4F"/>
            </a:solidFill>
            <a:prstDash val="solid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1">
        <p:pull dir="r"/>
      </p:transition>
    </mc:Choice>
    <mc:Fallback>
      <p:transition spd="slow" advClick="1">
        <p:pull dir="r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41914551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b="1">
                <a:solidFill>
                  <a:srgbClr val="405033"/>
                </a:solidFill>
                <a:latin typeface="Calibri"/>
                <a:cs typeface="Calibri"/>
              </a:rPr>
              <a:t>Суть изменений в </a:t>
            </a:r>
            <a:r>
              <a:rPr lang="en-US" b="1">
                <a:solidFill>
                  <a:srgbClr val="405033"/>
                </a:solidFill>
                <a:latin typeface="Calibri"/>
                <a:cs typeface="Calibri"/>
              </a:rPr>
              <a:t>Ford Motor</a:t>
            </a:r>
            <a:endParaRPr b="1">
              <a:solidFill>
                <a:srgbClr val="405033"/>
              </a:solidFill>
              <a:latin typeface="Calibri"/>
              <a:cs typeface="Calibri"/>
            </a:endParaRPr>
          </a:p>
        </p:txBody>
      </p:sp>
      <p:sp>
        <p:nvSpPr>
          <p:cNvPr id="389155934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Font typeface="Arial"/>
              <a:buNone/>
              <a:defRPr/>
            </a:pPr>
            <a:r>
              <a:rPr lang="ru-RU" sz="2800" b="0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	Суть изменений, проведенных компанией Ford, состоит в авторизации оплаты, выполняемой в отделе получения. Фактически новый процесс устранил накладную и департамент оплаты счетов.</a:t>
            </a:r>
            <a:endParaRPr>
              <a:solidFill>
                <a:srgbClr val="405033"/>
              </a:solidFill>
            </a:endParaRPr>
          </a:p>
          <a:p>
            <a:pPr marL="0" indent="0">
              <a:buFont typeface="Arial"/>
              <a:buNone/>
              <a:defRPr/>
            </a:pPr>
            <a:endParaRPr>
              <a:solidFill>
                <a:srgbClr val="405033"/>
              </a:solidFill>
            </a:endParaRPr>
          </a:p>
          <a:p>
            <a:pPr marL="0" indent="0">
              <a:buFont typeface="Arial"/>
              <a:buNone/>
              <a:defRPr/>
            </a:pPr>
            <a:r>
              <a:rPr lang="ru-RU" sz="2800" b="0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	Процесс реинжиниринга отменил старое правило бизнеса: </a:t>
            </a:r>
            <a:r>
              <a:rPr lang="ru-RU" sz="2800" b="0" i="1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"Мы платим, когда получаем накладную"</a:t>
            </a:r>
            <a:r>
              <a:rPr lang="ru-RU" sz="2800" b="0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 и заменил его на новое: </a:t>
            </a:r>
            <a:r>
              <a:rPr lang="ru-RU" sz="2800" b="0" i="1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"Мы платим, когда получаем товар"</a:t>
            </a:r>
            <a:r>
              <a:rPr lang="ru-RU" sz="2800" b="0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.</a:t>
            </a:r>
            <a:endParaRPr>
              <a:solidFill>
                <a:srgbClr val="405033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1">
        <p:pull dir="r"/>
      </p:transition>
    </mc:Choice>
    <mc:Fallback>
      <p:transition spd="slow" advClick="1">
        <p:pull dir="r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55637415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>
              <a:defRPr/>
            </a:pPr>
            <a:r>
              <a:rPr lang="ru-RU" sz="4400" b="1" i="0" u="none" strike="noStrike" cap="none" spc="0">
                <a:solidFill>
                  <a:srgbClr val="405033"/>
                </a:solidFill>
                <a:latin typeface="Calibri"/>
                <a:cs typeface="Calibri"/>
              </a:rPr>
              <a:t>Примеры реинжиниринга на российских предприятиях</a:t>
            </a:r>
            <a:endParaRPr lang="ru-RU" sz="4400" b="0" i="0" u="none" strike="noStrike" cap="none" spc="0">
              <a:solidFill>
                <a:schemeClr val="tx1"/>
              </a:solidFill>
              <a:latin typeface="Calibri Light"/>
              <a:cs typeface="Calibri Light"/>
            </a:endParaRPr>
          </a:p>
        </p:txBody>
      </p:sp>
      <p:graphicFrame>
        <p:nvGraphicFramePr>
          <p:cNvPr id="2032839136" name=""/>
          <p:cNvGraphicFramePr>
            <a:graphicFrameLocks xmlns:a="http://schemas.openxmlformats.org/drawingml/2006/main"/>
          </p:cNvGraphicFramePr>
          <p:nvPr>
            <p:ph idx="1"/>
          </p:nvPr>
        </p:nvGraphicFramePr>
        <p:xfrm>
          <a:off x="1762151" y="1559809"/>
          <a:ext cx="10392783" cy="3914139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{5C22544A-7EE6-4342-B048-85BDC9FD1C3A}</a:tableStyleId>
              </a:tblPr>
              <a:tblGrid>
                <a:gridCol w="2115003"/>
                <a:gridCol w="3075037"/>
                <a:gridCol w="2595020"/>
                <a:gridCol w="2595020"/>
              </a:tblGrid>
              <a:tr h="753693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2200"/>
                        <a:t>Компания</a:t>
                      </a:r>
                      <a:endParaRPr sz="2200"/>
                    </a:p>
                  </a:txBody>
                  <a:tcPr anchor="ctr">
                    <a:solidFill>
                      <a:srgbClr val="459948"/>
                    </a:solidFill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2200"/>
                        <a:t>Реинжиниринг</a:t>
                      </a:r>
                      <a:endParaRPr sz="2200"/>
                    </a:p>
                  </a:txBody>
                  <a:tcPr anchor="ctr">
                    <a:solidFill>
                      <a:srgbClr val="459948"/>
                    </a:solidFill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2200"/>
                        <a:t>Эффективность от внедрения</a:t>
                      </a:r>
                      <a:endParaRPr sz="2200"/>
                    </a:p>
                  </a:txBody>
                  <a:tcPr anchor="ctr">
                    <a:solidFill>
                      <a:srgbClr val="459948"/>
                    </a:solidFill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2200"/>
                        <a:t>Трудности</a:t>
                      </a:r>
                      <a:endParaRPr sz="2200"/>
                    </a:p>
                  </a:txBody>
                  <a:tcPr anchor="ctr">
                    <a:solidFill>
                      <a:srgbClr val="459948"/>
                    </a:solidFill>
                  </a:tcPr>
                </a:tc>
              </a:tr>
              <a:tr h="3091380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2000" b="0" i="0" u="none" strike="noStrike" cap="none" spc="0">
                          <a:solidFill>
                            <a:srgbClr val="2A3322"/>
                          </a:solidFill>
                          <a:latin typeface="Calibri"/>
                          <a:cs typeface="Calibri"/>
                        </a:rPr>
                        <a:t>ООО Международные полиграфические системы «ИПРИС»</a:t>
                      </a:r>
                      <a:endParaRPr sz="2000" b="0" i="0" u="none" strike="noStrike" cap="none" spc="0">
                        <a:solidFill>
                          <a:srgbClr val="2A3322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2000" b="0" i="0" u="none" strike="noStrike" cap="none" spc="0">
                          <a:solidFill>
                            <a:srgbClr val="2A3322"/>
                          </a:solidFill>
                          <a:latin typeface="Calibri"/>
                          <a:cs typeface="Calibri"/>
                        </a:rPr>
                        <a:t> Была разработана оптимальная схема управления товарными ресурсами с целью достижения больших оборотов на гораздо меньших товарных запасах.</a:t>
                      </a:r>
                      <a:endParaRPr sz="2000" b="0" i="0" u="none" strike="noStrike" cap="none" spc="0">
                        <a:solidFill>
                          <a:srgbClr val="2A3322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2000" b="0" i="0" u="none" strike="noStrike" cap="none" spc="0">
                          <a:solidFill>
                            <a:srgbClr val="2A3322"/>
                          </a:solidFill>
                          <a:latin typeface="Calibri"/>
                          <a:cs typeface="Calibri"/>
                        </a:rPr>
                        <a:t>Были высвобождены значительные оборотные средства, ранее «омертвленные» в складских запасах. </a:t>
                      </a:r>
                      <a:endParaRPr sz="2000" b="0" i="0" u="none" strike="noStrike" cap="none" spc="0">
                        <a:solidFill>
                          <a:srgbClr val="2A3322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2000" b="0" i="0" u="none" strike="noStrike" cap="none" spc="0">
                          <a:solidFill>
                            <a:srgbClr val="2A3322"/>
                          </a:solidFill>
                          <a:latin typeface="Calibri"/>
                          <a:cs typeface="Calibri"/>
                        </a:rPr>
                        <a:t>Преобразования потребовали радикальной смены корпоративной информационной системы; Не все сотрудники смогли принять для себя необходимость перемен.</a:t>
                      </a:r>
                      <a:endParaRPr sz="2000" b="0" i="0" u="none" strike="noStrike" cap="none" spc="0">
                        <a:solidFill>
                          <a:srgbClr val="2A3322"/>
                        </a:solidFill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1">
        <p:pull dir="r"/>
      </p:transition>
    </mc:Choice>
    <mc:Fallback>
      <p:transition spd="slow" advClick="1">
        <p:pull dir="r"/>
      </p:transition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Corn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Р7-Офис/2024.1.1.373</Application>
  <DocSecurity>0</DocSecurity>
  <PresentationFormat>Широкоэкранный</PresentationFormat>
  <Paragraphs>0</Paragraphs>
  <Slides>11</Slides>
  <Notes>11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subject/>
  <dc:creator>user</dc:creator>
  <cp:keywords/>
  <dc:description/>
  <dc:identifier/>
  <dc:language/>
  <cp:lastModifiedBy/>
  <cp:revision>6</cp:revision>
  <dcterms:created xsi:type="dcterms:W3CDTF">2021-10-25T09:31:24Z</dcterms:created>
  <dcterms:modified xsi:type="dcterms:W3CDTF">2024-02-02T13:43:35Z</dcterms:modified>
  <cp:category/>
  <cp:contentStatus/>
  <cp:version/>
</cp:coreProperties>
</file>