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63"/>
  </p:notesMasterIdLst>
  <p:sldIdLst>
    <p:sldId id="1124" r:id="rId2"/>
    <p:sldId id="1081" r:id="rId3"/>
    <p:sldId id="464" r:id="rId4"/>
    <p:sldId id="295" r:id="rId5"/>
    <p:sldId id="1131" r:id="rId6"/>
    <p:sldId id="1130" r:id="rId7"/>
    <p:sldId id="1009" r:id="rId8"/>
    <p:sldId id="1028" r:id="rId9"/>
    <p:sldId id="1015" r:id="rId10"/>
    <p:sldId id="1030" r:id="rId11"/>
    <p:sldId id="1025" r:id="rId12"/>
    <p:sldId id="1005" r:id="rId13"/>
    <p:sldId id="1086" r:id="rId14"/>
    <p:sldId id="1132" r:id="rId15"/>
    <p:sldId id="1133" r:id="rId16"/>
    <p:sldId id="1134" r:id="rId17"/>
    <p:sldId id="1218" r:id="rId18"/>
    <p:sldId id="1217" r:id="rId19"/>
    <p:sldId id="1135" r:id="rId20"/>
    <p:sldId id="1136" r:id="rId21"/>
    <p:sldId id="1159" r:id="rId22"/>
    <p:sldId id="1216" r:id="rId23"/>
    <p:sldId id="1137" r:id="rId24"/>
    <p:sldId id="1138" r:id="rId25"/>
    <p:sldId id="1140" r:id="rId26"/>
    <p:sldId id="1357" r:id="rId27"/>
    <p:sldId id="1358" r:id="rId28"/>
    <p:sldId id="1359" r:id="rId29"/>
    <p:sldId id="1219" r:id="rId30"/>
    <p:sldId id="1220" r:id="rId31"/>
    <p:sldId id="1221" r:id="rId32"/>
    <p:sldId id="1139" r:id="rId33"/>
    <p:sldId id="1019" r:id="rId34"/>
    <p:sldId id="1010" r:id="rId35"/>
    <p:sldId id="1014" r:id="rId36"/>
    <p:sldId id="1020" r:id="rId37"/>
    <p:sldId id="1021" r:id="rId38"/>
    <p:sldId id="1114" r:id="rId39"/>
    <p:sldId id="1120" r:id="rId40"/>
    <p:sldId id="1115" r:id="rId41"/>
    <p:sldId id="1011" r:id="rId42"/>
    <p:sldId id="1027" r:id="rId43"/>
    <p:sldId id="1023" r:id="rId44"/>
    <p:sldId id="1110" r:id="rId45"/>
    <p:sldId id="1022" r:id="rId46"/>
    <p:sldId id="1012" r:id="rId47"/>
    <p:sldId id="1016" r:id="rId48"/>
    <p:sldId id="1066" r:id="rId49"/>
    <p:sldId id="1054" r:id="rId50"/>
    <p:sldId id="1076" r:id="rId51"/>
    <p:sldId id="1077" r:id="rId52"/>
    <p:sldId id="1067" r:id="rId53"/>
    <p:sldId id="1075" r:id="rId54"/>
    <p:sldId id="1092" r:id="rId55"/>
    <p:sldId id="1079" r:id="rId56"/>
    <p:sldId id="1013" r:id="rId57"/>
    <p:sldId id="1080" r:id="rId58"/>
    <p:sldId id="1112" r:id="rId59"/>
    <p:sldId id="1113" r:id="rId60"/>
    <p:sldId id="1111" r:id="rId61"/>
    <p:sldId id="1065" r:id="rId62"/>
    <p:sldId id="1078" r:id="rId63"/>
    <p:sldId id="1094" r:id="rId64"/>
    <p:sldId id="1095" r:id="rId65"/>
    <p:sldId id="1104" r:id="rId66"/>
    <p:sldId id="1105" r:id="rId67"/>
    <p:sldId id="1106" r:id="rId68"/>
    <p:sldId id="1107" r:id="rId69"/>
    <p:sldId id="1141" r:id="rId70"/>
    <p:sldId id="1142" r:id="rId71"/>
    <p:sldId id="1143" r:id="rId72"/>
    <p:sldId id="1144" r:id="rId73"/>
    <p:sldId id="1145" r:id="rId74"/>
    <p:sldId id="1146" r:id="rId75"/>
    <p:sldId id="1147" r:id="rId76"/>
    <p:sldId id="1098" r:id="rId77"/>
    <p:sldId id="1118" r:id="rId78"/>
    <p:sldId id="1088" r:id="rId79"/>
    <p:sldId id="1163" r:id="rId80"/>
    <p:sldId id="1164" r:id="rId81"/>
    <p:sldId id="1165" r:id="rId82"/>
    <p:sldId id="1166" r:id="rId83"/>
    <p:sldId id="1151" r:id="rId84"/>
    <p:sldId id="1167" r:id="rId85"/>
    <p:sldId id="1100" r:id="rId86"/>
    <p:sldId id="1168" r:id="rId87"/>
    <p:sldId id="1129" r:id="rId88"/>
    <p:sldId id="1169" r:id="rId89"/>
    <p:sldId id="1170" r:id="rId90"/>
    <p:sldId id="1171" r:id="rId91"/>
    <p:sldId id="1161" r:id="rId92"/>
    <p:sldId id="1180" r:id="rId93"/>
    <p:sldId id="1181" r:id="rId94"/>
    <p:sldId id="995" r:id="rId95"/>
    <p:sldId id="1182" r:id="rId96"/>
    <p:sldId id="1153" r:id="rId97"/>
    <p:sldId id="1183" r:id="rId98"/>
    <p:sldId id="1172" r:id="rId99"/>
    <p:sldId id="1195" r:id="rId100"/>
    <p:sldId id="1173" r:id="rId101"/>
    <p:sldId id="1196" r:id="rId102"/>
    <p:sldId id="1197" r:id="rId103"/>
    <p:sldId id="1198" r:id="rId104"/>
    <p:sldId id="1199" r:id="rId105"/>
    <p:sldId id="1203" r:id="rId106"/>
    <p:sldId id="1204" r:id="rId107"/>
    <p:sldId id="1205" r:id="rId108"/>
    <p:sldId id="1206" r:id="rId109"/>
    <p:sldId id="1188" r:id="rId110"/>
    <p:sldId id="1207" r:id="rId111"/>
    <p:sldId id="1208" r:id="rId112"/>
    <p:sldId id="1190" r:id="rId113"/>
    <p:sldId id="1193" r:id="rId114"/>
    <p:sldId id="1194" r:id="rId115"/>
    <p:sldId id="1209" r:id="rId116"/>
    <p:sldId id="1189" r:id="rId117"/>
    <p:sldId id="1192" r:id="rId118"/>
    <p:sldId id="1210" r:id="rId119"/>
    <p:sldId id="1211" r:id="rId120"/>
    <p:sldId id="1212" r:id="rId121"/>
    <p:sldId id="1213" r:id="rId122"/>
    <p:sldId id="1214" r:id="rId123"/>
    <p:sldId id="1215" r:id="rId124"/>
    <p:sldId id="1222" r:id="rId125"/>
    <p:sldId id="1266" r:id="rId126"/>
    <p:sldId id="1267" r:id="rId127"/>
    <p:sldId id="1270" r:id="rId128"/>
    <p:sldId id="1291" r:id="rId129"/>
    <p:sldId id="1272" r:id="rId130"/>
    <p:sldId id="1273" r:id="rId131"/>
    <p:sldId id="1271" r:id="rId132"/>
    <p:sldId id="1268" r:id="rId133"/>
    <p:sldId id="1292" r:id="rId134"/>
    <p:sldId id="1261" r:id="rId135"/>
    <p:sldId id="1293" r:id="rId136"/>
    <p:sldId id="1294" r:id="rId137"/>
    <p:sldId id="1315" r:id="rId138"/>
    <p:sldId id="1302" r:id="rId139"/>
    <p:sldId id="1296" r:id="rId140"/>
    <p:sldId id="1316" r:id="rId141"/>
    <p:sldId id="1303" r:id="rId142"/>
    <p:sldId id="1306" r:id="rId143"/>
    <p:sldId id="1279" r:id="rId144"/>
    <p:sldId id="1312" r:id="rId145"/>
    <p:sldId id="1286" r:id="rId146"/>
    <p:sldId id="1313" r:id="rId147"/>
    <p:sldId id="1297" r:id="rId148"/>
    <p:sldId id="1277" r:id="rId149"/>
    <p:sldId id="1276" r:id="rId150"/>
    <p:sldId id="1282" r:id="rId151"/>
    <p:sldId id="1347" r:id="rId152"/>
    <p:sldId id="1348" r:id="rId153"/>
    <p:sldId id="1349" r:id="rId154"/>
    <p:sldId id="1350" r:id="rId155"/>
    <p:sldId id="1351" r:id="rId156"/>
    <p:sldId id="1354" r:id="rId157"/>
    <p:sldId id="1355" r:id="rId158"/>
    <p:sldId id="1356" r:id="rId159"/>
    <p:sldId id="944" r:id="rId160"/>
    <p:sldId id="945" r:id="rId161"/>
    <p:sldId id="991" r:id="rId1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00CC"/>
    <a:srgbClr val="009644"/>
    <a:srgbClr val="3366FF"/>
    <a:srgbClr val="87871D"/>
    <a:srgbClr val="B9EDFF"/>
    <a:srgbClr val="A3E7FF"/>
    <a:srgbClr val="005DA2"/>
    <a:srgbClr val="4B5834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5700" autoAdjust="0"/>
  </p:normalViewPr>
  <p:slideViewPr>
    <p:cSldViewPr>
      <p:cViewPr varScale="1">
        <p:scale>
          <a:sx n="106" d="100"/>
          <a:sy n="106" d="100"/>
        </p:scale>
        <p:origin x="160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392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61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16.01.2024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9.wdp"/><Relationship Id="rId5" Type="http://schemas.openxmlformats.org/officeDocument/2006/relationships/image" Target="../media/image179.png"/><Relationship Id="rId4" Type="http://schemas.microsoft.com/office/2007/relationships/hdphoto" Target="../media/hdphoto58.wd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16.jpe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3" Type="http://schemas.openxmlformats.org/officeDocument/2006/relationships/image" Target="../media/image181.png"/><Relationship Id="rId7" Type="http://schemas.microsoft.com/office/2007/relationships/hdphoto" Target="../media/hdphoto6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slide" Target="slide4.xml"/><Relationship Id="rId5" Type="http://schemas.openxmlformats.org/officeDocument/2006/relationships/image" Target="../media/image102.png"/><Relationship Id="rId10" Type="http://schemas.openxmlformats.org/officeDocument/2006/relationships/image" Target="../media/image185.png"/><Relationship Id="rId4" Type="http://schemas.microsoft.com/office/2007/relationships/hdphoto" Target="../media/hdphoto60.wdp"/><Relationship Id="rId9" Type="http://schemas.openxmlformats.org/officeDocument/2006/relationships/image" Target="../media/image184.png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62.wdp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87.png"/><Relationship Id="rId4" Type="http://schemas.openxmlformats.org/officeDocument/2006/relationships/image" Target="../media/image7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64.wdp"/><Relationship Id="rId5" Type="http://schemas.openxmlformats.org/officeDocument/2006/relationships/image" Target="../media/image189.jpeg"/><Relationship Id="rId4" Type="http://schemas.microsoft.com/office/2007/relationships/hdphoto" Target="../media/hdphoto63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9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microsoft.com/office/2007/relationships/hdphoto" Target="../media/hdphoto1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3.png"/><Relationship Id="rId7" Type="http://schemas.microsoft.com/office/2007/relationships/hdphoto" Target="../media/hdphoto66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microsoft.com/office/2007/relationships/hdphoto" Target="../media/hdphoto65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96.gif"/><Relationship Id="rId7" Type="http://schemas.microsoft.com/office/2007/relationships/hdphoto" Target="../media/hdphoto6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microsoft.com/office/2007/relationships/hdphoto" Target="../media/hdphoto67.wdp"/><Relationship Id="rId4" Type="http://schemas.openxmlformats.org/officeDocument/2006/relationships/image" Target="../media/image19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7" Type="http://schemas.openxmlformats.org/officeDocument/2006/relationships/slide" Target="slide4.xm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48.gif"/><Relationship Id="rId4" Type="http://schemas.openxmlformats.org/officeDocument/2006/relationships/image" Target="../media/image20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69.wdp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4.jpeg"/><Relationship Id="rId4" Type="http://schemas.openxmlformats.org/officeDocument/2006/relationships/image" Target="../media/image7.gif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4.jpeg"/><Relationship Id="rId4" Type="http://schemas.microsoft.com/office/2007/relationships/hdphoto" Target="../media/hdphoto70.wdp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8.png"/><Relationship Id="rId4" Type="http://schemas.openxmlformats.org/officeDocument/2006/relationships/image" Target="../media/image14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10.png"/><Relationship Id="rId4" Type="http://schemas.microsoft.com/office/2007/relationships/hdphoto" Target="../media/hdphoto71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73.wdp"/><Relationship Id="rId5" Type="http://schemas.openxmlformats.org/officeDocument/2006/relationships/image" Target="../media/image212.png"/><Relationship Id="rId4" Type="http://schemas.microsoft.com/office/2007/relationships/hdphoto" Target="../media/hdphoto72.wdp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gif"/><Relationship Id="rId5" Type="http://schemas.openxmlformats.org/officeDocument/2006/relationships/image" Target="../media/image217.png"/><Relationship Id="rId4" Type="http://schemas.microsoft.com/office/2007/relationships/hdphoto" Target="../media/hdphoto74.wdp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75.wdp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76.wdp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2.png"/><Relationship Id="rId4" Type="http://schemas.microsoft.com/office/2007/relationships/hdphoto" Target="../media/hdphoto77.wdp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25.png"/><Relationship Id="rId4" Type="http://schemas.microsoft.com/office/2007/relationships/hdphoto" Target="../media/hdphoto78.wdp"/></Relationships>
</file>

<file path=ppt/slides/_rels/slide139.xml.rels><?xml version="1.0" encoding="UTF-8" standalone="yes"?>
<Relationships xmlns="http://schemas.openxmlformats.org/package/2006/relationships"><Relationship Id="rId3" Type="http://schemas.microsoft.com/office/2007/relationships/hdphoto" Target="../media/hdphoto79.wdp"/><Relationship Id="rId7" Type="http://schemas.openxmlformats.org/officeDocument/2006/relationships/slide" Target="slide4.xml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0.wdp"/><Relationship Id="rId5" Type="http://schemas.openxmlformats.org/officeDocument/2006/relationships/image" Target="../media/image227.png"/><Relationship Id="rId4" Type="http://schemas.openxmlformats.org/officeDocument/2006/relationships/image" Target="../media/image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Relationship Id="rId9" Type="http://schemas.openxmlformats.org/officeDocument/2006/relationships/slide" Target="slide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29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31.png"/><Relationship Id="rId4" Type="http://schemas.microsoft.com/office/2007/relationships/hdphoto" Target="../media/hdphoto81.wdp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234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82.wdp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9.png"/><Relationship Id="rId4" Type="http://schemas.openxmlformats.org/officeDocument/2006/relationships/image" Target="../media/image237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7" Type="http://schemas.openxmlformats.org/officeDocument/2006/relationships/slide" Target="slide4.xml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83.wdp"/><Relationship Id="rId4" Type="http://schemas.openxmlformats.org/officeDocument/2006/relationships/image" Target="../media/image24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3.png"/><Relationship Id="rId4" Type="http://schemas.openxmlformats.org/officeDocument/2006/relationships/image" Target="../media/image242.gif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8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3.wdp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hdphoto" Target="../media/hdphoto85.wdp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9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4.jpeg"/><Relationship Id="rId7" Type="http://schemas.openxmlformats.org/officeDocument/2006/relationships/image" Target="../media/image37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5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5.wdp"/><Relationship Id="rId7" Type="http://schemas.openxmlformats.org/officeDocument/2006/relationships/image" Target="../media/image31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6.wdp"/><Relationship Id="rId10" Type="http://schemas.openxmlformats.org/officeDocument/2006/relationships/slide" Target="slide4.xml"/><Relationship Id="rId4" Type="http://schemas.openxmlformats.org/officeDocument/2006/relationships/image" Target="../media/image40.png"/><Relationship Id="rId9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8.wdp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5.png"/><Relationship Id="rId7" Type="http://schemas.microsoft.com/office/2007/relationships/hdphoto" Target="../media/hdphoto10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9.gif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50.jpeg"/><Relationship Id="rId4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microsoft.com/office/2007/relationships/hdphoto" Target="../media/hdphoto1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ugosvet.ru/images/1011142_1142_101.jpg" TargetMode="External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gif"/><Relationship Id="rId5" Type="http://schemas.microsoft.com/office/2007/relationships/hdphoto" Target="../media/hdphoto15.wdp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ugosvet.ru/images/1011142_image008.gif" TargetMode="External"/><Relationship Id="rId13" Type="http://schemas.openxmlformats.org/officeDocument/2006/relationships/slide" Target="slide4.xml"/><Relationship Id="rId3" Type="http://schemas.openxmlformats.org/officeDocument/2006/relationships/hyperlink" Target="http://www.krugosvet.ru/images/1011142_1142_101.jpg" TargetMode="External"/><Relationship Id="rId7" Type="http://schemas.microsoft.com/office/2007/relationships/hdphoto" Target="../media/hdphoto16.wdp"/><Relationship Id="rId12" Type="http://schemas.microsoft.com/office/2007/relationships/hdphoto" Target="../media/hdphoto18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2.png"/><Relationship Id="rId5" Type="http://schemas.microsoft.com/office/2007/relationships/hdphoto" Target="../media/hdphoto15.wdp"/><Relationship Id="rId10" Type="http://schemas.microsoft.com/office/2007/relationships/hdphoto" Target="../media/hdphoto17.wdp"/><Relationship Id="rId4" Type="http://schemas.openxmlformats.org/officeDocument/2006/relationships/image" Target="../media/image58.jpe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slide" Target="slide4.xml"/><Relationship Id="rId4" Type="http://schemas.microsoft.com/office/2007/relationships/hdphoto" Target="../media/hdphoto19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slide" Target="slide4.xml"/><Relationship Id="rId7" Type="http://schemas.openxmlformats.org/officeDocument/2006/relationships/image" Target="../media/image6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microsoft.com/office/2007/relationships/hdphoto" Target="../media/hdphoto21.wdp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microsoft.com/office/2007/relationships/hdphoto" Target="../media/hdphoto20.wdp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slide" Target="slide4.xml"/><Relationship Id="rId7" Type="http://schemas.openxmlformats.org/officeDocument/2006/relationships/image" Target="../media/image7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slide" Target="slide4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69.xml"/><Relationship Id="rId26" Type="http://schemas.openxmlformats.org/officeDocument/2006/relationships/slide" Target="slide153.xml"/><Relationship Id="rId3" Type="http://schemas.openxmlformats.org/officeDocument/2006/relationships/image" Target="../media/image6.gif"/><Relationship Id="rId21" Type="http://schemas.openxmlformats.org/officeDocument/2006/relationships/slide" Target="slide92.xml"/><Relationship Id="rId7" Type="http://schemas.openxmlformats.org/officeDocument/2006/relationships/slide" Target="slide8.xml"/><Relationship Id="rId12" Type="http://schemas.openxmlformats.org/officeDocument/2006/relationships/slide" Target="slide23.xml"/><Relationship Id="rId17" Type="http://schemas.openxmlformats.org/officeDocument/2006/relationships/slide" Target="slide63.xml"/><Relationship Id="rId25" Type="http://schemas.openxmlformats.org/officeDocument/2006/relationships/slide" Target="slide133.xml"/><Relationship Id="rId2" Type="http://schemas.openxmlformats.org/officeDocument/2006/relationships/notesSlide" Target="../notesSlides/notesSlide2.xml"/><Relationship Id="rId16" Type="http://schemas.openxmlformats.org/officeDocument/2006/relationships/slide" Target="slide49.xml"/><Relationship Id="rId20" Type="http://schemas.openxmlformats.org/officeDocument/2006/relationships/slide" Target="slide8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20.xml"/><Relationship Id="rId24" Type="http://schemas.openxmlformats.org/officeDocument/2006/relationships/slide" Target="slide124.xml"/><Relationship Id="rId5" Type="http://schemas.openxmlformats.org/officeDocument/2006/relationships/slide" Target="slide5.xml"/><Relationship Id="rId15" Type="http://schemas.openxmlformats.org/officeDocument/2006/relationships/slide" Target="slide33.xml"/><Relationship Id="rId23" Type="http://schemas.openxmlformats.org/officeDocument/2006/relationships/slide" Target="slide120.xml"/><Relationship Id="rId28" Type="http://schemas.openxmlformats.org/officeDocument/2006/relationships/slide" Target="slide4.xml"/><Relationship Id="rId10" Type="http://schemas.openxmlformats.org/officeDocument/2006/relationships/slide" Target="slide19.xml"/><Relationship Id="rId19" Type="http://schemas.openxmlformats.org/officeDocument/2006/relationships/slide" Target="slide76.xml"/><Relationship Id="rId4" Type="http://schemas.openxmlformats.org/officeDocument/2006/relationships/slide" Target="slide3.xml"/><Relationship Id="rId9" Type="http://schemas.openxmlformats.org/officeDocument/2006/relationships/slide" Target="slide16.xml"/><Relationship Id="rId14" Type="http://schemas.openxmlformats.org/officeDocument/2006/relationships/slide" Target="slide32.xml"/><Relationship Id="rId22" Type="http://schemas.openxmlformats.org/officeDocument/2006/relationships/slide" Target="slide101.xml"/><Relationship Id="rId27" Type="http://schemas.openxmlformats.org/officeDocument/2006/relationships/slide" Target="slide159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5.wdp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slide" Target="slid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7.wdp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microsoft.com/office/2007/relationships/hdphoto" Target="../media/hdphoto28.wdp"/><Relationship Id="rId4" Type="http://schemas.openxmlformats.org/officeDocument/2006/relationships/image" Target="../media/image9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8.gif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9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7.gif"/><Relationship Id="rId4" Type="http://schemas.microsoft.com/office/2007/relationships/hdphoto" Target="../media/hdphoto29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slide" Target="slide4.xml"/><Relationship Id="rId7" Type="http://schemas.microsoft.com/office/2007/relationships/hdphoto" Target="../media/hdphoto31.wdp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microsoft.com/office/2007/relationships/hdphoto" Target="../media/hdphoto30.wdp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2.wdp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3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slide" Target="slide4.xml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5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microsoft.com/office/2007/relationships/hdphoto" Target="../media/hdphoto36.wdp"/><Relationship Id="rId4" Type="http://schemas.openxmlformats.org/officeDocument/2006/relationships/image" Target="../media/image1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gif"/><Relationship Id="rId7" Type="http://schemas.microsoft.com/office/2007/relationships/hdphoto" Target="../media/hdphoto37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4.jpeg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1.bin"/><Relationship Id="rId9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4.xml"/><Relationship Id="rId5" Type="http://schemas.openxmlformats.org/officeDocument/2006/relationships/image" Target="../media/image125.wmf"/><Relationship Id="rId4" Type="http://schemas.openxmlformats.org/officeDocument/2006/relationships/oleObject" Target="../embeddings/oleObject3.bin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7" Type="http://schemas.openxmlformats.org/officeDocument/2006/relationships/slide" Target="slide4.xml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30.jpeg"/><Relationship Id="rId4" Type="http://schemas.openxmlformats.org/officeDocument/2006/relationships/image" Target="../media/image7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02.png"/><Relationship Id="rId4" Type="http://schemas.openxmlformats.org/officeDocument/2006/relationships/image" Target="../media/image7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3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7.gif"/><Relationship Id="rId4" Type="http://schemas.microsoft.com/office/2007/relationships/hdphoto" Target="../media/hdphoto4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microsoft.com/office/2007/relationships/hdphoto" Target="../media/hdphoto42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39.png"/><Relationship Id="rId7" Type="http://schemas.microsoft.com/office/2007/relationships/hdphoto" Target="../media/hdphoto28.wdp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7.gif"/><Relationship Id="rId4" Type="http://schemas.microsoft.com/office/2007/relationships/hdphoto" Target="../media/hdphoto43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microsoft.com/office/2007/relationships/hdphoto" Target="../media/hdphoto41.wdp"/><Relationship Id="rId7" Type="http://schemas.microsoft.com/office/2007/relationships/hdphoto" Target="../media/hdphoto44.wdp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7.gif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gif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51.jpeg"/><Relationship Id="rId4" Type="http://schemas.openxmlformats.org/officeDocument/2006/relationships/image" Target="../media/image15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jpeg"/><Relationship Id="rId11" Type="http://schemas.openxmlformats.org/officeDocument/2006/relationships/slide" Target="slide4.xml"/><Relationship Id="rId5" Type="http://schemas.openxmlformats.org/officeDocument/2006/relationships/image" Target="../media/image155.jpeg"/><Relationship Id="rId10" Type="http://schemas.openxmlformats.org/officeDocument/2006/relationships/image" Target="../media/image7.gif"/><Relationship Id="rId4" Type="http://schemas.openxmlformats.org/officeDocument/2006/relationships/image" Target="../media/image154.jpeg"/><Relationship Id="rId9" Type="http://schemas.microsoft.com/office/2007/relationships/hdphoto" Target="../media/hdphoto45.wd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7.gif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49.wdp"/><Relationship Id="rId3" Type="http://schemas.openxmlformats.org/officeDocument/2006/relationships/image" Target="../media/image161.png"/><Relationship Id="rId7" Type="http://schemas.openxmlformats.org/officeDocument/2006/relationships/image" Target="../media/image163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8.wdp"/><Relationship Id="rId5" Type="http://schemas.openxmlformats.org/officeDocument/2006/relationships/image" Target="../media/image162.png"/><Relationship Id="rId10" Type="http://schemas.openxmlformats.org/officeDocument/2006/relationships/slide" Target="slide4.xml"/><Relationship Id="rId4" Type="http://schemas.microsoft.com/office/2007/relationships/hdphoto" Target="../media/hdphoto47.wdp"/><Relationship Id="rId9" Type="http://schemas.openxmlformats.org/officeDocument/2006/relationships/image" Target="../media/image7.gif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51.wdp"/><Relationship Id="rId3" Type="http://schemas.openxmlformats.org/officeDocument/2006/relationships/image" Target="../media/image164.png"/><Relationship Id="rId7" Type="http://schemas.openxmlformats.org/officeDocument/2006/relationships/image" Target="../media/image167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microsoft.com/office/2007/relationships/hdphoto" Target="../media/hdphoto50.wdp"/><Relationship Id="rId9" Type="http://schemas.openxmlformats.org/officeDocument/2006/relationships/slide" Target="slide4.xml"/></Relationships>
</file>

<file path=ppt/slides/_rels/slide95.xml.rels><?xml version="1.0" encoding="UTF-8" standalone="yes"?>
<Relationships xmlns="http://schemas.openxmlformats.org/package/2006/relationships"><Relationship Id="rId8" Type="http://schemas.microsoft.com/office/2007/relationships/hdphoto" Target="../media/hdphoto54.wdp"/><Relationship Id="rId3" Type="http://schemas.openxmlformats.org/officeDocument/2006/relationships/image" Target="../media/image168.jpeg"/><Relationship Id="rId7" Type="http://schemas.openxmlformats.org/officeDocument/2006/relationships/image" Target="../media/image170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3.wdp"/><Relationship Id="rId11" Type="http://schemas.openxmlformats.org/officeDocument/2006/relationships/slide" Target="slide4.xml"/><Relationship Id="rId5" Type="http://schemas.openxmlformats.org/officeDocument/2006/relationships/image" Target="../media/image169.jpeg"/><Relationship Id="rId10" Type="http://schemas.microsoft.com/office/2007/relationships/hdphoto" Target="../media/hdphoto55.wdp"/><Relationship Id="rId4" Type="http://schemas.microsoft.com/office/2007/relationships/hdphoto" Target="../media/hdphoto52.wdp"/><Relationship Id="rId9" Type="http://schemas.openxmlformats.org/officeDocument/2006/relationships/image" Target="../media/image17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6.wdp"/><Relationship Id="rId5" Type="http://schemas.openxmlformats.org/officeDocument/2006/relationships/image" Target="../media/image174.jpeg"/><Relationship Id="rId4" Type="http://schemas.openxmlformats.org/officeDocument/2006/relationships/image" Target="../media/image17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slide" Target="slide4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7.wdp"/><Relationship Id="rId5" Type="http://schemas.openxmlformats.org/officeDocument/2006/relationships/image" Target="../media/image176.jpeg"/><Relationship Id="rId4" Type="http://schemas.microsoft.com/office/2007/relationships/hdphoto" Target="../media/hdphoto3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WordArt 7"/>
          <p:cNvSpPr>
            <a:spLocks noChangeArrowheads="1" noChangeShapeType="1" noTextEdit="1"/>
          </p:cNvSpPr>
          <p:nvPr/>
        </p:nvSpPr>
        <p:spPr bwMode="auto">
          <a:xfrm>
            <a:off x="1643042" y="2214554"/>
            <a:ext cx="6572296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endParaRPr lang="ru-RU" sz="3600" b="1" kern="10" dirty="0">
              <a:ln w="28575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57126" y="0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кандидатом технических наук Кузьминой Ириной Викторовной </a:t>
            </a:r>
          </a:p>
        </p:txBody>
      </p:sp>
      <p:pic>
        <p:nvPicPr>
          <p:cNvPr id="9" name="Picture 2" descr="Новости Белгорода - Ежедневная лента новостей о событиях в Белгороде и области. Белгородские новости: политика, экономика, 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581357"/>
            <a:ext cx="3857652" cy="2462267"/>
          </a:xfrm>
          <a:prstGeom prst="rect">
            <a:avLst/>
          </a:prstGeom>
          <a:noFill/>
        </p:spPr>
      </p:pic>
      <p:pic>
        <p:nvPicPr>
          <p:cNvPr id="11" name="Picture 21" descr="химик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980775"/>
            <a:ext cx="914400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7320" y="1793175"/>
            <a:ext cx="9112277" cy="6472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4400" b="1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Углеводороды</a:t>
            </a:r>
            <a:r>
              <a:rPr lang="ru-RU" sz="4400" b="1" dirty="0">
                <a:ln w="11430"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2024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8235" y="779267"/>
            <a:ext cx="9112277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 «Химия»</a:t>
            </a:r>
          </a:p>
          <a:p>
            <a:pPr algn="ctr">
              <a:lnSpc>
                <a:spcPct val="75000"/>
              </a:lnSpc>
            </a:pP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(Органическая химия)</a:t>
            </a: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7300586"/>
      </p:ext>
    </p:extLst>
  </p:cSld>
  <p:clrMapOvr>
    <a:masterClrMapping/>
  </p:clrMapOvr>
  <p:transition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" name="Picture 1" descr="D:\23.05.13-домашние документы\Виртуальные лекции 2015\Органическая химия\алканы\img5 (1).jpg"/>
          <p:cNvPicPr>
            <a:picLocks noChangeAspect="1" noChangeArrowheads="1"/>
          </p:cNvPicPr>
          <p:nvPr/>
        </p:nvPicPr>
        <p:blipFill>
          <a:blip r:embed="rId3" cstate="print"/>
          <a:srcRect l="5415" t="16854" r="56679" b="13322"/>
          <a:stretch>
            <a:fillRect/>
          </a:stretch>
        </p:blipFill>
        <p:spPr bwMode="auto">
          <a:xfrm>
            <a:off x="928662" y="1000108"/>
            <a:ext cx="3000396" cy="414340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338" name="Picture 2" descr="D:\23.05.13-домашние документы\Виртуальные лекции 2015\Органическая химия\алканы\img5 (1).jpg"/>
          <p:cNvPicPr>
            <a:picLocks noChangeAspect="1" noChangeArrowheads="1"/>
          </p:cNvPicPr>
          <p:nvPr/>
        </p:nvPicPr>
        <p:blipFill>
          <a:blip r:embed="rId3" cstate="print"/>
          <a:srcRect l="55957" t="18058" r="5234" b="13322"/>
          <a:stretch>
            <a:fillRect/>
          </a:stretch>
        </p:blipFill>
        <p:spPr bwMode="auto">
          <a:xfrm>
            <a:off x="5000628" y="1000108"/>
            <a:ext cx="3071834" cy="407196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153418"/>
            <a:ext cx="8748497" cy="5211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4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Этан (С</a:t>
            </a:r>
            <a:r>
              <a:rPr lang="ru-RU" sz="3400" b="1" baseline="-25000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34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3400" b="1" baseline="-25000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34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      Пропан (С</a:t>
            </a:r>
            <a:r>
              <a:rPr lang="ru-RU" sz="3400" b="1" baseline="-25000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34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3400" b="1" baseline="-25000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6</a:t>
            </a:r>
            <a:r>
              <a:rPr lang="ru-RU" sz="34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34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EDC327B-4806-4C4B-89D5-6E87DA77A71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253C666-097E-4774-AF6B-40B73B53270C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07080B-5430-46F5-8367-A38D378A213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188640"/>
            <a:ext cx="871543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</a:t>
            </a:r>
            <a:r>
              <a:rPr lang="ru-RU" sz="2800" b="1" dirty="0" err="1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гидро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галогенирование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дигалоген-алканов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Отщепление двух молекул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галогеноводорода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происходит при нагревании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дигалогеналкана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 спиртовым раствором щелочи: </a:t>
            </a:r>
            <a:endParaRPr lang="ru-RU" sz="28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547664" y="3861048"/>
            <a:ext cx="7488832" cy="241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u="none" strike="noStrike" normalizeH="0" baseline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700" b="1" u="none" strike="noStrike" normalizeH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де</a:t>
            </a:r>
            <a:r>
              <a:rPr lang="ru-RU" sz="2700" b="1" dirty="0" err="1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галогенировании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вторич-ных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третичных галогенидов водород отщепляется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преимущест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-венно от наименее гидрогенизирован-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ного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атома углерода</a:t>
            </a:r>
            <a:r>
              <a:rPr lang="ru-RU" sz="27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700" b="1" i="0" u="none" strike="noStrike" normalizeH="0" baseline="0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 descr="Alexander Michailowitsch Saiz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691680" y="6328947"/>
            <a:ext cx="5430076" cy="4124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Александр Михайлович Зайцев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346" y="2060848"/>
            <a:ext cx="88201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1259632" y="2492896"/>
            <a:ext cx="198022" cy="34532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691680" y="3068960"/>
            <a:ext cx="504056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79712" y="2492896"/>
            <a:ext cx="198022" cy="345320"/>
          </a:xfrm>
          <a:prstGeom prst="roundRect">
            <a:avLst/>
          </a:prstGeom>
          <a:noFill/>
          <a:ln w="28575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71600" y="1988840"/>
            <a:ext cx="504056" cy="360040"/>
          </a:xfrm>
          <a:prstGeom prst="ellipse">
            <a:avLst/>
          </a:prstGeom>
          <a:noFill/>
          <a:ln w="38100">
            <a:solidFill>
              <a:srgbClr val="1305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475BDF-3CC3-4137-82D8-DC767816B2C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FA44008-5A75-4867-B722-C8C35A61545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00E811C-DA8F-4693-94A8-317DED7D5C9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106960"/>
      </p:ext>
    </p:extLst>
  </p:cSld>
  <p:clrMapOvr>
    <a:masterClrMapping/>
  </p:clrMapOvr>
  <p:transition>
    <p:wheel spokes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645024"/>
            <a:ext cx="5160251" cy="139477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14282" y="969357"/>
            <a:ext cx="8786874" cy="2747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atin typeface="Arial" pitchFamily="34" charset="0"/>
                <a:cs typeface="Arial" pitchFamily="34" charset="0"/>
              </a:rPr>
              <a:t>Химическое поведение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связано с наличием в их молекуле тройной связи и особенностями ее строения. Для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u="sng" dirty="0">
                <a:latin typeface="Arial" pitchFamily="34" charset="0"/>
                <a:cs typeface="Arial" pitchFamily="34" charset="0"/>
              </a:rPr>
              <a:t>характерны: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9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 </a:t>
            </a:r>
            <a:r>
              <a:rPr lang="ru-RU" sz="29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присоединения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, протекающие ступенчато сначала с образованием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900" b="1" dirty="0">
                <a:latin typeface="Arial" pitchFamily="34" charset="0"/>
                <a:cs typeface="Arial" pitchFamily="34" charset="0"/>
              </a:rPr>
              <a:t> (или их производных), затем </a:t>
            </a:r>
            <a:r>
              <a:rPr lang="ru-RU" sz="29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9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021052"/>
            <a:ext cx="5826175" cy="183694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D013EE5-5C53-4DCC-A121-FCD770CEC35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695437B-DA61-448F-8AC1-8D53A6CE211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93A457C-EE65-4B44-A6D5-76C9E9A6051C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3" name="Picture 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906" y="2204864"/>
            <a:ext cx="6283454" cy="72305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016" y="281260"/>
            <a:ext cx="882047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1) Гидрирование.</a:t>
            </a:r>
            <a:r>
              <a:rPr lang="ru-RU" sz="2800" i="1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Водород в присутствии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катализаторов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платины, палладия, никеля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восстанавливает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первом этапе образуется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который затем восстанавливается в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955275" y="2909047"/>
            <a:ext cx="583264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эт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248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3583" y="4624527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(«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Нижегородская обл.)  для селективного гидрирования при получении этилена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136E4D-49C4-4A5F-AD15-A7F7CC84808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EEDD16E-3D15-48DF-8FD9-A378E3041B2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939B30E-5346-4E04-8A67-47CC949D799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9248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13583" y="4624527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(«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Нижегородская обл.)  для селективного гидрирования при получении этилена</a:t>
            </a:r>
          </a:p>
        </p:txBody>
      </p:sp>
      <p:pic>
        <p:nvPicPr>
          <p:cNvPr id="11" name="Рисунок 10" descr="Установка гидроочистки дизтоплива на заводе British Petroleum в Грандмут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58344"/>
            <a:ext cx="3482689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260648"/>
            <a:ext cx="5256584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CH</a:t>
            </a:r>
            <a:r>
              <a:rPr lang="ru-RU" sz="2800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 + H</a:t>
            </a:r>
            <a:r>
              <a:rPr lang="ru-RU" sz="2800" baseline="-250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sym typeface="Symbol"/>
              </a:rPr>
              <a:t></a:t>
            </a:r>
            <a:r>
              <a:rPr lang="ru-RU" sz="2800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CO +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3H</a:t>
            </a:r>
            <a:r>
              <a:rPr lang="ru-RU" sz="28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2800" dirty="0">
                <a:latin typeface="Arial Black" pitchFamily="34" charset="0"/>
              </a:rPr>
              <a:t>  </a:t>
            </a:r>
          </a:p>
          <a:p>
            <a:pPr algn="ctr">
              <a:lnSpc>
                <a:spcPct val="85000"/>
              </a:lnSpc>
            </a:pPr>
            <a:r>
              <a:rPr lang="ru-RU" sz="2800" dirty="0">
                <a:latin typeface="Arial Black" pitchFamily="34" charset="0"/>
              </a:rPr>
              <a:t>реакция парового </a:t>
            </a:r>
            <a:r>
              <a:rPr lang="ru-RU" sz="2800" dirty="0" err="1">
                <a:latin typeface="Arial Black" pitchFamily="34" charset="0"/>
              </a:rPr>
              <a:t>риформинга</a:t>
            </a:r>
            <a:endParaRPr lang="ru-RU" sz="2800" dirty="0">
              <a:latin typeface="Arial Black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076056" y="548680"/>
            <a:ext cx="1152128" cy="144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1937" y="1562808"/>
            <a:ext cx="5256583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Риформинг</a:t>
            </a:r>
            <a:r>
              <a:rPr lang="ru-RU" sz="2500" b="1" dirty="0"/>
              <a:t> 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промыш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-ленный процесс переработки бензиновых и 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лигроиновых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фракций нефти с целью получения высококачествен-</a:t>
            </a:r>
            <a:r>
              <a:rPr lang="ru-RU" sz="2500" b="1" dirty="0" err="1">
                <a:latin typeface="Arial" pitchFamily="34" charset="0"/>
                <a:cs typeface="Arial" pitchFamily="34" charset="0"/>
              </a:rPr>
              <a:t>ных</a:t>
            </a:r>
            <a:r>
              <a:rPr lang="ru-RU" sz="2500" b="1" dirty="0">
                <a:latin typeface="Arial" pitchFamily="34" charset="0"/>
                <a:cs typeface="Arial" pitchFamily="34" charset="0"/>
              </a:rPr>
              <a:t> бензинов.</a:t>
            </a:r>
          </a:p>
        </p:txBody>
      </p:sp>
      <p:sp>
        <p:nvSpPr>
          <p:cNvPr id="15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EAB9D1-9BDE-4C5F-A5C0-E738CE033F9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FA4D606-D931-49E5-9E45-9C82C049756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03DC2A7-700E-43A6-B8F8-30AF3ED7209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7584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47" name="Picture 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3" y="2128533"/>
            <a:ext cx="6951158" cy="123176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47357" y="28126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2) Галогенирование.</a:t>
            </a:r>
            <a:r>
              <a:rPr lang="ru-RU" sz="2800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галогенов к тройной связи происходит с меньшей скоростью, чем присоединение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 промежуточном этапе образуются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транс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-изомеры.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27584" y="3360298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(ацетилен)     1,2-ди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1,1,2,2,-тетра-  </a:t>
            </a:r>
          </a:p>
          <a:p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                    бром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95663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02" t="3662" r="68945" b="50928"/>
          <a:stretch>
            <a:fillRect/>
          </a:stretch>
        </p:blipFill>
        <p:spPr bwMode="auto">
          <a:xfrm>
            <a:off x="2123728" y="4926341"/>
            <a:ext cx="1346633" cy="181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 l="17578" t="3662" r="63672" b="50927"/>
          <a:stretch>
            <a:fillRect/>
          </a:stretch>
        </p:blipFill>
        <p:spPr bwMode="auto">
          <a:xfrm>
            <a:off x="3857620" y="5026286"/>
            <a:ext cx="714380" cy="164307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 cstate="print"/>
          <a:srcRect l="37424" t="16698" r="32850" b="13803"/>
          <a:stretch>
            <a:fillRect/>
          </a:stretch>
        </p:blipFill>
        <p:spPr bwMode="auto">
          <a:xfrm>
            <a:off x="4953383" y="5234900"/>
            <a:ext cx="559598" cy="142876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0" cstate="print"/>
          <a:srcRect l="17578" t="3662" r="67187" b="61588"/>
          <a:stretch>
            <a:fillRect/>
          </a:stretch>
        </p:blipFill>
        <p:spPr bwMode="auto">
          <a:xfrm>
            <a:off x="7288333" y="4449082"/>
            <a:ext cx="822123" cy="150019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Прямоугольник 20"/>
          <p:cNvSpPr/>
          <p:nvPr/>
        </p:nvSpPr>
        <p:spPr>
          <a:xfrm>
            <a:off x="6429388" y="5805264"/>
            <a:ext cx="247202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тетра</a:t>
            </a:r>
            <a:r>
              <a:rPr lang="ru-RU" sz="2400" b="1" u="sng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484551" y="2723420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3182" y="269524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0" y="4060726"/>
            <a:ext cx="7665399" cy="8370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непредельные углеводороды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5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C2A923-AAD3-4728-8240-D5030DD631B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3BCA32A-9707-4922-8AB2-B558A0B79FF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Управляющая кнопка: домой 1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C8183DCC-DACF-4CB4-B545-0E8F39E9C5D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67759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5085183"/>
            <a:ext cx="1379249" cy="177281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г. г.)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100392" y="3933056"/>
            <a:ext cx="288032" cy="72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19461"/>
            <a:ext cx="838041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79512" y="4608130"/>
            <a:ext cx="899402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ин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2-бром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ен        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2,2-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проп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endParaRPr lang="ru-RU" sz="2400" dirty="0">
              <a:solidFill>
                <a:srgbClr val="140DA3"/>
              </a:solidFill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39161"/>
            <a:ext cx="8834124" cy="331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3) </a:t>
            </a:r>
            <a:r>
              <a:rPr lang="ru-RU" sz="2800" b="1" dirty="0" err="1"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Гидро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галогенирование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</a:t>
            </a:r>
            <a:r>
              <a:rPr lang="ru-RU" sz="2800" b="1" i="1" dirty="0"/>
              <a:t> </a:t>
            </a:r>
            <a:r>
              <a:rPr lang="ru-RU" sz="2800" b="1" dirty="0" err="1"/>
              <a:t>Присоедине-ние</a:t>
            </a:r>
            <a:r>
              <a:rPr lang="ru-RU" sz="2800" b="1" dirty="0"/>
              <a:t> </a:t>
            </a:r>
            <a:r>
              <a:rPr lang="ru-RU" sz="2800" b="1" dirty="0" err="1"/>
              <a:t>галогеноводородов</a:t>
            </a:r>
            <a:r>
              <a:rPr lang="ru-RU" sz="2800" b="1" dirty="0"/>
              <a:t> к </a:t>
            </a:r>
            <a:r>
              <a:rPr lang="ru-RU" sz="2800" b="1" dirty="0" err="1"/>
              <a:t>алкинам</a:t>
            </a:r>
            <a:r>
              <a:rPr lang="ru-RU" sz="2800" b="1" dirty="0"/>
              <a:t> происходит по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правилу Марковникова</a:t>
            </a:r>
            <a:r>
              <a:rPr lang="ru-RU" sz="2800" b="1" dirty="0"/>
              <a:t>, но менее активно, чем к </a:t>
            </a:r>
            <a:r>
              <a:rPr lang="ru-RU" sz="2800" b="1" dirty="0" err="1"/>
              <a:t>алкенам</a:t>
            </a:r>
            <a:r>
              <a:rPr lang="ru-RU" sz="2800" b="1" dirty="0"/>
              <a:t>. Реакция протекает в две стадии.</a:t>
            </a:r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kumimoji="0" lang="ru-RU" sz="1000" b="1" u="none" strike="noStrike" normalizeH="0" baseline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атому.</a:t>
            </a:r>
            <a:endParaRPr kumimoji="0" lang="ru-RU" sz="2800" b="1" i="0" u="none" strike="noStrike" normalizeH="0" baseline="0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28A44C2-E886-4E92-9C71-82D6EEDA923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08CF9B9-90CF-4FB1-A409-B808C7A41E20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5E93014-E275-487E-BD64-2B19B34DE83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54187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332656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4)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Гидратация (присоединение воды)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серной кислоты и сульфата двухвалентной ртути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этин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легко присоединяет воду с образованием уксусного альдегида: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12604"/>
            <a:ext cx="8287210" cy="94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536" y="2780928"/>
            <a:ext cx="8716742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(ацетилен)  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эт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ан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аль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                         уксусный </a:t>
            </a:r>
            <a:r>
              <a:rPr lang="ru-RU" sz="2400" b="1" u="sng" dirty="0">
                <a:latin typeface="Arial" pitchFamily="34" charset="0"/>
                <a:cs typeface="Arial" pitchFamily="34" charset="0"/>
              </a:rPr>
              <a:t>альдегид</a:t>
            </a:r>
            <a:endParaRPr lang="ru-RU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3645024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Присоединение воды к гомологам ацетилена происходит в соответствии с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правилом Марковникова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5589240"/>
            <a:ext cx="8244408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проп</a:t>
            </a:r>
            <a:r>
              <a:rPr lang="ru-RU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проп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ен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ол-2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пропан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  <a:p>
            <a:pPr algn="r">
              <a:lnSpc>
                <a:spcPct val="85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диметил</a:t>
            </a:r>
            <a:r>
              <a:rPr lang="ru-RU" sz="2400" b="1" u="sng" dirty="0" err="1">
                <a:latin typeface="Arial" pitchFamily="34" charset="0"/>
                <a:cs typeface="Arial" pitchFamily="34" charset="0"/>
              </a:rPr>
              <a:t>кетон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5" descr="D:\23.05.13-домашние документы\Виртуальные лекции 2015\Органическая химия\алкины\image028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b="23293"/>
          <a:stretch/>
        </p:blipFill>
        <p:spPr bwMode="auto">
          <a:xfrm>
            <a:off x="827584" y="1910920"/>
            <a:ext cx="7931158" cy="954789"/>
          </a:xfrm>
          <a:prstGeom prst="rect">
            <a:avLst/>
          </a:prstGeom>
          <a:noFill/>
        </p:spPr>
      </p:pic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9DDB399-2DDD-44D1-9EF2-7C22E11191A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EB09E0F-6FD3-44CD-88D3-9C68B41DC28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98B0E6C-FDFD-47AA-93C4-159C45ADD8B3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304466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0286" y="334626"/>
            <a:ext cx="864096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Кислотные свойства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замещения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1) Образование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алкинидов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8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тройной связью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являются С–H кислотами (сильнее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аммиак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но слабее, чем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спирты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которые с очень сильными основаниями могут образовывать соли 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алкиниды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HC≡CH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KC≡CK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B6F8FC1-1F33-4EBC-A1CA-47CFEA85AF1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92D8456-44A7-477A-868E-52BCD8EB094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63895B0-1FCC-41BD-9C9C-DE451FD56F9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297341"/>
            <a:ext cx="8856984" cy="365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аммиакатами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серебра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одновалентной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меди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является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качественной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на наличие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концевой тройной связи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  <a:endParaRPr lang="en-US" sz="2800" b="1" u="sng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взаимодействии ацетилена с аммиачным раствором оксида серебра выпадает осадок серого цвета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ацетиленид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серебра: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+ 2[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AgC≡C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5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5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серебра (</a:t>
            </a:r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0751"/>
            <a:ext cx="1224136" cy="26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6754" y="5521188"/>
            <a:ext cx="1903085" cy="5078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7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AgC</a:t>
            </a:r>
            <a:r>
              <a:rPr lang="en-US" sz="24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</a:t>
            </a:r>
            <a:r>
              <a:rPr lang="ru-RU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</a:t>
            </a:r>
            <a:r>
              <a:rPr lang="en-US" sz="2700" b="1" dirty="0">
                <a:ln w="11430">
                  <a:solidFill>
                    <a:sysClr val="windowText" lastClr="000000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g</a:t>
            </a:r>
            <a:endParaRPr lang="ru-RU" sz="2700" b="1" dirty="0">
              <a:ln w="11430">
                <a:solidFill>
                  <a:sysClr val="windowText" lastClr="000000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39" y="4040751"/>
            <a:ext cx="3036613" cy="2654931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V="1">
            <a:off x="1115616" y="5902251"/>
            <a:ext cx="3888432" cy="253537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E551F1D-DE6D-4876-8040-128D2000108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C336D72-93B0-40B8-B6A2-399D65810AD7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960237A-DF27-4511-B125-FAD6329B209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98126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28803"/>
            <a:ext cx="8712968" cy="382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Аналогично протекает реакция с аммиачным раствором хлорида меди (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I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):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НС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+ 2[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CuC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+ 4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ru-RU" sz="2400" b="1" dirty="0" err="1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диацетиленид</a:t>
            </a:r>
            <a:endParaRPr lang="ru-RU" sz="24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      меди (</a:t>
            </a:r>
            <a:r>
              <a:rPr lang="en-US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ru-RU" sz="24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lnSpc>
                <a:spcPct val="85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+[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Cu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]ОН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CCu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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</a:t>
            </a:r>
            <a:r>
              <a:rPr lang="ru-RU" sz="24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метилацетиленид</a:t>
            </a:r>
            <a:endParaRPr lang="ru-RU" sz="2400" b="1" dirty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</a:t>
            </a:r>
            <a:r>
              <a:rPr lang="en-US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ru-RU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пропинид</a:t>
            </a:r>
            <a:r>
              <a:rPr lang="en-US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меди</a:t>
            </a:r>
            <a:endParaRPr lang="en-US" sz="2400" b="1" dirty="0">
              <a:solidFill>
                <a:srgbClr val="1305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Пропинид серебра – осадок белого цвета, пропинид меди – осадок жёлтого цвета,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диацетиленид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меди  – осадок красного цвета.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58687"/>
            <a:ext cx="1014451" cy="24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64009" y="5526773"/>
            <a:ext cx="190308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CuC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CCu</a:t>
            </a:r>
            <a:endParaRPr lang="ru-RU" sz="2700" dirty="0">
              <a:latin typeface="Arial Black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827584" y="5949280"/>
            <a:ext cx="2520280" cy="4920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60268F-63B2-497A-9478-760B9245A4A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5965091-D416-4684-B075-AB5FF900436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FF8A333-18DA-4A2D-9A98-2926EBB8FA1C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1657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D:\23.05.13-домашние документы\Виртуальные лекции 2015\Органическая химия\алканы\CNX_Chem_20_01_alkan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142852"/>
            <a:ext cx="9001156" cy="41832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8" descr="D:\23.05.13-домашние документы\Лаб. раб YES\Виртуальные лабораторные YES\Анимашки и картинки\Химия-картинки\Химическая связь\анимация\anim4_2_3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4572008"/>
            <a:ext cx="3048000" cy="1905000"/>
          </a:xfrm>
          <a:prstGeom prst="rect">
            <a:avLst/>
          </a:prstGeom>
          <a:noFill/>
        </p:spPr>
      </p:pic>
      <p:pic>
        <p:nvPicPr>
          <p:cNvPr id="8" name="Picture 9" descr="D:\23.05.13-домашние документы\Лаб. раб YES\Виртуальные лабораторные YES\Анимашки и картинки\Химия-картинки\Химическая связь\анимация\1313_209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476773"/>
            <a:ext cx="2409825" cy="2238375"/>
          </a:xfrm>
          <a:prstGeom prst="rect">
            <a:avLst/>
          </a:prstGeom>
          <a:noFill/>
        </p:spPr>
      </p:pic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F21A694-10D0-4386-B399-EAC94739EC3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B8E319A-9F6C-4078-8012-ACA96F87EBA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F4CC53E3-EF52-4166-9D29-47972DB19BE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365697"/>
            <a:ext cx="9112277" cy="2015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2) Галогенирование.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Действием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галогена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 монозамещенные ацетилены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щелочной среде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можно получить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галогеналк</a:t>
            </a:r>
            <a:r>
              <a:rPr lang="ru-RU" sz="28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indent="450850" algn="just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C≡CH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C≡C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Na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+Н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algn="just">
              <a:lnSpc>
                <a:spcPct val="85000"/>
              </a:lnSpc>
            </a:pPr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25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 err="1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1-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</a:t>
            </a:r>
            <a:r>
              <a:rPr lang="ru-RU" sz="25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проп</a:t>
            </a:r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</a:t>
            </a:r>
            <a:r>
              <a:rPr lang="ru-RU" sz="25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-1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8513EB-7E77-4852-B0A4-2C31FEB6F51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5B49A91-41F8-47C1-B97B-0B8F8BBCECA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2BB0496-2D0E-4C0C-B965-EB8ABA99851D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322198"/>
            <a:ext cx="8567836" cy="3624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III.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Реакции </a:t>
            </a: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циклообразования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.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Ацетилен под действием катализаторов – раскалённого активированного угля при 500 °С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разработана Н. Д. Зелинским и Б. А. Казанцевым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или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органоникелевого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катализа-тора (например,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тетракарбонила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 никеля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при 60 °С и повышенном давлении (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реакция </a:t>
            </a:r>
            <a:r>
              <a:rPr lang="ru-RU" sz="2700" b="1" u="sng" dirty="0" err="1">
                <a:latin typeface="Arial" pitchFamily="34" charset="0"/>
                <a:cs typeface="Arial" pitchFamily="34" charset="0"/>
              </a:rPr>
              <a:t>Реппе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достаточно легко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циклотримеризуется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образуя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в других условиях (катализатор – цианид никеля(II) в ТГФ) –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окта</a:t>
            </a:r>
            <a:r>
              <a:rPr lang="ru-RU" sz="2700" b="1" u="sng" dirty="0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тетра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7" name="Picture 9" descr="D:\23.05.13-домашние документы\Виртуальные лекции 2015\Органическая химия\алкины\181436_html_m42d076e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15616" y="4201023"/>
            <a:ext cx="6368578" cy="1562104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930457"/>
            <a:ext cx="2536216" cy="879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07" y="3977168"/>
            <a:ext cx="1106488" cy="1868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5547683"/>
            <a:ext cx="693901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                                                         бензол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D2E7BF-B9A9-4BF3-A373-3498DDA21467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F8CC388-E4FB-4F5A-BDA0-7CC059A2FDBF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B48A361-3BFC-4073-8813-11FB5DE8EFA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6414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712968" cy="46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I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. Реакции окисления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окисляются более трудно чем 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однако при контролируемом окислении можно сохранить C–C связь и получить в качестве продуктов реакции карбонильные соединения:</a:t>
            </a:r>
          </a:p>
          <a:p>
            <a:pPr lvl="0"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+ 2[O]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(O)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C(O)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качестве окислителя может выступать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озон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 последующим восстановлением и гидролизом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озонида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u="sng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слабощелочной или нейтральной среде и некоторые другие вещества.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907161D-1F40-4E58-8B43-57C9686FA78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007C573-BA92-438D-B689-183F80F44D9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7DA51B7-A321-40D9-84EE-CB194DFE6804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5682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87524" y="303034"/>
            <a:ext cx="8712968" cy="2368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KClO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субстрате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вода +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диэтиловый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эфир</a:t>
            </a:r>
          </a:p>
          <a:p>
            <a:pPr lvl="0" indent="450850" algn="just">
              <a:lnSpc>
                <a:spcPct val="85000"/>
              </a:lnSpc>
            </a:pPr>
            <a:endParaRPr lang="en-US" sz="28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[O]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5000"/>
              </a:lnSpc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глиоксалевая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кислота</a:t>
            </a:r>
            <a:endParaRPr lang="ru-RU" sz="2800" dirty="0"/>
          </a:p>
        </p:txBody>
      </p:sp>
      <p:pic>
        <p:nvPicPr>
          <p:cNvPr id="12" name="Picture 2" descr="http://shikardos.ru/text/zadaniya-teoreticheskogo-tura-ii-gorodskogo-rajonnogo-etapa/36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032" y="875160"/>
            <a:ext cx="1845995" cy="140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51520" y="2788851"/>
            <a:ext cx="87129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окисление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KMnO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кислой среде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HNO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присутствии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PdCl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850" algn="just">
              <a:lnSpc>
                <a:spcPct val="85000"/>
              </a:lnSpc>
            </a:pPr>
            <a:endParaRPr lang="en-US" sz="1000" b="1" dirty="0">
              <a:solidFill>
                <a:srgbClr val="1A07A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</a:t>
            </a:r>
          </a:p>
          <a:p>
            <a:pPr lvl="0">
              <a:lnSpc>
                <a:spcPct val="85000"/>
              </a:lnSpc>
            </a:pP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≡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 + 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lang="en-US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[O]</a:t>
            </a:r>
            <a:r>
              <a:rPr lang="ru-RU" sz="28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→</a:t>
            </a:r>
          </a:p>
          <a:p>
            <a:pPr lvl="0">
              <a:lnSpc>
                <a:spcPct val="85000"/>
              </a:lnSpc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algn="ctr">
              <a:lnSpc>
                <a:spcPct val="85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80000"/>
              </a:lnSpc>
            </a:pPr>
            <a:r>
              <a:rPr lang="ru-RU" sz="1000" b="1" dirty="0">
                <a:latin typeface="Arial" pitchFamily="34" charset="0"/>
                <a:cs typeface="Arial" pitchFamily="34" charset="0"/>
              </a:rPr>
              <a:t>              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                               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щавелевая (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этандиовая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) </a:t>
            </a:r>
          </a:p>
          <a:p>
            <a:pPr indent="450850" algn="just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                                                       кислота</a:t>
            </a:r>
            <a:endParaRPr lang="ru-RU" sz="2800" b="1" dirty="0"/>
          </a:p>
        </p:txBody>
      </p:sp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1" y="5119902"/>
            <a:ext cx="2946999" cy="162146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 descr="D:\диск D\01.03.16-домашние документы\Виртуальные лекции 2015\Органическая химия\карб. кислоты\щавелевая к-т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040" y="3645024"/>
            <a:ext cx="2646040" cy="12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9839" y="5661248"/>
            <a:ext cx="2157001" cy="7571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Щавелевая</a:t>
            </a:r>
          </a:p>
          <a:p>
            <a:pPr algn="ctr">
              <a:lnSpc>
                <a:spcPct val="80000"/>
              </a:lnSpc>
            </a:pP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кислота</a:t>
            </a:r>
            <a:endParaRPr lang="ru-RU" sz="2400" b="1" dirty="0">
              <a:ln w="11430"/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7008D5C-B711-4AF1-B639-6527D831285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817B003-CC26-4933-B2A5-25468290EF0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46826542-2FC3-46AE-926F-EBAD0756BB0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2152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1172" t="6592" r="49609" b="54590"/>
          <a:stretch>
            <a:fillRect/>
          </a:stretch>
        </p:blipFill>
        <p:spPr bwMode="auto">
          <a:xfrm>
            <a:off x="2627784" y="5357826"/>
            <a:ext cx="2038005" cy="128588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22265" t="3662" r="65430" b="50927"/>
          <a:stretch>
            <a:fillRect/>
          </a:stretch>
        </p:blipFill>
        <p:spPr bwMode="auto">
          <a:xfrm>
            <a:off x="8001024" y="2928934"/>
            <a:ext cx="822689" cy="24288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l="1758" t="4395" r="51953" b="50927"/>
          <a:stretch>
            <a:fillRect/>
          </a:stretch>
        </p:blipFill>
        <p:spPr bwMode="auto">
          <a:xfrm>
            <a:off x="4453339" y="2913295"/>
            <a:ext cx="3500462" cy="270288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71406" y="124992"/>
            <a:ext cx="8786874" cy="157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9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ацетилена.</a:t>
            </a:r>
          </a:p>
          <a:p>
            <a:pPr algn="ctr"/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2СН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 + 5О</a:t>
            </a:r>
            <a:r>
              <a:rPr lang="ru-RU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4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9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9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ацетилен</a:t>
            </a:r>
          </a:p>
        </p:txBody>
      </p:sp>
      <p:pic>
        <p:nvPicPr>
          <p:cNvPr id="10241" name="Picture 1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698" y="2780928"/>
            <a:ext cx="71438" cy="2667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365104"/>
            <a:ext cx="3672408" cy="861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CaC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+ Н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 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</a:p>
          <a:p>
            <a:pPr algn="ctr"/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 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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СН + </a:t>
            </a:r>
            <a:r>
              <a:rPr lang="ru-RU" sz="25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Са</a:t>
            </a:r>
            <a:r>
              <a:rPr lang="ru-RU" sz="2500" b="1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(ОН)</a:t>
            </a:r>
            <a:r>
              <a:rPr lang="ru-RU" sz="25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</a:t>
            </a:r>
            <a:endParaRPr lang="ru-RU" sz="2500" b="1" dirty="0">
              <a:ln w="11430">
                <a:solidFill>
                  <a:sysClr val="windowText" lastClr="000000"/>
                </a:solidFill>
              </a:ln>
              <a:solidFill>
                <a:srgbClr val="13057D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4224303" y="4509120"/>
            <a:ext cx="2723961" cy="1714908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1835696" y="5226878"/>
            <a:ext cx="1584176" cy="762134"/>
          </a:xfrm>
          <a:prstGeom prst="straightConnector1">
            <a:avLst/>
          </a:prstGeom>
          <a:ln w="57150">
            <a:solidFill>
              <a:srgbClr val="1A07A5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C72489-9645-4EC3-B81B-52582BFE51F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80129F-C6AB-4AB1-A81B-7B869FD817E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0D33842-2982-49D5-8D99-BEBD2C8BAF9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85403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260648"/>
            <a:ext cx="8786874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 Реакции полимеризации.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Впервые полимеризацию ацетилена осуществил Дж.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1957 году, пропуская газ над раствором катализатора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Al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-Ti(OC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9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[–СН=СН–]</a:t>
            </a:r>
            <a:r>
              <a:rPr lang="en-US" sz="28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полиацетилен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/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ходе реакции был получен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полукристал-лический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полиацетилен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Полиацетилен интересен тем, что введением в него определенных добавок (допирование) можно получить электропроводящий полимер с металлическими свойствами. </a:t>
            </a:r>
            <a:endParaRPr lang="ru-RU" sz="2800" b="1" dirty="0"/>
          </a:p>
        </p:txBody>
      </p:sp>
      <p:pic>
        <p:nvPicPr>
          <p:cNvPr id="9218" name="Picture 2" descr="&quot;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/>
          <a:stretch/>
        </p:blipFill>
        <p:spPr bwMode="auto">
          <a:xfrm>
            <a:off x="737576" y="4653136"/>
            <a:ext cx="3560744" cy="216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63139" y="6327628"/>
            <a:ext cx="253518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полиацетилен</a:t>
            </a:r>
            <a:endParaRPr lang="ru-RU" sz="2600" b="1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9BDBB0-AF06-4E59-8057-221890E6666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28CCB85-BC7F-4B4A-BE47-2BC3604794F3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5719B6E-1C0A-4D17-96C6-1F12019A2E5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83178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4731" y="327629"/>
            <a:ext cx="8779757" cy="490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для ацетилена может идти c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полиинов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 → Н–[–С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С–]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–Н</a:t>
            </a:r>
          </a:p>
          <a:p>
            <a:pPr lvl="0" algn="just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этин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Эта реакция легла в основу синтеза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линейного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углерода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), имеющего две формы: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С–С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 err="1">
                <a:latin typeface="Arial" pitchFamily="34" charset="0"/>
                <a:cs typeface="Arial" pitchFamily="34" charset="0"/>
              </a:rPr>
              <a:t>полииновая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/>
              </a:rPr>
              <a:t>-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С=С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С=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поликумуленовая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600" b="1" dirty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ru-RU" sz="2600" b="1" dirty="0" err="1">
                <a:latin typeface="Arial" pitchFamily="34" charset="0"/>
                <a:cs typeface="Arial" pitchFamily="34" charset="0"/>
                <a:sym typeface="Symbol"/>
              </a:rPr>
              <a:t>карбин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t28 (1)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91466" y="4425772"/>
            <a:ext cx="8567836" cy="1149728"/>
          </a:xfrm>
          <a:prstGeom prst="rect">
            <a:avLst/>
          </a:prstGeom>
          <a:noFill/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23" y="5317231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47FDD6-C58F-4556-A99C-54D9EFA6B2F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C8E7EF0-A071-4728-A624-48E9F8B4313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9747940-3CB6-4BF1-88D6-5E3C1ADF1FD6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8733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9" descr="http://belpapa.ru/images1/5760031cee493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166952"/>
            <a:ext cx="887909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представляет собой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мелкокристал-лический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порошок чёрного цвета, обладающий полупроводниковыми свойствами, причём под воздействием света его проводимость сильно увеличивается. На этом свойстве основано первое практическое применение – в фотоэлементах. Получен в искусственных условиях из длинных цепочек атомов углерода, уложенных параллельно друг другу.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Карбин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– линейный полимер углерода. Это вещество впервые получено советскими химиками В. В. Коршаком, А. М. Сладковым, В. И.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Касаточкиным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Ю. П. Кудрявцевым в начале 60-х гг. в Институте элементоорганических соединений Академии наук СССР. </a:t>
            </a:r>
          </a:p>
        </p:txBody>
      </p:sp>
      <p:pic>
        <p:nvPicPr>
          <p:cNvPr id="1026" name="Picture 2" descr="Chimik Slad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43"/>
          <a:stretch/>
        </p:blipFill>
        <p:spPr bwMode="auto">
          <a:xfrm>
            <a:off x="3571741" y="4988627"/>
            <a:ext cx="1288291" cy="1752741"/>
          </a:xfrm>
          <a:prstGeom prst="ellipse">
            <a:avLst/>
          </a:prstGeom>
          <a:ln w="63500" cap="rnd">
            <a:solidFill>
              <a:schemeClr val="tx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60032" y="6055687"/>
            <a:ext cx="2315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А. М. Сладков</a:t>
            </a:r>
            <a:endParaRPr lang="ru-RU" sz="2400" dirty="0"/>
          </a:p>
        </p:txBody>
      </p:sp>
      <p:pic>
        <p:nvPicPr>
          <p:cNvPr id="15" name="Picture 4" descr="http://justbrain.ru/wp-content/uploads/2014/04/%D0%91%D0%B5%D0%B7%D1%8B%D0%BC%D1%8F%D0%BD%D0%BD%D1%8B%D0%B92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96" y="5276027"/>
            <a:ext cx="2290064" cy="15968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67544" y="5733256"/>
            <a:ext cx="1656223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ru-RU" sz="2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карбин</a:t>
            </a:r>
            <a:endParaRPr lang="ru-RU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1A3E36B-0EFC-4DAD-B804-DCF2DECD5B37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4ACF26-8385-4270-B59D-543FE07F0C09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77769FC-2794-492E-8665-5BF3E8B7C78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66494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75241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893770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Запомните: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полимеризации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это химический процесс соединения множества исходных молекул низкомолекулярного вещества (мономера) в крупные молекулы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макромо-лекулы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полимера. В реакцию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полимери-зации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могут вступать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содержащие кратные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то есть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непредельные 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900113" indent="-900113" algn="just">
              <a:lnSpc>
                <a:spcPct val="85000"/>
              </a:lnSpc>
            </a:pP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Реакция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поликонденсации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это химический процесс соединения исходных молекул мономера в макромолекулы полимера,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идущий с образованием побочного низко-молекулярного продукта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(чаще всего воды). В реакции поликонденсации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вступают молекулы мономеров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A07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функциональными группами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endParaRPr lang="ru-RU" dirty="0"/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4C3BFC-461C-44DE-BA5E-DE49BC16652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EDDB04-1A46-479C-B758-63DEB04328C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557DC4A-4D04-41E1-81E1-B48F9F5CB61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9B98232-6C87-4F59-A92B-9DBE89E5337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8102D6-F30B-497E-9C7D-14F6856E13C3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383D5E1D-EA21-4964-B9BC-86E2D6C5421D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529805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проп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проп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бут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бут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пент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пент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гекс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гекс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7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16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гепт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гепт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окт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окт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нон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нон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дек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дец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7395" y="44624"/>
            <a:ext cx="8898293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 (</a:t>
            </a:r>
            <a:r>
              <a:rPr lang="ru-RU" sz="3200" b="1" kern="10" dirty="0" err="1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формула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+4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5F74777-0359-4E32-85CA-163D928B85C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97F7707-FD05-46AE-B5C7-5BC5A07B9CEC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EE28792-8D5A-4E5A-8A10-F26CF57FAA8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676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Карбидный способ получения ацетилена 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карбид кальция взаимодействует с водой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карбид магния взаимодействует с водой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карбид кальция взаимодействует с кислотой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карбид кальция взаимодействует с щелочью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Дегидрированием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отщепление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присоединение воды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отщепление воды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присоединения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E66E67B-2286-465D-AFBB-73B55E49B5C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99C0CF8-5471-4335-B625-75B2C786A47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A3AF353-4B57-4CB1-9E7F-4C4E2CBDFB5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43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пропин</a:t>
            </a:r>
            <a:endParaRPr lang="ru-RU" sz="2800" b="1" u="sng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формула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+4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FC984B7-B0A9-40A3-8D06-5FB918668BF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DFA4D92-69DE-4C05-8C7D-4CCE285A3CD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D5081C4-3F67-405F-9BF8-2D18586A83E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16431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Карбидный способ получения ацетилена 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карбид кальция взаимодействует с водой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карбид магния взаимодействует с водой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карбид кальция взаимодействует с кислотой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карбид кальция взаимодействует с щелочью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Дегидрированием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отщепление водорода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присоединение воды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отщепление воды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присоединения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BFFF2C8-6026-468F-AD54-A623EFA32B4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9E54B90-6CF3-4BE6-ABA8-6AB1895E74E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EF9CFD8-EB7E-4399-A693-71BDAE4E266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1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93646" y="1434"/>
            <a:ext cx="9062096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аренов</a:t>
            </a:r>
            <a:endParaRPr lang="ru-RU" sz="3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2844" y="692696"/>
            <a:ext cx="8839279" cy="4094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Широко распространены и имеют большое практическое значение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аромати-ческие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углеводороды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арены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Помимо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колец арены часто содержат другие разнообразные углеводородные группы (алифатические, нафтеновые,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полицикличес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-кие).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Основным источником получения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ароматических углеводородов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служат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каменноугольная смола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нефть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нефтепродукты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Большое значение имеют синтетические методы получения.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1D27C29-DE73-4226-BD7F-C5BB2226F0A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A2D6B85-7537-4EFA-9E8F-83A4F1C9E45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7B279E3-CCE3-4DDF-8B9A-9479560AADF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632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62856"/>
            <a:ext cx="878875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1.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При коксовании каменного угля образуется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каменноугольная смола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из которой выделяют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толуол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ксилолы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нафталин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многие другие органические соединения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9" y="1484784"/>
            <a:ext cx="8942387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1096045-214D-4C0E-A025-D98D7444570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0580B46-7933-4EDA-959C-11F1A25A0F1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B9A8C8D-6B99-42E0-AAF4-88BDB2A44E7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62173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625" y="4027328"/>
            <a:ext cx="1259655" cy="271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7951407" y="10164"/>
            <a:ext cx="1178733" cy="1393048"/>
          </a:xfrm>
          <a:prstGeom prst="can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36232"/>
            <a:ext cx="7149317" cy="192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79512" y="332656"/>
            <a:ext cx="774950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Ароматизация нефти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0" lvl="1" indent="45085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дегидроциклизация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(дегидрирование и циклизация)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в присутствии катализатора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508104" y="3617266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31640" y="3833290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н-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гексан</a:t>
            </a:r>
            <a:endParaRPr lang="ru-RU" sz="2400" dirty="0"/>
          </a:p>
        </p:txBody>
      </p:sp>
      <p:sp>
        <p:nvSpPr>
          <p:cNvPr id="2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6156506-BEC6-4252-A1F0-680D43C33B63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FED12CF-430F-48C9-A62D-F802F941F9E7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EBB4758-03FA-48B9-BE60-252218E97C8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3908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921" y="260648"/>
            <a:ext cx="6219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дегидрирование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циклоалканов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7" name="Picture 5" descr="(3300 байт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76"/>
          <a:stretch/>
        </p:blipFill>
        <p:spPr bwMode="auto">
          <a:xfrm>
            <a:off x="265039" y="944885"/>
            <a:ext cx="6833413" cy="50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3140968"/>
            <a:ext cx="1058129" cy="291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295" y="751659"/>
            <a:ext cx="1026418" cy="221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1575DEA-389C-4ECD-B6E7-D183DAE4D0E5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F7522B8-F3A9-4382-ACE6-CC25FBE9286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EBD6CA9E-3561-452B-AECC-982A131ABF5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77357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93035" y="287475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Реакции получения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указывают на взаимосвязь между различными группами углеводородов и на возможность их превращения друг в друга.</a:t>
            </a:r>
          </a:p>
        </p:txBody>
      </p:sp>
      <p:pic>
        <p:nvPicPr>
          <p:cNvPr id="3074" name="Picture 2" descr="D:\диск D\01.03.16-домашние документы\Виртуальные лекции 2015\Органическая химия\арены\37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875531"/>
            <a:ext cx="637637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40" y="4149080"/>
            <a:ext cx="654775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2A9AD4C-53EC-47D0-97FC-A81CC5BD124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8B388F4-6A24-4B43-BEB3-76768078333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9D499911-DAE3-4DCB-A43A-A701CEB76F0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981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Сплавление солей ароматических кислот со щелочью или натронной известью.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1960" y="3702050"/>
            <a:ext cx="857252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Натровая известь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(лат. 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Natrium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cum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err="1">
                <a:latin typeface="Arial" pitchFamily="34" charset="0"/>
                <a:cs typeface="Arial" pitchFamily="34" charset="0"/>
              </a:rPr>
              <a:t>Calce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старое название –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натристая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известь, тривиальное название  – 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натронная известь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– смесь едкого натра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NaOH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гашёной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извести 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Ca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(OH)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7410" name="Picture 2" descr="https://upload.wikimedia.org/wikipedia/commons/thumb/6/60/Dr%C3%A4gersorb_Soda_Lime.jpg/800px-Dr%C3%A4gersorb_Soda_Lim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591" r="13946" b="3761"/>
          <a:stretch/>
        </p:blipFill>
        <p:spPr bwMode="auto">
          <a:xfrm>
            <a:off x="209426" y="4221088"/>
            <a:ext cx="1502594" cy="2626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16" y="1124744"/>
            <a:ext cx="6148375" cy="1721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306301" y="2819276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бензоат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натрия 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788024" y="2852936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00192" y="2363571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карбонат натрия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95565" y="2363571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гидроксид натрия</a:t>
            </a:r>
            <a:endParaRPr lang="ru-RU" sz="2400" dirty="0"/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E000B85-B3CC-430E-BE4B-E745B7A65B4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E2183B7-0940-4518-A068-F5D7D2DCE09C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EA85D3B-0F3F-4EE5-A59E-34587BCCF62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7976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4" descr="http://content.foto.mail.ru/mail/catemor/_answers/i-76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6312" r="3974" b="5323"/>
          <a:stretch>
            <a:fillRect/>
          </a:stretch>
        </p:blipFill>
        <p:spPr bwMode="auto">
          <a:xfrm>
            <a:off x="1944102" y="642918"/>
            <a:ext cx="4771038" cy="60722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37829" y="71414"/>
            <a:ext cx="7382149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35" y="645462"/>
            <a:ext cx="8478168" cy="442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603319" y="5032209"/>
            <a:ext cx="1800200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444208" y="4509120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карбонат натрия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95536" y="4980839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07704" y="2097664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гидроксид натрия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4401920"/>
            <a:ext cx="180020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оксид натрия</a:t>
            </a:r>
            <a:endParaRPr lang="ru-RU" sz="2400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A1D9F4F-DFB2-4926-B98E-D84504E3BFE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821729E-1EC4-47EA-A89B-59C0A344B46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BDED0D1-DD9A-4733-9CF6-F0E11E4E4DD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2183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Nikolay Zelinsky 1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736364"/>
            <a:ext cx="2531533" cy="315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ruxpert.ru/images/6/66/%D0%97%D0%B5%D0%BB%D0%B8%D0%BD%D1%81%D0%BA%D0%B8%D0%B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50" y="3140968"/>
            <a:ext cx="2344406" cy="258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528" y="5760780"/>
            <a:ext cx="696197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Николай Дмитриевич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Зели́нский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 – русский и советский химик-органик (1861 –1953)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29368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Тримеризация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над активированным углем (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реакция разработана Н. Д. Зелинским и Б. А. Казанцевым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):</a:t>
            </a:r>
          </a:p>
        </p:txBody>
      </p:sp>
      <p:pic>
        <p:nvPicPr>
          <p:cNvPr id="11" name="Picture 2" descr="Тримеризация ацетилена (2939 байт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7"/>
          <a:stretch>
            <a:fillRect/>
          </a:stretch>
        </p:blipFill>
        <p:spPr bwMode="auto">
          <a:xfrm>
            <a:off x="1613131" y="1390914"/>
            <a:ext cx="5917738" cy="146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123728" y="2636912"/>
            <a:ext cx="809583" cy="37830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СН</a:t>
            </a:r>
            <a:endParaRPr lang="ru-RU" sz="26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482497" y="2618643"/>
            <a:ext cx="665567" cy="37830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СН</a:t>
            </a:r>
            <a:endParaRPr lang="ru-RU" sz="26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498721" y="2636912"/>
            <a:ext cx="665567" cy="37830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СН</a:t>
            </a:r>
            <a:endParaRPr lang="ru-RU" sz="2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79712" y="2780928"/>
            <a:ext cx="9352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" pitchFamily="34" charset="0"/>
                <a:cs typeface="Arial" pitchFamily="34" charset="0"/>
              </a:rPr>
              <a:t>эт</a:t>
            </a:r>
            <a:r>
              <a:rPr lang="ru-RU" sz="2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72200" y="2852936"/>
            <a:ext cx="13415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>
              <a:solidFill>
                <a:srgbClr val="FF0000"/>
              </a:solidFill>
            </a:endParaRPr>
          </a:p>
        </p:txBody>
      </p:sp>
      <p:sp>
        <p:nvSpPr>
          <p:cNvPr id="2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F07A7E-7BBB-4773-8AE5-E95CF93751C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6F40313-F584-4FF5-A5B0-7C40022D2A20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BADB1593-DF7E-4D00-B442-06B7BEE63E9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045946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929" y="332656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Алкилирование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Фриделя-Крафтса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безводного хлорида алюминия: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9" y="3449612"/>
            <a:ext cx="88745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дегидрировании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образуется производное бензола с непредельной боковой цепью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винил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стирол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–CН=СН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(исходное вещество для получения ценного полимера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4099" name="Picture 3" descr="D:\диск D\01.03.16-домашние документы\Виртуальные лекции 2015\Органическая химия\арены\150fb59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25" y="1523751"/>
            <a:ext cx="7490660" cy="13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792541"/>
            <a:ext cx="2097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987" y="2708920"/>
            <a:ext cx="13415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556792"/>
            <a:ext cx="504056" cy="39308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51920" y="1988840"/>
            <a:ext cx="504056" cy="393081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60121" y="2420888"/>
            <a:ext cx="171187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" pitchFamily="34" charset="0"/>
                <a:cs typeface="Arial" pitchFamily="34" charset="0"/>
              </a:rPr>
              <a:t>хлор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этан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140DA3"/>
              </a:solidFill>
            </a:endParaRPr>
          </a:p>
        </p:txBody>
      </p:sp>
      <p:sp>
        <p:nvSpPr>
          <p:cNvPr id="1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98A18B9-5C2B-496B-93B3-59C15F2687C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AA6D427-24DA-4628-897E-93001D1BA9C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E77131E-A8EB-42C3-ACD0-B92A402971A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3569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890228" y="142852"/>
            <a:ext cx="7241086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</a:t>
            </a:r>
            <a:endParaRPr lang="ru-RU" sz="44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108072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ядро обладает высокой прочностью, чем и объясняется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склонность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ароматических углеводородов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к реакциям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отличие от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которые также склонны к реакциям замещения, ароматические углеводороды характеризуются большой подвижностью атомов водорода в ядре, поэтому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реакции галогенирования, нитрования, сульфирования и др. протекают в значительно </a:t>
            </a:r>
            <a: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более мягких условиях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, чем у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DF46F13-0200-4016-8406-7B406728C88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9B04D8F-C0A9-484F-B8C9-D84CA47D631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3889375-2656-4595-9EA2-CB987E49871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16632"/>
            <a:ext cx="4793826" cy="670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D5BC7A-B6E3-413D-8C17-423C290706B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123754C-E8C3-4E80-88D7-0F4A404A40F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EF600EC-7C3D-45F8-8A5E-1A75B257E1A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12814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702" y="109403"/>
            <a:ext cx="5495602" cy="670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3414596-64B9-4C92-B755-332C9E4B2453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95F0B93-8D19-4037-808C-9D50E50D901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8E60E1F-5A48-4D27-8CCC-0508B6DC52D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49056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179512" y="260648"/>
            <a:ext cx="878497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Типичными реакциями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бензольного</a:t>
            </a:r>
            <a:r>
              <a:rPr lang="ru-RU" sz="3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кольца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являются реакции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замещения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атомов водорода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 Рассмотрим примеры наиболее характерных реакций этого типа.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98" y="2276872"/>
            <a:ext cx="8055039" cy="1393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C9A6CD1-DEC3-4D32-85DB-9CCEB2908CD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247AAB5-98A4-4713-A9A7-CAB0C01EE72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3373E42E-76D6-4D2F-B3E7-D37B41FF9AF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6384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3379285"/>
            <a:ext cx="6336705" cy="1743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725144"/>
            <a:ext cx="2016224" cy="216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5508104" y="5126851"/>
            <a:ext cx="230425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963580" y="5123259"/>
            <a:ext cx="131227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79512" y="116632"/>
            <a:ext cx="878497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Галогенирование.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взаимодействии бензола и его гомологов с галогеном (например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атом водорода ядра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замещается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Реакции осуществляются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присутствии катализатора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в качестве которого чаще всего используют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хлориды алюминия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железа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4296206-EA93-48D4-9CD9-670D0DF5287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50B6C04-01A0-4348-9D47-5130932E8F1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111FF1D-F15E-423F-8D13-C991871ACA0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89418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4" y="224939"/>
            <a:ext cx="847433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65" y="3105259"/>
            <a:ext cx="7457263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07904" y="5085184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4-бром-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5013176"/>
            <a:ext cx="230425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2-бром-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бензол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1955" y="5087581"/>
            <a:ext cx="2304256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1,3-диметил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бензол</a:t>
            </a:r>
            <a:endParaRPr lang="ru-RU" sz="2600" dirty="0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61495973-89BE-4FFB-9F5D-4F52BA9E641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578F8C7-613F-4551-9079-06DCB53025D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3DE211DA-26FA-422A-9470-4D068A1037A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0176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иск D\01.03.16-домашние документы\Виртуальные лекции 2015\Органическая химия\арены\him10gabrielan-9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3" y="1412776"/>
            <a:ext cx="8848283" cy="35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260648"/>
            <a:ext cx="885698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Атом водорода, в зависимости от условий, может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замещаться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галогеном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в ядре, так и в радикале: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264834"/>
            <a:ext cx="7416823" cy="1561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148064" y="4797152"/>
            <a:ext cx="213481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бензилхлорид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B974CF-22FE-41F0-B27C-79863632861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C169C85-AD9F-4602-95E3-5BB9C43EC98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16B6565C-33EE-4DF3-935B-63CA85542EA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40395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5" name="Picture 1" descr="D:\23.05.13-домашние документы\Виртуальные лекции 2015\Органическая химия\алкены\7.png"/>
          <p:cNvPicPr>
            <a:picLocks noChangeAspect="1" noChangeArrowheads="1"/>
          </p:cNvPicPr>
          <p:nvPr/>
        </p:nvPicPr>
        <p:blipFill>
          <a:blip r:embed="rId3" cstate="print"/>
          <a:srcRect r="4343" b="10528"/>
          <a:stretch>
            <a:fillRect/>
          </a:stretch>
        </p:blipFill>
        <p:spPr bwMode="auto">
          <a:xfrm>
            <a:off x="5926519" y="71438"/>
            <a:ext cx="3146075" cy="12144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6626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26637" name="Picture 13" descr="D:\23.05.13-домашние документы\Лаб. раб YES\Виртуальные лабораторные YES\Анимашки и картинки\Химия-картинки\Атомы и молекулы\pic4_3_3_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Прямоугольник 19"/>
          <p:cNvSpPr/>
          <p:nvPr/>
        </p:nvSpPr>
        <p:spPr>
          <a:xfrm>
            <a:off x="214282" y="2143116"/>
            <a:ext cx="8739508" cy="12886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Непредельные углеводороды</a:t>
            </a:r>
          </a:p>
        </p:txBody>
      </p:sp>
      <p:pic>
        <p:nvPicPr>
          <p:cNvPr id="23" name="Рисунок 6" descr="Scissoring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0" y="1571612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8" descr="Twisting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328612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7" descr="Symmetrical_stretching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3504" y="4714884"/>
            <a:ext cx="20002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4848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77" y="2060848"/>
            <a:ext cx="3096344" cy="1138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331640" y="3199451"/>
            <a:ext cx="136815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635" y="1700808"/>
            <a:ext cx="2394322" cy="261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428" y="188640"/>
            <a:ext cx="8937068" cy="932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Как отмечалось выше, 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бензол </a:t>
            </a:r>
            <a:r>
              <a:rPr lang="ru-RU" sz="3200" b="1" u="sng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не</a:t>
            </a:r>
            <a:r>
              <a:rPr lang="ru-RU" sz="3200" b="1" u="sng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обесцвечивает</a:t>
            </a:r>
            <a:r>
              <a:rPr lang="ru-RU" sz="32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 бромную воду!!!! 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13F0F"/>
              </a:solidFill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E35AD4D-12C4-4885-A70F-534B8BA8B58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43BB94C-8CE6-4BC4-A879-65466BBBF5A0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579A390-A6B6-48A1-97A2-796CFE3E3C1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0692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диск D\01.03.16-домашние документы\Виртуальные лекции 2015\Органическая химия\арены\бензол\919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44" y="2708920"/>
            <a:ext cx="5184576" cy="15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01987" y="4170604"/>
            <a:ext cx="1638963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95" y="4663079"/>
            <a:ext cx="7631417" cy="211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3458" y="2925"/>
            <a:ext cx="8712968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 Black" pitchFamily="34" charset="0"/>
                <a:cs typeface="Arial" pitchFamily="34" charset="0"/>
              </a:rPr>
              <a:t>Нитрование.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 действии на бензол нитрующей смеси атом водорода замещается нитрогруппой (нитрующая смесь – это смесь концентрированных азотной и серной кислот в соотношении 1:2 соответственно). Серная кислота в данной реакции играет роль катализатора 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водоотнимающего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средства.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66643" y="4304174"/>
            <a:ext cx="230425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нитро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7504" y="6130112"/>
            <a:ext cx="25049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бензол (толуол)</a:t>
            </a:r>
            <a:endParaRPr lang="ru-RU" sz="2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011234" y="6021288"/>
            <a:ext cx="2504982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2,4,6-тринитро-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толуол</a:t>
            </a:r>
            <a:endParaRPr lang="ru-RU" sz="2400" dirty="0"/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0FD77FD-D238-4595-9418-774723DDCCC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68670CC-40FA-4A60-98D8-0484A4E7E5B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DB28A608-98F7-42BC-B0FC-3CB54BD6F23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3858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1929" y="332656"/>
            <a:ext cx="871296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Алкилирование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(реакция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Фриделя-Крафтса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или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безводного хлорида алюминия: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929" y="3449612"/>
            <a:ext cx="8874567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дегидрировании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бензола образуется производное бензола с непредельной боковой цепью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винил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бензол 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4900"/>
                </a:solidFill>
                <a:latin typeface="Arial" pitchFamily="34" charset="0"/>
                <a:cs typeface="Arial" pitchFamily="34" charset="0"/>
              </a:rPr>
              <a:t>стирол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 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–CН=СН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(исходное вещество для получения ценного полимера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полистирола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4099" name="Picture 3" descr="D:\диск D\01.03.16-домашние документы\Виртуальные лекции 2015\Органическая химия\арены\150fb59b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56" y="1556792"/>
            <a:ext cx="7490660" cy="136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92080" y="2792541"/>
            <a:ext cx="2097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" pitchFamily="34" charset="0"/>
                <a:cs typeface="Arial" pitchFamily="34" charset="0"/>
              </a:rPr>
              <a:t>этил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47987" y="2708920"/>
            <a:ext cx="13415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23928" y="1988840"/>
            <a:ext cx="432048" cy="504056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979712" y="1556792"/>
            <a:ext cx="432048" cy="43204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3AA645-DA3F-41A9-918E-28C92383B727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72DE5D8-0450-41D4-AC49-01F5A58311F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8F8522A-7E3D-4627-B58D-FF10842A63D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4959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79512" y="667259"/>
            <a:ext cx="8856984" cy="1206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3000" b="1" dirty="0">
                <a:latin typeface="Arial" pitchFamily="34" charset="0"/>
                <a:cs typeface="Arial" pitchFamily="34" charset="0"/>
              </a:rPr>
              <a:t>Несмотря на склонность бензола к реакциям замещения, он в жестких условиях вступает и в реакции 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присоединения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3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77" y="2348880"/>
            <a:ext cx="6741392" cy="21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507AB71-4D57-4FD7-B0F8-5171DF9A5723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CF2FA70-5F8A-4687-A542-0C82BBC8C1C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816BCD2-EF6B-4C34-AC6F-22D3B23DDAD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0624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53" y="2348879"/>
            <a:ext cx="6540542" cy="17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415834" y="3933056"/>
            <a:ext cx="6540542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бензол                                       циклогексан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" y="4365764"/>
            <a:ext cx="7335859" cy="14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89762" y="5661248"/>
            <a:ext cx="8418742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метилбензол                                          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метилцикло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  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(толуол)                                                   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гексан</a:t>
            </a:r>
            <a:endParaRPr lang="ru-RU" sz="2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2" y="332305"/>
            <a:ext cx="8856984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3057D"/>
                </a:solidFill>
                <a:latin typeface="Arial Black" pitchFamily="34" charset="0"/>
                <a:cs typeface="Arial" pitchFamily="34" charset="0"/>
              </a:rPr>
              <a:t>Гидрирование.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Присоединение водорода осуществляется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только в присутствии катализаторов и при повышенной температуре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Бензол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гидрируется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циклогексана, а производные бензола дают производные циклогексана.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3E3EBD4-FE50-495B-A8FA-4D50E25D822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E7544A0-0B11-4365-A6E9-A5322BD34C6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CF1AA300-FFA3-4ADC-8563-EAAFD15A031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366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9" y="764704"/>
            <a:ext cx="8124807" cy="44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CF5183-9858-4BCE-AB02-FA326DA28A6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A38030-AE85-442E-A675-8C0882CC8C2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4D1E557-6480-4749-B13D-2B01E5EC208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4868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0233" y="550477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http://asfaltovaja-kroshka.ru/images1/575fe3e07127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9" name="Picture 3" descr="D:\диск D\01.03.16-домашние документы\Виртуальные лекции 2015\Органическая химия\арены\присоединение-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6053243" cy="246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D:\диск D\01.03.16-домашние документы\Виртуальные лекции 2015\Органическая химия\арены\бензол\сим-трихлорбензол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647" y="2820451"/>
            <a:ext cx="2087116" cy="172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13524" y="3267484"/>
            <a:ext cx="1191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t</a:t>
            </a:r>
          </a:p>
          <a:p>
            <a:r>
              <a:rPr lang="en-US" sz="2400" dirty="0"/>
              <a:t>– 3HCl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535567" y="4659004"/>
            <a:ext cx="260843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сим-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трихлорбензол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54727" y="4941168"/>
            <a:ext cx="3769869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>
                <a:latin typeface="Arial" pitchFamily="34" charset="0"/>
                <a:cs typeface="Arial" pitchFamily="34" charset="0"/>
              </a:rPr>
              <a:t>гекса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цикло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(гексахлоран)</a:t>
            </a:r>
            <a:endParaRPr lang="ru-RU" sz="24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5496" y="4221088"/>
            <a:ext cx="1252907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бензол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52402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6.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под воздействием ультрафиолетового излучения бензол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присоединяет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A6A13"/>
                </a:solidFill>
                <a:latin typeface="Arial" pitchFamily="34" charset="0"/>
                <a:cs typeface="Arial" pitchFamily="34" charset="0"/>
              </a:rPr>
              <a:t>хлор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13F0F"/>
                </a:solidFill>
                <a:latin typeface="Arial" pitchFamily="34" charset="0"/>
                <a:cs typeface="Arial" pitchFamily="34" charset="0"/>
              </a:rPr>
              <a:t>бром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гексагалогенидов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которые при нагревании теряют три молекулы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галогеноводорода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приводят к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тригалогенбензолам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5868144" y="3682983"/>
            <a:ext cx="115212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496" y="4608511"/>
            <a:ext cx="2100454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F8957B-1272-4603-8F9B-2D94FC3429A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BBB6104-F7C3-46A9-A333-EF9B9C67054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6938300-CFEC-489B-992C-0DDFB555B404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5450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5" y="3933056"/>
            <a:ext cx="2007025" cy="276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4422" y="5968849"/>
            <a:ext cx="525789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Бензол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не</a:t>
            </a:r>
            <a:r>
              <a:rPr lang="ru-RU" sz="2600" b="1" u="sng" dirty="0">
                <a:latin typeface="Arial" pitchFamily="34" charset="0"/>
                <a:cs typeface="Arial" pitchFamily="34" charset="0"/>
              </a:rPr>
              <a:t> обесцвечивает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раствор перманганата калия</a:t>
            </a:r>
            <a:endParaRPr lang="ru-RU" sz="26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933056"/>
            <a:ext cx="709286" cy="203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 descr="http://www.studfiles.ru/html/2706/215/html_YJS0Q2oapm.6am8/htmlconvd-GB0VBa_html_m417f9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15" y="3393850"/>
            <a:ext cx="6335588" cy="254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07504" y="328412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7.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Окисление.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ядро более устойчиво к окислению, чем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Даже перманганат калия, азотная кислота, пероксид водорода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в обычных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условиях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бензол не действуют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При действии же окислителей на гомологи бензола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ближайший к ядру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атом углерода боковой цепи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окисляется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до карбоксильной группы и дает ароматическую кислоту.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9642C4A-9067-4909-8BA1-5AC6C11E261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6D806F8-6354-4601-A5F8-399DE324DBE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998981D-A3E8-450E-98B1-B30471F0E3A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6334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1" y="116632"/>
            <a:ext cx="859088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Во всех случаях независимо от длины боковой цепи образуется бензойная кислота.</a:t>
            </a:r>
          </a:p>
        </p:txBody>
      </p:sp>
      <p:sp>
        <p:nvSpPr>
          <p:cNvPr id="3" name="AutoShape 2" descr="http://milena-kazan.ru/images1/575e24fe3ab4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 descr="D:\диск D\01.03.16-домашние документы\Виртуальные лекции 2015\Органическая химия\арены\бензол\окислени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0" y="941473"/>
            <a:ext cx="8129780" cy="226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http://files3.vunivere.ru/workbase/00/00/51/23/images/image110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4" y="3343458"/>
            <a:ext cx="5732564" cy="31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5648336"/>
            <a:ext cx="1843483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бензойная кислота</a:t>
            </a:r>
            <a:endParaRPr lang="ru-RU" sz="24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390121" y="4587725"/>
            <a:ext cx="124194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толуол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47248" y="6406871"/>
            <a:ext cx="232769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пентил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бензол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6084168" y="3068960"/>
            <a:ext cx="21147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08" y="3343458"/>
            <a:ext cx="1084960" cy="264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FD2D86C-7D53-4C98-AA41-EE8D48A3EF7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5F40FE6-6494-47DF-BC83-60BF5A99478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9BABD50-E8CF-418D-963B-BFA6B68A5476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136102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9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1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3" descr="http://belpapa.ru/images1/575d963be5aff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6" descr="http://sekret-inter.ru/images1/576278964e893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5" name="Picture 17" descr="D:\диск D\01.03.16-домашние документы\Виртуальные лекции 2015\Органическая химия\арены\бензол\горение бензола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" y="3777594"/>
            <a:ext cx="3185941" cy="233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D:\диск D\01.03.16-домашние документы\Виртуальные лекции 2015\Органическая химия\арены\ок-ние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17321"/>
            <a:ext cx="5661785" cy="34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30209" y="260648"/>
            <a:ext cx="8784976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Горение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(полное):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2C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+ 15O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12CO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+ 6H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850" algn="just"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 воздухе бензол горит ярким желто-красным, но сильно коптящим пламенем из-за неполного сгорания.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+ 9O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7CO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 + 4H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46082" y="4337346"/>
            <a:ext cx="1241942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толуол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9912" y="5921522"/>
            <a:ext cx="1603581" cy="3877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о-ксилол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5736" y="2817321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или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-31189" y="6187063"/>
            <a:ext cx="33425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b="1" dirty="0">
                <a:ln>
                  <a:solidFill>
                    <a:sysClr val="windowText" lastClr="000000"/>
                  </a:solidFill>
                </a:ln>
                <a:solidFill>
                  <a:srgbClr val="C21F0E"/>
                </a:solidFill>
                <a:latin typeface="Arial Black" pitchFamily="34" charset="0"/>
                <a:cs typeface="Arial" pitchFamily="34" charset="0"/>
              </a:rPr>
              <a:t>Горение бензола</a:t>
            </a:r>
            <a:endParaRPr lang="ru-RU" sz="2500" dirty="0">
              <a:ln>
                <a:solidFill>
                  <a:sysClr val="windowText" lastClr="000000"/>
                </a:solidFill>
              </a:ln>
              <a:solidFill>
                <a:srgbClr val="C21F0E"/>
              </a:solidFill>
              <a:latin typeface="Arial Black" pitchFamily="34" charset="0"/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0FC9263-9E49-4FC6-8AE3-453D60D096D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EE457D6-8A77-4855-9F09-D645E9DEC75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1F3FFFEE-6630-4100-8086-C2F67ADFFEB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37940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42844" y="288015"/>
            <a:ext cx="8786874" cy="3022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отмечалось выше, по характеру связей между углеродными атомами углеводороды могут быть 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насыщенные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или 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предельные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), и </a:t>
            </a:r>
            <a:r>
              <a:rPr kumimoji="0" lang="ru-RU" sz="2800" b="1" i="1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ненасыщенные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непредельные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). Последние могут содержать разное количество двойных (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алкадиены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циклоалкены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др.), тройных (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алкины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2800" b="1" i="0" u="none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циклоалкины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др.) связей или те и другие одновременно: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7867317" cy="300039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8973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35974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Полимеризация </a:t>
            </a:r>
          </a:p>
        </p:txBody>
      </p:sp>
      <p:pic>
        <p:nvPicPr>
          <p:cNvPr id="1026" name="Picture 2" descr="Картинки по запросу Полимеризация Винилбензо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731" y="2087314"/>
            <a:ext cx="5276850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052736"/>
            <a:ext cx="885698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полимеризации стирола (винилбензола) получается пластмасса полистирол: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62167" y="3717032"/>
            <a:ext cx="13497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стирол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535533" y="3905994"/>
            <a:ext cx="216386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полистирол</a:t>
            </a:r>
            <a:endParaRPr lang="ru-RU" sz="2600" dirty="0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428948-A289-4FFD-90F4-CB2D0B2CBA5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634A5DB-EBE7-405B-BD34-17E372C26A93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1B1EE79-9ACE-4FA0-9D6D-42900F46C92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30570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Особенно ценна его способность к совместной полимеризации с бутадиеном, в результате которой получают различные сорта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бутадиенстирольных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каучуков (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жаро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 и морозоустойчивые, прочные на износ, высокоэластичные, устойчивые к маслам). Из них изготовляют шины, ленты для транспортеров, эскалаторов, облегченную микропористую подошву.</a:t>
            </a:r>
          </a:p>
        </p:txBody>
      </p:sp>
      <p:pic>
        <p:nvPicPr>
          <p:cNvPr id="3074" name="Picture 2" descr="http://himija-online.ru/wp-content/uploads/2016/06/%D0%BA%D0%B0%D1%83%D1%87%D1%83%D0%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80970"/>
            <a:ext cx="6010743" cy="303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06C2C4-8B3F-4DAE-B062-3B218684E05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70135C1-1A40-4FA5-9B29-32186B6A843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0A123E64-9229-4B08-B352-CB1E784EB9B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0004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характерны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3200" b="1" u="sng" dirty="0">
                <a:latin typeface="Arial" pitchFamily="34" charset="0"/>
                <a:cs typeface="Arial" pitchFamily="34" charset="0"/>
              </a:rPr>
              <a:t>Возможны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,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433513" indent="-3540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4BEB5BF-959B-478A-8C28-0260ACD3256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864316B-4176-4499-87A3-66A78BDBB217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4965B6F-BADC-43EF-AC10-D99C716A5F1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915" y="87412"/>
            <a:ext cx="9004774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 (арены)</a:t>
            </a:r>
            <a:r>
              <a:rPr lang="ru-RU" sz="32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Полимер, имеющий формулу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из …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толуола                            б) 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г) 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9A513EC-14E7-4123-8DDF-0AFB4436025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E2807C5-4959-4979-A638-FD6FF7D1279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E614448-3CD4-4375-ADCC-D332FCBE3D2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34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3730" y="363135"/>
            <a:ext cx="886075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Нумерацию начинают с одного из заместителей так, чтобы сумма номеров заместителей была ...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максимальной      б) минимальной     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в) бензол   г) толуол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настоящее время используют формулу бензола, которую предложил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Клаус     б) </a:t>
            </a:r>
            <a:r>
              <a:rPr lang="ru-RU" sz="2800" b="1" dirty="0" err="1">
                <a:ln w="11430"/>
                <a:latin typeface="Arial" pitchFamily="34" charset="0"/>
                <a:cs typeface="Arial" pitchFamily="34" charset="0"/>
              </a:rPr>
              <a:t>Дьюар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в) Хюккель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формула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–6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–2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223DE11-EAA0-4F80-B705-F0481B2B567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EB38D4B-89FD-41B7-8E2A-ADDB94D9BB8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B9B4739-2620-4CBF-91D9-ADDC6082D17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8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лкилирования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бензола используют…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хлорида алюминия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хлора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стирола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толуола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В присутствии хлорида алюминия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гексахлорциклогексан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хлорбензол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хлорциклогексан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хлортолуол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присоединения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3681491-5847-4FC1-A55D-A89FC390807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349771F-69DE-4A2C-9917-8D43B43D614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B000CB2D-7C2A-4D29-BE35-5008C99BD814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8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1239660"/>
            <a:ext cx="90047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Полимер, имеющий формулу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754568" y="3233587"/>
            <a:ext cx="7179993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получают из …</a:t>
            </a: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толуола                            б) фенола</a:t>
            </a:r>
            <a:br>
              <a:rPr lang="ru-RU" sz="2800" b="1" dirty="0">
                <a:latin typeface="Arial" pitchFamily="34" charset="0"/>
                <a:cs typeface="Arial" pitchFamily="34" charset="0"/>
              </a:rPr>
            </a:b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пропилбензола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</a:t>
            </a:r>
            <a:r>
              <a:rPr lang="ru-RU" sz="28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стирола</a:t>
            </a:r>
          </a:p>
        </p:txBody>
      </p:sp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23" y="1700808"/>
            <a:ext cx="2066925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58732" y="188640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677A74-A5E7-4C72-8705-7F1DD436566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3AA0A94-76FF-4D5D-A23B-EEFEB36E0C8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127F600-4281-4C7D-A165-D63F9258916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844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03730" y="363135"/>
            <a:ext cx="8860758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Нумерацию начинают с одного из заместителей так, чтобы сумма номеров заместителей была ...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максимальной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минимальной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гексин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бензол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г) толуол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В настоящее время используют формулу бензола, которую предложил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Клаус     б) </a:t>
            </a:r>
            <a:r>
              <a:rPr lang="ru-RU" sz="2800" b="1" dirty="0" err="1">
                <a:ln w="11430"/>
                <a:latin typeface="Arial" pitchFamily="34" charset="0"/>
                <a:cs typeface="Arial" pitchFamily="34" charset="0"/>
              </a:rPr>
              <a:t>Дьюар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в) Хюккель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Кекуле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Общая формула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…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–6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+2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2n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–2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D7FE8B0-6D7B-4D59-97BD-47757521BEE7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6D82986-37A1-4032-A109-8DF24CCE448C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601624C8-8F0E-4E1C-B97C-99779C8E25B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141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28311" y="332656"/>
            <a:ext cx="900477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лкилирования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бензола используют…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в присутствии хлорида алюминия</a:t>
            </a:r>
            <a:r>
              <a:rPr lang="ru-RU" sz="2800" b="1" dirty="0"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хлора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стирола       </a:t>
            </a:r>
          </a:p>
          <a:p>
            <a:pPr marL="287338" indent="-1428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хлорэтан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присутствии толуола 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В присутствии хлорида алюминия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Cl</a:t>
            </a:r>
            <a:r>
              <a:rPr lang="en-US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ru-RU" sz="2800" b="1" dirty="0">
                <a:latin typeface="Arial" pitchFamily="34" charset="0"/>
                <a:cs typeface="Arial" pitchFamily="34" charset="0"/>
                <a:sym typeface="Symbol"/>
              </a:rPr>
              <a:t>…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гексахлорциклогексан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хлорбензол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хлорциклогексан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хлортолуол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Для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аренов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характерны 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еакции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присоединения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замещения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полимеризации</a:t>
            </a: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E875363-B378-4F72-9BEF-B6A3FAB7A7B5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90F4D3A-1C8A-4C94-8596-974E588A216F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0DBBC83-2D5E-4108-8915-72B8A4288F0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78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5945" y="1052736"/>
            <a:ext cx="8969434" cy="5389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tabLst>
                <a:tab pos="2581275" algn="l"/>
                <a:tab pos="2970530" algn="ctr"/>
              </a:tabLst>
            </a:pP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Ерохин Ю. М., Ковалева И. Б., Химия для профессий и специальностей технического и естественно-научного профилей. – 3-е изд., – М.: Академия, 2020. 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tabLst>
                <a:tab pos="2581275" algn="l"/>
                <a:tab pos="2970530" algn="ctr"/>
              </a:tabLst>
            </a:pP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Габриелян О. С., Остроумов И. Г. Химия для профессий и специальностей технического профиля: учебник для студ. учреждений сред. проф. образования. 4-е изд., – М.: Издательский центр «Академия», 2020.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tabLst>
                <a:tab pos="2581275" algn="l"/>
                <a:tab pos="2970530" algn="ctr"/>
              </a:tabLst>
            </a:pP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Габриелян О. С., Остроумов И. Г., Сладков С.А. Химия 10 класс – учебник (базовый уровень)  – М.: Издательский центр «Академия», 2023.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-273050" algn="just">
              <a:lnSpc>
                <a:spcPct val="85000"/>
              </a:lnSpc>
              <a:spcAft>
                <a:spcPts val="0"/>
              </a:spcAft>
              <a:buFont typeface="+mj-lt"/>
              <a:buAutoNum type="arabicPeriod"/>
              <a:tabLst>
                <a:tab pos="2581275" algn="l"/>
                <a:tab pos="2970530" algn="ctr"/>
              </a:tabLst>
            </a:pP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Габриелян О. С., Остроумов И. Г., Сладков С.А. Химия 10 класс – учебник (базовый уровень)  – М.: Издательский центр «Академия», 2023. </a:t>
            </a:r>
            <a:endParaRPr lang="ru-RU" sz="27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6C717B7-C846-4849-B2CB-099D1B50867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2E71DFF-E749-469D-83DC-FABEB3EE7B6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5C3FE5BE-6B8A-4938-804B-71F92BB8D3E6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3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85720" y="667722"/>
            <a:ext cx="8682615" cy="218521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</a:p>
          <a:p>
            <a:pPr algn="ctr">
              <a:lnSpc>
                <a:spcPct val="85000"/>
              </a:lnSpc>
            </a:pP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(олефины, этиленовые углеводороды)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14620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endParaRPr lang="ru-RU" sz="4000" b="1" baseline="-2500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3200" b="1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5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  <p:pic>
        <p:nvPicPr>
          <p:cNvPr id="12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2" y="0"/>
            <a:ext cx="1738323" cy="1524000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82708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1071546"/>
            <a:ext cx="8858312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  <a:tabLst>
                <a:tab pos="0" algn="l"/>
              </a:tabLst>
            </a:pP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Новошннский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И. И.,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Новошинская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Н. С. Химия: учебник для 10 (11) класса общеобразовательных учреждений Углублённый уровень/ И. И.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Новошинский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Н. С.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Новошинская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– М.: ООО «Русское слово – учебник», 2023. – 440 с.: ил. – (ФГОС. Инновационная школа).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Алканы.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Алканы.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Алкены.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Алкены.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Алкины.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Алкины.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Арены.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/>
              <a:t>Арены.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</a:p>
        </p:txBody>
      </p:sp>
      <p:sp>
        <p:nvSpPr>
          <p:cNvPr id="5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54DB0F7-5C77-419F-BC2F-447CE44332A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8B5CA1AF-CEC3-46CB-BB79-8EFF8206BB7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7A384D3-7A9D-42DF-AFD4-96965F2E102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9511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1000108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23.05.13-домашние документы\Виртуальные лекции 2015\Органическая химия\алкены\img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126" t="3289" r="2026" b="4605"/>
          <a:stretch>
            <a:fillRect/>
          </a:stretch>
        </p:blipFill>
        <p:spPr bwMode="auto">
          <a:xfrm>
            <a:off x="2928926" y="3429000"/>
            <a:ext cx="6143668" cy="20002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4282" y="15341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7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488" y="3429000"/>
            <a:ext cx="6286544" cy="2000264"/>
          </a:xfrm>
          <a:prstGeom prst="roundRect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53000"/>
            <a:ext cx="3048000" cy="190500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14282" y="1210580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кроме одной 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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-связи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которая находится между двумя атомами углерода. 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600B0B-EE69-4F2B-BE6D-5817BAED262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710BBD5-8B0E-4B2F-826A-E0A4B65B604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7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E2B82425-9C2C-4250-BDA3-3496B1C4B0A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8145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3.05.13-домашние документы\Виртуальные лекции 2015\Органическая химия\алкены\file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285" b="3928"/>
          <a:stretch>
            <a:fillRect/>
          </a:stretch>
        </p:blipFill>
        <p:spPr bwMode="auto">
          <a:xfrm>
            <a:off x="4286248" y="0"/>
            <a:ext cx="4762500" cy="578647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2" descr="D:\23.05.13-домашние документы\Виртуальные лекции 2015\Органическая химия\алкены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79" t="2532" r="2105" b="2564"/>
          <a:stretch>
            <a:fillRect/>
          </a:stretch>
        </p:blipFill>
        <p:spPr bwMode="auto">
          <a:xfrm>
            <a:off x="-32" y="4143380"/>
            <a:ext cx="4357686" cy="264320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23.05.13-домашние документы\Лаб. раб YES\Виртуальные лабораторные YES\Анимашки и картинки\Химия-картинки\Атомы и молекулы\атомы и молекулы-анимашки\image025-623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800350" cy="2647950"/>
          </a:xfrm>
          <a:prstGeom prst="rect">
            <a:avLst/>
          </a:prstGeom>
          <a:noFill/>
        </p:spPr>
      </p:pic>
      <p:pic>
        <p:nvPicPr>
          <p:cNvPr id="15" name="Picture 5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3108" y="2857496"/>
            <a:ext cx="1704975" cy="11144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D:\23.05.13-домашние документы\Виртуальные лекции 2015\Органическая химия\алкены\алкены-анимашки\a_gif2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2" y="2667521"/>
            <a:ext cx="1738323" cy="1524000"/>
          </a:xfrm>
          <a:prstGeom prst="rect">
            <a:avLst/>
          </a:prstGeom>
          <a:noFill/>
        </p:spPr>
      </p:pic>
      <p:sp>
        <p:nvSpPr>
          <p:cNvPr id="14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D2A1519-AD58-4AFB-AC71-A9C3A3BC6BB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486365B-B58B-4123-A797-2A5F181BC82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A6297410-4604-4BDD-8C06-B10859B74D03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89442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912"/>
            <a:ext cx="9148790" cy="688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07504" y="590759"/>
            <a:ext cx="3312368" cy="14695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5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Физические свойства </a:t>
            </a:r>
            <a:r>
              <a:rPr lang="ru-RU" sz="3500" b="1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</a:t>
            </a:r>
            <a:r>
              <a:rPr lang="ru-RU" sz="3500" b="1" dirty="0" err="1">
                <a:ln w="11430">
                  <a:solidFill>
                    <a:schemeClr val="tx1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ен</a:t>
            </a:r>
            <a:r>
              <a:rPr lang="ru-RU" sz="3500" b="1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ов</a:t>
            </a:r>
            <a:endParaRPr lang="ru-RU" sz="35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7504" y="2420888"/>
            <a:ext cx="3816424" cy="2579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7504" y="2775699"/>
            <a:ext cx="3888432" cy="187743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4 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газы</a:t>
            </a:r>
            <a:endParaRPr lang="ru-RU" sz="29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16 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rgbClr val="140DA3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жидкости</a:t>
            </a:r>
          </a:p>
          <a:p>
            <a:pPr marL="1435100" indent="-1435100"/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17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…</a:t>
            </a:r>
            <a:r>
              <a:rPr lang="ru-RU" sz="2900" baseline="-300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900" dirty="0">
                <a:ln>
                  <a:solidFill>
                    <a:schemeClr val="tx1"/>
                  </a:solidFill>
                </a:ln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– твердые вещества</a:t>
            </a:r>
            <a:endParaRPr lang="ru-RU" sz="2800" b="1" dirty="0">
              <a:ln/>
              <a:solidFill>
                <a:schemeClr val="accent3"/>
              </a:solidFill>
              <a:latin typeface="Arial Black" pitchFamily="34" charset="0"/>
            </a:endParaRPr>
          </a:p>
        </p:txBody>
      </p:sp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93166"/>
            <a:ext cx="3944240" cy="574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87767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2285984" y="172490"/>
            <a:ext cx="6657975" cy="4696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школе, НКСЭ и на подготовительных курсах. Много знаю, люблю свой предмет, обобщила полезную для Вас информацию по дисциплине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«Органическая химия»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3200" b="1" kern="1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0369" y="1315505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</a:p>
          <a:p>
            <a:pPr algn="ctr">
              <a:lnSpc>
                <a:spcPct val="85000"/>
              </a:lnSpc>
            </a:pP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(ацетиленовые углеводороды)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2714620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–2 </a:t>
            </a:r>
          </a:p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2" cstate="print"/>
          <a:srcRect l="24214" t="11690" r="24214" b="21906"/>
          <a:stretch>
            <a:fillRect/>
          </a:stretch>
        </p:blipFill>
        <p:spPr bwMode="auto">
          <a:xfrm>
            <a:off x="1619672" y="4893472"/>
            <a:ext cx="1178733" cy="139304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152" r="3152"/>
          <a:stretch>
            <a:fillRect/>
          </a:stretch>
        </p:blipFill>
        <p:spPr bwMode="auto">
          <a:xfrm>
            <a:off x="3347864" y="4027281"/>
            <a:ext cx="4684211" cy="2786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2763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14282" y="5703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7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282" y="928670"/>
            <a:ext cx="871543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7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кроме двух 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</a:t>
            </a:r>
            <a:r>
              <a:rPr lang="ru-RU" sz="27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-связей</a:t>
            </a:r>
            <a:r>
              <a:rPr lang="ru-RU" sz="2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которые находятся между двумя атомами углерода. </a:t>
            </a:r>
            <a:endParaRPr lang="ru-RU" sz="27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0" name="Picture 2" descr="D:\23.05.13-домашние документы\Виртуальные лекции 2015\Органическая химия\алкины\img3.jpg"/>
          <p:cNvPicPr>
            <a:picLocks noChangeAspect="1" noChangeArrowheads="1"/>
          </p:cNvPicPr>
          <p:nvPr/>
        </p:nvPicPr>
        <p:blipFill>
          <a:blip r:embed="rId2" cstate="print"/>
          <a:srcRect l="6875" t="21250" r="5000" b="2500"/>
          <a:stretch>
            <a:fillRect/>
          </a:stretch>
        </p:blipFill>
        <p:spPr bwMode="auto">
          <a:xfrm>
            <a:off x="2455244" y="2818396"/>
            <a:ext cx="6143668" cy="398684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7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8"/>
            <a:ext cx="3048000" cy="190500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4429124" y="2714620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0920BC-7F17-4DBE-8A44-6701D079292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3971D96-BA7B-41A4-9ADB-9266C6444AC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5E9183BF-2152-4460-B98A-166352450F84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2131889"/>
      </p:ext>
    </p:extLst>
  </p:cSld>
  <p:clrMapOvr>
    <a:masterClrMapping/>
  </p:clrMapOvr>
  <p:transition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400601" cy="65245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5520" y="188640"/>
            <a:ext cx="3048000" cy="1905000"/>
          </a:xfrm>
          <a:prstGeom prst="rect">
            <a:avLst/>
          </a:prstGeom>
          <a:noFill/>
        </p:spPr>
      </p:pic>
      <p:pic>
        <p:nvPicPr>
          <p:cNvPr id="13" name="Picture 2" descr="D:\23.05.13-домашние документы\Виртуальные лекции 2015\Органическая химия\алкины\10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46996"/>
          <a:stretch/>
        </p:blipFill>
        <p:spPr bwMode="auto">
          <a:xfrm>
            <a:off x="5720828" y="2564904"/>
            <a:ext cx="3232692" cy="1187540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880172" y="3797117"/>
            <a:ext cx="307334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Этин 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или Н–С</a:t>
            </a:r>
            <a:r>
              <a:rPr lang="en-US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С–Н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C6AA28A-41E0-4376-B3D3-752DAACBD2B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3012BE2-5472-4E37-AB77-93396F1EF08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3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FD6F145-F0A3-48A0-851A-98940927889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7504" y="732760"/>
            <a:ext cx="8862139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По физическим свойствам 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алкины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напоминают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Их температуры кипения и плавления увеличиваются с ростом молекулярной массы.</a:t>
            </a:r>
          </a:p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Гомологи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(за исключением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–СН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) 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газы без цвета и запаха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жидкости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7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и</a:t>
            </a:r>
            <a:r>
              <a:rPr lang="ru-RU" sz="27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выше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–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твердые вещества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Наличие тройной связи в цепи приводит к повышению температуры кипения, плотности и растворимости их в воде по сравнению с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алкенами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indent="450850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Алкины плохо растворимы в воде, лучше – в органических растворителях.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97827" y="0"/>
            <a:ext cx="8271816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Физические свойства 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алк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ин</a:t>
            </a:r>
            <a:r>
              <a:rPr lang="ru-RU" sz="3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ов</a:t>
            </a:r>
            <a:endParaRPr lang="ru-RU" sz="36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229200"/>
            <a:ext cx="1019259" cy="1581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033148" y="6265869"/>
            <a:ext cx="14029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5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15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397" y="5095388"/>
            <a:ext cx="1047208" cy="1789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335188" y="6229467"/>
            <a:ext cx="124264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–С</a:t>
            </a:r>
            <a:r>
              <a:rPr lang="ru-RU" sz="28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endParaRPr lang="ru-RU" sz="2800" b="1" dirty="0">
              <a:ln w="1143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4322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179512" y="66196"/>
          <a:ext cx="8856984" cy="4655137"/>
        </p:xfrm>
        <a:graphic>
          <a:graphicData uri="http://schemas.openxmlformats.org/drawingml/2006/table">
            <a:tbl>
              <a:tblPr/>
              <a:tblGrid>
                <a:gridCol w="1656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1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98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98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98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9800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Физические свойства некоторых </a:t>
                      </a:r>
                      <a:r>
                        <a:rPr lang="ru-RU" sz="24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алкинов</a:t>
                      </a: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1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/>
                        <a:t>Название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/>
                        <a:t>Формула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err="1"/>
                        <a:t>Т</a:t>
                      </a:r>
                      <a:r>
                        <a:rPr lang="ru-RU" sz="2400" b="1" baseline="-25000" dirty="0" err="1"/>
                        <a:t>пл</a:t>
                      </a:r>
                      <a:r>
                        <a:rPr lang="ru-RU" sz="2400" b="1" baseline="-25000" dirty="0"/>
                        <a:t>.</a:t>
                      </a:r>
                      <a:r>
                        <a:rPr lang="ru-RU" sz="2400" b="1" dirty="0"/>
                        <a:t>,°С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 err="1"/>
                        <a:t>Т</a:t>
                      </a:r>
                      <a:r>
                        <a:rPr lang="ru-RU" sz="2400" b="1" baseline="-25000" dirty="0" err="1"/>
                        <a:t>кип</a:t>
                      </a:r>
                      <a:r>
                        <a:rPr lang="ru-RU" sz="2400" b="1" baseline="-25000" dirty="0"/>
                        <a:t>.</a:t>
                      </a:r>
                      <a:r>
                        <a:rPr lang="ru-RU" sz="2400" b="1" dirty="0"/>
                        <a:t>,°С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2400" b="1" dirty="0"/>
                        <a:t>Плот-</a:t>
                      </a:r>
                      <a:r>
                        <a:rPr lang="ru-RU" sz="2400" b="1" dirty="0" err="1"/>
                        <a:t>ность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u="none" dirty="0"/>
                        <a:t>Эт</a:t>
                      </a:r>
                      <a:r>
                        <a:rPr lang="ru-RU" sz="24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HC≡CH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−81,8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−75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0,565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u="none" dirty="0"/>
                        <a:t>Проп</a:t>
                      </a:r>
                      <a:r>
                        <a:rPr lang="ru-RU" sz="24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HC≡C−CH</a:t>
                      </a:r>
                      <a:r>
                        <a:rPr lang="en-US" sz="2400" b="1" baseline="-25000" dirty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/>
                        <a:t>−101,5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−23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0,670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Бут-1-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HC≡C−CH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−125,9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8,1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0,678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*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Бут-2-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−C≡C−CH</a:t>
                      </a:r>
                      <a:r>
                        <a:rPr lang="en-US" sz="2400" b="1" baseline="-25000" dirty="0"/>
                        <a:t>3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−32,3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27,0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0,694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Пент-1-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H</a:t>
                      </a:r>
                      <a:r>
                        <a:rPr lang="en-US" sz="2400" b="1" baseline="-25000" dirty="0"/>
                        <a:t>7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−90,0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39,3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/>
                        <a:t>0,695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357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Пент-2-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CH</a:t>
                      </a:r>
                      <a:r>
                        <a:rPr lang="en-US" sz="2400" b="1" baseline="-25000" dirty="0"/>
                        <a:t>3</a:t>
                      </a:r>
                      <a:r>
                        <a:rPr lang="en-US" sz="2400" b="1" dirty="0"/>
                        <a:t>−C≡C−C</a:t>
                      </a:r>
                      <a:r>
                        <a:rPr lang="en-US" sz="2400" b="1" baseline="-25000" dirty="0"/>
                        <a:t>2</a:t>
                      </a:r>
                      <a:r>
                        <a:rPr lang="en-US" sz="2400" b="1" dirty="0"/>
                        <a:t>H</a:t>
                      </a:r>
                      <a:r>
                        <a:rPr lang="en-US" sz="2400" b="1" baseline="-25000" dirty="0"/>
                        <a:t>5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−101,0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55,0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0,714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671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3-Метилбут-1-</a:t>
                      </a:r>
                      <a:r>
                        <a:rPr lang="ru-RU" sz="2300" b="1" u="non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/>
                        <a:t>HC≡C−CH(CH</a:t>
                      </a:r>
                      <a:r>
                        <a:rPr lang="en-US" sz="2400" b="1" baseline="-25000"/>
                        <a:t>3</a:t>
                      </a:r>
                      <a:r>
                        <a:rPr lang="en-US" sz="2400" b="1"/>
                        <a:t>)CH</a:t>
                      </a:r>
                      <a:r>
                        <a:rPr lang="en-US" sz="2400" b="1" baseline="-25000"/>
                        <a:t>3</a:t>
                      </a:r>
                      <a:endParaRPr lang="en-US" sz="2400" b="1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н/д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28,0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0,665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699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300" b="1" u="none" dirty="0"/>
                        <a:t>Гекс-1-</a:t>
                      </a:r>
                      <a:r>
                        <a:rPr lang="ru-RU" sz="23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ин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2400" b="1" dirty="0"/>
                        <a:t>HC≡C−C</a:t>
                      </a:r>
                      <a:r>
                        <a:rPr lang="en-US" sz="2400" b="1" baseline="-25000" dirty="0"/>
                        <a:t>4</a:t>
                      </a:r>
                      <a:r>
                        <a:rPr lang="en-US" sz="2400" b="1" dirty="0"/>
                        <a:t>H</a:t>
                      </a:r>
                      <a:r>
                        <a:rPr lang="en-US" sz="2400" b="1" baseline="-25000" dirty="0"/>
                        <a:t>9</a:t>
                      </a:r>
                      <a:endParaRPr lang="en-US" sz="2400" b="1" dirty="0"/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−132,4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71,4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ru-RU" sz="2400" b="1" dirty="0"/>
                        <a:t>0,719</a:t>
                      </a:r>
                    </a:p>
                  </a:txBody>
                  <a:tcPr marL="55671" marR="55671" marT="27836" marB="2783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7505" y="5272849"/>
            <a:ext cx="846502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ru-RU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Значения измерены при температуре кипения, а остальные – при 20 </a:t>
            </a:r>
            <a:r>
              <a:rPr lang="ru-RU" sz="2700" b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7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endParaRPr lang="ru-RU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45810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32" y="260648"/>
            <a:ext cx="9144032" cy="14003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Арены</a:t>
            </a:r>
          </a:p>
          <a:p>
            <a:pPr algn="ctr">
              <a:lnSpc>
                <a:spcPct val="85000"/>
              </a:lnSpc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(ароматические углеводороды</a:t>
            </a:r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D:\диск D\01.03.16-домашние документы\Виртуальные лекции 2015\Органическая химия\арены\анимация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61" y="2954411"/>
            <a:ext cx="67437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5719" y="1772816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</a:t>
            </a:r>
            <a:r>
              <a:rPr lang="ru-RU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–6 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(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sym typeface="Symbol"/>
              </a:rPr>
              <a:t>6</a:t>
            </a:r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  <a:r>
              <a:rPr lang="ru-RU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en-US" sz="3200" b="1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7884368" y="3260088"/>
            <a:ext cx="1178733" cy="1393048"/>
          </a:xfrm>
          <a:prstGeom prst="can">
            <a:avLst/>
          </a:prstGeom>
          <a:noFill/>
        </p:spPr>
      </p:pic>
      <p:pic>
        <p:nvPicPr>
          <p:cNvPr id="27" name="Picture 2" descr="Картинки по запросу арены гомологический ряд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23194" r="61920" b="447"/>
          <a:stretch/>
        </p:blipFill>
        <p:spPr bwMode="auto">
          <a:xfrm>
            <a:off x="113220" y="3529113"/>
            <a:ext cx="1146412" cy="213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sp>
        <p:nvSpPr>
          <p:cNvPr id="13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926684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329458" y="-27384"/>
            <a:ext cx="45608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Номенклатура </a:t>
            </a:r>
            <a:endParaRPr lang="ru-RU" sz="4000" b="1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496" y="692696"/>
            <a:ext cx="90047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Бензол 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 – родоначальник ароматических углеводородов. Моноциклические арены называют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бензоидными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Нумерацию начинают с одного из заместителей так, чтобы сумма номеров заместителей была минимальна.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74556"/>
            <a:ext cx="5566742" cy="196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4711"/>
            <a:ext cx="1436718" cy="1563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4538971"/>
            <a:ext cx="1447832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7704" y="4077072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1,2-диметил-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 err="1">
                <a:ln w="11430"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орто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83968" y="4149080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1,3-диметил-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>
                <a:ln w="11430"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мета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60232" y="4509120"/>
            <a:ext cx="237626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1,4-диметил-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 algn="ctr">
              <a:lnSpc>
                <a:spcPct val="80000"/>
              </a:lnSpc>
            </a:pPr>
            <a:r>
              <a:rPr lang="ru-RU" sz="2400" b="1" u="sng" dirty="0">
                <a:ln w="11430">
                  <a:solidFill>
                    <a:sysClr val="windowText" lastClr="000000"/>
                  </a:solidFill>
                </a:ln>
                <a:solidFill>
                  <a:srgbClr val="2A0FF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пара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 err="1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диметил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-</a:t>
            </a:r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4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F91BCC5-81DA-40EA-8E85-4E9102EFA75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34F215C-B8F4-4F05-9A4E-0920FB89738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39C40FD9-1C90-46DE-ACB2-5B647136149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0040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91392" y="332656"/>
            <a:ext cx="900477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Как отмечалось выше, согласно номенклатуре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ИЮПАК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арены с одним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бензольным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кольцом рассматривают как производные бензола. В качестве главной цепи выбирают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бензольное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кольцо. Многие арены имеют свои исторические названия.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Например: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Wingdings" pitchFamily="2" charset="2"/>
              </a:rPr>
              <a:t> </a:t>
            </a:r>
          </a:p>
        </p:txBody>
      </p:sp>
      <p:pic>
        <p:nvPicPr>
          <p:cNvPr id="3074" name="Picture 2" descr="Картинки по запросу толуол формул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38588"/>
            <a:ext cx="1296143" cy="23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кумол формул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1" y="2988768"/>
            <a:ext cx="3371450" cy="2482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сти­рол формул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921" y="2780928"/>
            <a:ext cx="2684575" cy="289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81A95FD-60C0-4ACC-B9A8-7460C5B7ED73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202AADC-1DE9-4EF6-AD1C-8439F36630A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1F18D14-62DB-4E6E-92AF-9A9DB13863E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C654F08-A744-4A7C-BEEE-29D00A54B19B}"/>
              </a:ext>
            </a:extLst>
          </p:cNvPr>
          <p:cNvSpPr/>
          <p:nvPr/>
        </p:nvSpPr>
        <p:spPr>
          <a:xfrm>
            <a:off x="178396" y="5611189"/>
            <a:ext cx="8640960" cy="7201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метил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изопропил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  </a:t>
            </a: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 винил</a:t>
            </a:r>
            <a:r>
              <a:rPr lang="ru-RU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бензол</a:t>
            </a:r>
          </a:p>
          <a:p>
            <a:pPr>
              <a:lnSpc>
                <a:spcPct val="85000"/>
              </a:lnSpc>
            </a:pPr>
            <a:r>
              <a:rPr lang="ru-RU" sz="2400" b="1" dirty="0">
                <a:ln w="11430"/>
                <a:solidFill>
                  <a:srgbClr val="13057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(толуол)                      (кумол)                       (стирол)</a:t>
            </a:r>
            <a:endParaRPr lang="ru-RU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D410069-7074-4AEE-BC0C-CED127E7BBA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42FA819-6515-4795-A5A9-0D6F169B685E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D7768C-626D-4C29-8281-48557C99DB4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2" descr="Похожее изображение">
            <a:extLst>
              <a:ext uri="{FF2B5EF4-FFF2-40B4-BE49-F238E27FC236}">
                <a16:creationId xmlns:a16="http://schemas.microsoft.com/office/drawing/2014/main" id="{7BB6D496-B477-406C-A446-A6099780F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4" y="30910"/>
            <a:ext cx="7969270" cy="656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2879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100487"/>
            <a:ext cx="9144000" cy="88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Химические связи в молекулах </a:t>
            </a:r>
            <a:r>
              <a:rPr lang="ru-RU" sz="32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аренов</a:t>
            </a:r>
            <a:r>
              <a:rPr lang="ru-RU" sz="32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(современные представления)</a:t>
            </a:r>
            <a:endParaRPr lang="ru-RU" sz="32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9707" y="1120500"/>
            <a:ext cx="8855275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настоящее время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основе рентгенографических и спектральных исследований было установлено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что молекула бензола совершенно плоская и все связи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имеют одинаковую длину. Было доказано, что молекула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бензола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представляет собой правильный шестиугольник с внутренними углами 120° и расстояниями между соседними атомами углерода 0,139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4" name="Рисунок 13" descr="http://chemanalytica.com/book/novyy_spravochnik_khimika_i_tekhnologa/12_obshchie_svedeniya/images/img_math/se116.gif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725144"/>
            <a:ext cx="3888432" cy="2047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8F0B19-22CE-45B4-851D-159DC59B75D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86A76C-7AA2-4A1C-85AF-7D5E7DB88E2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9E63741A-2A13-41EA-9239-8261C15169B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9358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rId2" action="ppaction://hlinksldjump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вишневым или желтым цветом</a:t>
            </a: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84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…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материалу занятий</a:t>
            </a: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7504" y="336948"/>
            <a:ext cx="8932766" cy="388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 Black" pitchFamily="34" charset="0"/>
              </a:rPr>
              <a:t>Электронное строение бензола</a:t>
            </a:r>
            <a:r>
              <a:rPr lang="ru-RU" sz="28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 родственных ему соединений в современном понимании выглядит следующим образом. В образовании двойных связей участвуют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-электроны атомов углерода,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(область наиболее вероятного расположения электрона в пространстве) этих электронов имеют форму объемных восьмерок. В случае бензола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взаимоперекрываются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образуя кольцевые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орбитали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на которых располагаются все 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-электроны молекулы:</a:t>
            </a:r>
          </a:p>
        </p:txBody>
      </p:sp>
      <p:pic>
        <p:nvPicPr>
          <p:cNvPr id="15" name="Рисунок 14" descr="      КОЛЬЦЕВЫЕ ОРБИТАЛИИ      ">
            <a:hlinkClick r:id="rId3" tooltip="&quot;      КОЛЬЦЕВЫЕ ОРБИТАЛИИ      &quot;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281884"/>
            <a:ext cx="6413500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D:\диск D\01.03.16-домашние документы\Лаб. раб YES\Виртуальные лабораторные YES\Анимашки и картинки\Химия-картинки\Химическая связь\анимация\anim4_10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00264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C46F2B-4F9D-42C1-AEED-34604D32EFFF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C0DDBF7-6D3E-4D37-B80B-F78EDB6EF37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0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6A0001CA-10A6-4F1F-ACCE-36DD2A96616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      КОЛЬЦЕВЫЕ ОРБИТАЛИИ      ">
            <a:hlinkClick r:id="rId3" tooltip="&quot;      КОЛЬЦЕВЫЕ ОРБИТАЛИИ      &quot;"/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40968"/>
            <a:ext cx="5112568" cy="2014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4048" y="262618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 результате появляется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единая замкнутая электронная оболочка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система приобретает высокую стабильность. Фиксированные простые и двойные связи в бензоле отсутствуют,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все связи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усреднены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эквивалентны, поэтому чаще для обозначения ароматичности используют кольцевой символ, помещенный внутри цикла:</a:t>
            </a:r>
          </a:p>
        </p:txBody>
      </p:sp>
      <p:pic>
        <p:nvPicPr>
          <p:cNvPr id="1026" name="Picture 2" descr="D:\диск D\01.03.16-домашние документы\Виртуальные лекции 2015\Органическая химия\арены\image08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5" y="5059931"/>
            <a:ext cx="2986409" cy="1766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http://www.krugosvet.ru/images/1011142_image008.gif">
            <a:hlinkClick r:id="rId8" tooltip="&quot;&quot;"/>
          </p:cNvPr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44080"/>
            <a:ext cx="2225408" cy="24611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Стрелка вправо 3"/>
          <p:cNvSpPr/>
          <p:nvPr/>
        </p:nvSpPr>
        <p:spPr>
          <a:xfrm>
            <a:off x="5436096" y="4293096"/>
            <a:ext cx="936104" cy="425964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0406368">
            <a:off x="4573111" y="5652797"/>
            <a:ext cx="2662074" cy="274299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35" y="4999434"/>
            <a:ext cx="2066925" cy="188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3103943" y="6222687"/>
            <a:ext cx="936104" cy="298298"/>
          </a:xfrm>
          <a:prstGeom prst="rightArrow">
            <a:avLst/>
          </a:prstGeom>
          <a:solidFill>
            <a:schemeClr val="bg1"/>
          </a:solidFill>
          <a:ln w="7620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E08AB26-B17C-4629-B224-3255980E9AF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2743487-812A-4AAD-908B-18811AFFA96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0">
            <a:hlinkClick r:id="rId13" action="ppaction://hlinksldjump" highlightClick="1"/>
            <a:extLst>
              <a:ext uri="{FF2B5EF4-FFF2-40B4-BE49-F238E27FC236}">
                <a16:creationId xmlns:a16="http://schemas.microsoft.com/office/drawing/2014/main" id="{02B431BB-65C2-428E-803F-F4EBE080C5E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521598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79072" y="238565"/>
          <a:ext cx="8957424" cy="643079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956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19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29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61253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7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Физические свойства некоторых </a:t>
                      </a:r>
                      <a:r>
                        <a:rPr lang="ru-RU" sz="3000" b="1" dirty="0" err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Black" pitchFamily="34" charset="0"/>
                        </a:rPr>
                        <a:t>аренов</a:t>
                      </a:r>
                      <a:endParaRPr lang="ru-RU" sz="30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Black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/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Название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Формула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t°</a:t>
                      </a:r>
                      <a:r>
                        <a:rPr lang="ru-RU" sz="2400" baseline="-25000" dirty="0" err="1">
                          <a:effectLst/>
                        </a:rPr>
                        <a:t>пл</a:t>
                      </a:r>
                      <a:r>
                        <a:rPr lang="ru-RU" sz="2400" baseline="-25000" dirty="0">
                          <a:effectLst/>
                        </a:rPr>
                        <a:t>.</a:t>
                      </a:r>
                      <a:r>
                        <a:rPr lang="ru-RU" sz="2400" dirty="0">
                          <a:effectLst/>
                        </a:rPr>
                        <a:t>,°C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effectLst/>
                        </a:rPr>
                        <a:t>t°</a:t>
                      </a:r>
                      <a:r>
                        <a:rPr lang="ru-RU" sz="2400" baseline="-25000" dirty="0" err="1">
                          <a:effectLst/>
                        </a:rPr>
                        <a:t>кип</a:t>
                      </a:r>
                      <a:r>
                        <a:rPr lang="ru-RU" sz="2400" baseline="-25000" dirty="0">
                          <a:effectLst/>
                        </a:rPr>
                        <a:t>.</a:t>
                      </a:r>
                      <a:r>
                        <a:rPr lang="ru-RU" sz="2400" dirty="0">
                          <a:effectLst/>
                        </a:rPr>
                        <a:t>,°C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d</a:t>
                      </a:r>
                      <a:r>
                        <a:rPr lang="ru-RU" sz="2400" baseline="-25000">
                          <a:effectLst/>
                        </a:rPr>
                        <a:t>4</a:t>
                      </a:r>
                      <a:r>
                        <a:rPr lang="ru-RU" sz="2400" baseline="30000">
                          <a:effectLst/>
                        </a:rPr>
                        <a:t>20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C</a:t>
                      </a:r>
                      <a:r>
                        <a:rPr lang="ru-RU" sz="2400" baseline="-25000" dirty="0">
                          <a:effectLst/>
                        </a:rPr>
                        <a:t>6</a:t>
                      </a:r>
                      <a:r>
                        <a:rPr lang="ru-RU" sz="2400" dirty="0">
                          <a:effectLst/>
                        </a:rPr>
                        <a:t>H</a:t>
                      </a:r>
                      <a:r>
                        <a:rPr lang="ru-RU" sz="2400" baseline="-25000" dirty="0">
                          <a:effectLst/>
                        </a:rPr>
                        <a:t>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+5,5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80,1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0,8790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Толуол (метилбензол)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СH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–95,0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110,6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0,8669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Этилбензол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H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–95,0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136,2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0,8670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Ксилол (диметилбензол)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4</a:t>
                      </a:r>
                      <a:r>
                        <a:rPr lang="ru-RU" sz="2400">
                          <a:effectLst/>
                        </a:rPr>
                        <a:t>(СH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 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орто-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–25,18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144,41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0,8802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мета-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–47,87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139,10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0,8642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пара-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 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13,26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138,35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0,8611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54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Пропилбензол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(CH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r>
                        <a:rPr lang="ru-RU" sz="2400">
                          <a:effectLst/>
                        </a:rPr>
                        <a:t>CH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–99,0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159,20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936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Кумол </a:t>
                      </a:r>
                      <a:r>
                        <a:rPr lang="ru-RU" sz="2300" dirty="0">
                          <a:effectLst/>
                        </a:rPr>
                        <a:t>(изопропилбензол)</a:t>
                      </a:r>
                      <a:endParaRPr lang="ru-RU" sz="23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C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H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CH(CH</a:t>
                      </a:r>
                      <a:r>
                        <a:rPr lang="ru-RU" sz="2400" baseline="-25000">
                          <a:effectLst/>
                        </a:rPr>
                        <a:t>3</a:t>
                      </a:r>
                      <a:r>
                        <a:rPr lang="ru-RU" sz="2400">
                          <a:effectLst/>
                        </a:rPr>
                        <a:t>)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–96,0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152,39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0,8618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75509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Стирол (винилбензол)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С</a:t>
                      </a:r>
                      <a:r>
                        <a:rPr lang="ru-RU" sz="2400" baseline="-25000">
                          <a:effectLst/>
                        </a:rPr>
                        <a:t>6</a:t>
                      </a:r>
                      <a:r>
                        <a:rPr lang="ru-RU" sz="2400">
                          <a:effectLst/>
                        </a:rPr>
                        <a:t>Н</a:t>
                      </a:r>
                      <a:r>
                        <a:rPr lang="ru-RU" sz="2400" baseline="-25000">
                          <a:effectLst/>
                        </a:rPr>
                        <a:t>5</a:t>
                      </a:r>
                      <a:r>
                        <a:rPr lang="ru-RU" sz="2400">
                          <a:effectLst/>
                        </a:rPr>
                        <a:t>CH=СН</a:t>
                      </a:r>
                      <a:r>
                        <a:rPr lang="ru-RU" sz="2400" baseline="-25000">
                          <a:effectLst/>
                        </a:rPr>
                        <a:t>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–30,6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</a:rPr>
                        <a:t>145,2</a:t>
                      </a:r>
                      <a:endParaRPr lang="ru-RU" sz="2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0,9060</a:t>
                      </a:r>
                      <a:endParaRPr lang="ru-RU" sz="2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76200" marR="7620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347273"/>
      </p:ext>
    </p:extLst>
  </p:cSld>
  <p:clrMapOvr>
    <a:masterClrMapping/>
  </p:clrMapOvr>
  <p:transition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42844" y="1071546"/>
            <a:ext cx="8858312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Алканы широко распространены в природе, это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важные компоненты нефти, природных и попутных газов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Содержание их в нефти отечественного происхождения колеблется от 30 до 89 %.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582" y="78257"/>
            <a:ext cx="8820821" cy="9787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алканов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pic>
        <p:nvPicPr>
          <p:cNvPr id="115717" name="Picture 5" descr="D:\23.05.13-домашние документы\Нефть 2011-2012-2013\Нефть\Образцы нефти\0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85720" y="3357562"/>
            <a:ext cx="5572114" cy="3283833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5718" name="Picture 6" descr="D:\23.05.13-домашние документы\Нефть 2011-2012-2013\Нефть\Образцы нефти\1294827378_156324759_1----099-007-22-72.jpg"/>
          <p:cNvPicPr>
            <a:picLocks noChangeAspect="1" noChangeArrowheads="1"/>
          </p:cNvPicPr>
          <p:nvPr/>
        </p:nvPicPr>
        <p:blipFill>
          <a:blip r:embed="rId6" cstate="print"/>
          <a:srcRect l="6800" t="6823" r="20000"/>
          <a:stretch>
            <a:fillRect/>
          </a:stretch>
        </p:blipFill>
        <p:spPr bwMode="auto">
          <a:xfrm>
            <a:off x="6357950" y="2714620"/>
            <a:ext cx="2168895" cy="207170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80811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Низшие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главным образом метан, этан, пропан, – основные компоненты природных газов, причем доля метана достигает 97–98 %. </a:t>
            </a:r>
          </a:p>
        </p:txBody>
      </p:sp>
      <p:pic>
        <p:nvPicPr>
          <p:cNvPr id="90116" name="Picture 4" descr="D:\23.05.13-домашние документы\Лаб. раб YES\Виртуальные лабораторные YES\Анимашки и картинки\Воздух, газ, дым и др\Газ\23437-5328762.gif"/>
          <p:cNvPicPr>
            <a:picLocks noChangeAspect="1" noChangeArrowheads="1"/>
          </p:cNvPicPr>
          <p:nvPr/>
        </p:nvPicPr>
        <p:blipFill>
          <a:blip r:embed="rId4" cstate="print"/>
          <a:srcRect l="16192" t="35649" r="48520"/>
          <a:stretch>
            <a:fillRect/>
          </a:stretch>
        </p:blipFill>
        <p:spPr bwMode="auto">
          <a:xfrm>
            <a:off x="7715272" y="1571612"/>
            <a:ext cx="1143008" cy="2857520"/>
          </a:xfrm>
          <a:prstGeom prst="rect">
            <a:avLst/>
          </a:prstGeom>
          <a:noFill/>
        </p:spPr>
      </p:pic>
      <p:pic>
        <p:nvPicPr>
          <p:cNvPr id="90121" name="Picture 9" descr="D:\23.05.13-домашние документы\Лаб. раб YES\Виртуальные лабораторные YES\Анимашки и картинки\Люди\Домашнее хозяйство, еда,\жарю 1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4643446"/>
            <a:ext cx="1238250" cy="1238250"/>
          </a:xfrm>
          <a:prstGeom prst="rect">
            <a:avLst/>
          </a:prstGeom>
          <a:noFill/>
        </p:spPr>
      </p:pic>
      <p:pic>
        <p:nvPicPr>
          <p:cNvPr id="90122" name="Picture 10" descr="D:\23.05.13-домашние документы\Виртуальные лекции 2015\Органическая химия\алканы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1785926"/>
            <a:ext cx="3800479" cy="204556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2" descr="D:\23.05.13-домашние документы\Лаб. раб YES\Виртуальные лабораторные YES\Анимашки и картинки\Воздух, газ, дым и др\Газ\Компания Итера увеличила добычу газа в 2010 году на 59,4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464551"/>
            <a:ext cx="3452794" cy="339344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0123" name="Picture 11" descr="D:\23.05.13-домашние документы\Виртуальные лекции 2015\Органическая химия\алканы\47kg propane-450x450.jpg"/>
          <p:cNvPicPr>
            <a:picLocks noChangeAspect="1" noChangeArrowheads="1"/>
          </p:cNvPicPr>
          <p:nvPr/>
        </p:nvPicPr>
        <p:blipFill>
          <a:blip r:embed="rId8" cstate="print"/>
          <a:srcRect l="35000" t="3333" r="36667" b="3333"/>
          <a:stretch>
            <a:fillRect/>
          </a:stretch>
        </p:blipFill>
        <p:spPr bwMode="auto">
          <a:xfrm>
            <a:off x="6500826" y="2071678"/>
            <a:ext cx="1214446" cy="400052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4000496" y="4143380"/>
          <a:ext cx="3122823" cy="194394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проп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бут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12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пент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1" descr="D:\23.05.13-домашние документы\Виртуальные лекции 2015\Органическая химия\алканы\file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21500" r="66072" b="6500"/>
          <a:stretch>
            <a:fillRect/>
          </a:stretch>
        </p:blipFill>
        <p:spPr bwMode="auto">
          <a:xfrm>
            <a:off x="71406" y="2885239"/>
            <a:ext cx="2573779" cy="390134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1" descr="D:\23.05.13-домашние документы\Нефть 2011-2012-2013\Нефть\Использование и производство нефти и газа\2uglevodorodi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001" t="4572" r="1600" b="64571"/>
          <a:stretch/>
        </p:blipFill>
        <p:spPr bwMode="auto">
          <a:xfrm>
            <a:off x="2071688" y="457200"/>
            <a:ext cx="6886575" cy="308610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80811"/>
            <a:ext cx="8858312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Смеси высокоплавких твердых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со значительной молекулярной массой встречаются в природе в виде минерала озокерита, который после специальной обработки и очистки может быть превращен в церезин – воскообразный продукт, применяющийся в промышленности. </a:t>
            </a:r>
          </a:p>
        </p:txBody>
      </p:sp>
      <p:pic>
        <p:nvPicPr>
          <p:cNvPr id="1028" name="Picture 4" descr="http://media.nn.ru/data/ufiles/1/00/21/5002154.ozokerit.jpg"/>
          <p:cNvPicPr>
            <a:picLocks noChangeAspect="1" noChangeArrowheads="1"/>
          </p:cNvPicPr>
          <p:nvPr/>
        </p:nvPicPr>
        <p:blipFill>
          <a:blip r:embed="rId4" cstate="print"/>
          <a:srcRect r="6069" b="4762"/>
          <a:stretch>
            <a:fillRect/>
          </a:stretch>
        </p:blipFill>
        <p:spPr bwMode="auto">
          <a:xfrm>
            <a:off x="1785918" y="4071942"/>
            <a:ext cx="1938599" cy="150323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0" name="Picture 6" descr="http://waxes.chat.ru/dig/oz1.jpg"/>
          <p:cNvPicPr>
            <a:picLocks noChangeAspect="1" noChangeArrowheads="1"/>
          </p:cNvPicPr>
          <p:nvPr/>
        </p:nvPicPr>
        <p:blipFill>
          <a:blip r:embed="rId5" cstate="print"/>
          <a:srcRect l="8541" t="18182" r="4328"/>
          <a:stretch>
            <a:fillRect/>
          </a:stretch>
        </p:blipFill>
        <p:spPr bwMode="auto">
          <a:xfrm>
            <a:off x="0" y="5294781"/>
            <a:ext cx="2214578" cy="156321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2" name="Picture 8" descr="http://optlist.ru/media/photo/1428551784.jpg"/>
          <p:cNvPicPr>
            <a:picLocks noChangeAspect="1" noChangeArrowheads="1"/>
          </p:cNvPicPr>
          <p:nvPr/>
        </p:nvPicPr>
        <p:blipFill>
          <a:blip r:embed="rId6" cstate="print"/>
          <a:srcRect l="7031" t="3125" b="7812"/>
          <a:stretch>
            <a:fillRect/>
          </a:stretch>
        </p:blipFill>
        <p:spPr bwMode="auto">
          <a:xfrm>
            <a:off x="3571868" y="3429000"/>
            <a:ext cx="1889124" cy="135732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1928794" y="5786454"/>
            <a:ext cx="2506292" cy="7753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Минерал озокерит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34" name="Picture 10" descr="http://sosprostatit.ru/stati/wp-content/uploads/2015/08/71787-prostata-belaya-zhilkost.jpg"/>
          <p:cNvPicPr>
            <a:picLocks noChangeAspect="1" noChangeArrowheads="1"/>
          </p:cNvPicPr>
          <p:nvPr/>
        </p:nvPicPr>
        <p:blipFill>
          <a:blip r:embed="rId7" cstate="print"/>
          <a:srcRect l="7557" t="12584" r="5541" b="1845"/>
          <a:stretch>
            <a:fillRect/>
          </a:stretch>
        </p:blipFill>
        <p:spPr bwMode="auto">
          <a:xfrm>
            <a:off x="5286380" y="2928934"/>
            <a:ext cx="1785950" cy="13200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6" name="Picture 12" descr="https://im1-tub-ru.yandex.net/i?id=1f152b09a8bc7424660b1d5d7c26bfac&amp;n=33&amp;h=190&amp;w=312"/>
          <p:cNvPicPr>
            <a:picLocks noChangeAspect="1" noChangeArrowheads="1"/>
          </p:cNvPicPr>
          <p:nvPr/>
        </p:nvPicPr>
        <p:blipFill>
          <a:blip r:embed="rId8" cstate="print"/>
          <a:srcRect t="7895"/>
          <a:stretch>
            <a:fillRect/>
          </a:stretch>
        </p:blipFill>
        <p:spPr bwMode="auto">
          <a:xfrm>
            <a:off x="6851453" y="2857496"/>
            <a:ext cx="2292547" cy="128588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8" name="Picture 14" descr="http://arkadag.ru/image/cache/data-sorig-tsa-juk-228x22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4071942"/>
            <a:ext cx="1214445" cy="1214446"/>
          </a:xfrm>
          <a:prstGeom prst="rect">
            <a:avLst/>
          </a:prstGeom>
          <a:noFill/>
        </p:spPr>
      </p:pic>
      <p:pic>
        <p:nvPicPr>
          <p:cNvPr id="1040" name="Picture 16" descr="http://www.by.all.biz/img/by/catalog/107967.jpeg"/>
          <p:cNvPicPr>
            <a:picLocks noChangeAspect="1" noChangeArrowheads="1"/>
          </p:cNvPicPr>
          <p:nvPr/>
        </p:nvPicPr>
        <p:blipFill>
          <a:blip r:embed="rId10" cstate="print"/>
          <a:srcRect t="21154" r="2367"/>
          <a:stretch>
            <a:fillRect/>
          </a:stretch>
        </p:blipFill>
        <p:spPr bwMode="auto">
          <a:xfrm>
            <a:off x="4714876" y="4572008"/>
            <a:ext cx="2644948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5013783" y="6286520"/>
            <a:ext cx="1903085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Церезин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42852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Алканы с числом атомов углерода от 20 до 30 входят в состав восковых оболочек плодов, семян, листьев.</a:t>
            </a:r>
          </a:p>
        </p:txBody>
      </p:sp>
      <p:pic>
        <p:nvPicPr>
          <p:cNvPr id="25602" name="Picture 2" descr="http://fotoham.ru/img/picture/Dec/10/7d74018ec65b0d5320c3e959ea21c7d2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2637710" cy="192882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-47057" y="6143644"/>
            <a:ext cx="3190297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Восковая тыква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5606" name="Picture 6" descr="http://lh6.ggpht.com/-0XCcp7_hV4o/UJDM9UY8odI/AAAAAAAAQUA/W6VmIizbqvc/%25255BUNSET%25255D.jpg?imgmax=800"/>
          <p:cNvPicPr>
            <a:picLocks noChangeAspect="1" noChangeArrowheads="1"/>
          </p:cNvPicPr>
          <p:nvPr/>
        </p:nvPicPr>
        <p:blipFill>
          <a:blip r:embed="rId4" cstate="print"/>
          <a:srcRect t="24011" r="6249"/>
          <a:stretch>
            <a:fillRect/>
          </a:stretch>
        </p:blipFill>
        <p:spPr bwMode="auto">
          <a:xfrm>
            <a:off x="2928926" y="3500438"/>
            <a:ext cx="3452426" cy="185738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2839264" y="5429264"/>
            <a:ext cx="3512500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Восковые яблоки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5" name="Picture 4" descr="http://5sadov.ru/iapple/426_451.jpg"/>
          <p:cNvPicPr>
            <a:picLocks noChangeAspect="1" noChangeArrowheads="1"/>
          </p:cNvPicPr>
          <p:nvPr/>
        </p:nvPicPr>
        <p:blipFill>
          <a:blip r:embed="rId5" cstate="print"/>
          <a:srcRect l="13334" t="4950" r="4999" b="989"/>
          <a:stretch>
            <a:fillRect/>
          </a:stretch>
        </p:blipFill>
        <p:spPr bwMode="auto">
          <a:xfrm>
            <a:off x="2214546" y="2928934"/>
            <a:ext cx="1565996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5610" name="Picture 10" descr="Хойя мясистая или Восковой плющ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6925" y="1071546"/>
            <a:ext cx="2624231" cy="350072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6" name="Прямоугольник 15"/>
          <p:cNvSpPr/>
          <p:nvPr/>
        </p:nvSpPr>
        <p:spPr>
          <a:xfrm>
            <a:off x="6357950" y="4643446"/>
            <a:ext cx="2846194" cy="137268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мясистая или Восковой плющ</a:t>
            </a:r>
          </a:p>
        </p:txBody>
      </p:sp>
      <p:pic>
        <p:nvPicPr>
          <p:cNvPr id="25612" name="Picture 12" descr="Хойя красива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736"/>
            <a:ext cx="2301223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8" name="Прямоугольник 17"/>
          <p:cNvSpPr/>
          <p:nvPr/>
        </p:nvSpPr>
        <p:spPr>
          <a:xfrm>
            <a:off x="-105737" y="3214686"/>
            <a:ext cx="2463159" cy="732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Хойя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 красивая</a:t>
            </a:r>
          </a:p>
        </p:txBody>
      </p:sp>
    </p:spTree>
  </p:cSld>
  <p:clrMapOvr>
    <a:masterClrMapping/>
  </p:clrMapOvr>
  <p:transition>
    <p:wheel spokes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287475"/>
            <a:ext cx="885831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Метан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является одним из основных компонентов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биогаза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(Состав: 50–87 %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  <a:latin typeface="Arial Black" pitchFamily="34" charset="0"/>
                <a:cs typeface="Arial" pitchFamily="34" charset="0"/>
              </a:rPr>
              <a:t>метана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13–50 % CO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незначительные примеси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S).</a:t>
            </a:r>
          </a:p>
        </p:txBody>
      </p:sp>
      <p:pic>
        <p:nvPicPr>
          <p:cNvPr id="7170" name="Picture 2" descr="Результаты поиска изображений для запроса &quot;биогаз - это ...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229" t="2821" r="2726" b="4091"/>
          <a:stretch>
            <a:fillRect/>
          </a:stretch>
        </p:blipFill>
        <p:spPr bwMode="auto">
          <a:xfrm>
            <a:off x="2807296" y="1628800"/>
            <a:ext cx="6336704" cy="4752528"/>
          </a:xfrm>
          <a:prstGeom prst="rect">
            <a:avLst/>
          </a:prstGeom>
          <a:noFill/>
        </p:spPr>
      </p:pic>
      <p:pic>
        <p:nvPicPr>
          <p:cNvPr id="13" name="Рисунок 12" descr="C:\Users\ikuzmina\Desktop\Уроки 2016-2017\Химия\Органич. химия\11-Алканы\Метантанк биогазовой установки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060848"/>
            <a:ext cx="3719195" cy="349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4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87624" y="6165304"/>
            <a:ext cx="5708101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Метантенк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биогазовой</a:t>
            </a:r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установки</a:t>
            </a:r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ikuzmina\Desktop\Уроки 2016-2017\Химия\Органич. химия\11-Алканы\биогаз\23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522815" y="4333374"/>
            <a:ext cx="4176580" cy="249289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79512" y="44624"/>
            <a:ext cx="8858312" cy="4923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</a:rPr>
              <a:t>Биогаз</a:t>
            </a:r>
            <a:r>
              <a:rPr lang="ru-RU" sz="2800" b="1" dirty="0"/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газ, получаемый водородным или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метановым брожением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биомассы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Метановое разложение биомассы происходит под воздействием трёх видов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бактерий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цепочке питания последующие бактерии питаются продуктами жизнедеятельности предыдущих. Первый вид – бактерии гидролизные, второй – кислотообразующие, третий –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метанообразую-щие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производстве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биогаза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участвуют не только бактерии класса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метаногенов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все три вида. Одной из разновидностей биогаза является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биоводород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где конечным продуктом жизнедеятельности бактерий является не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 Black" pitchFamily="34" charset="0"/>
                <a:cs typeface="Arial" pitchFamily="34" charset="0"/>
              </a:rPr>
              <a:t>метан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  <a:cs typeface="Arial" pitchFamily="34" charset="0"/>
              </a:rPr>
              <a:t>водород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DBBCCC7-EA6F-414E-97D0-75225D1C10C7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E51B9F1-451E-472E-80D4-5B98F5F1F693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6BB0C01-E424-484F-98E0-ED0AE8F554C2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16238" y="260350"/>
            <a:ext cx="4465637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966" y="904851"/>
            <a:ext cx="8909529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just">
              <a:lnSpc>
                <a:spcPct val="85000"/>
              </a:lnSpc>
              <a:buClr>
                <a:srgbClr val="C00000"/>
              </a:buClr>
            </a:pPr>
            <a:r>
              <a:rPr lang="ru-RU" sz="2400" b="1" dirty="0">
                <a:ln w="1905"/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400" b="1" dirty="0">
              <a:ln w="1905"/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4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 action="ppaction://hlinksldjump"/>
              </a:rPr>
              <a:t>Углеводороды.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Предельные углеводороды.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6" action="ppaction://hlinksldjump"/>
              </a:rPr>
              <a:t>Алканы.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Химическая связь в молекулах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алканов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7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8" action="ppaction://hlinksldjump"/>
              </a:rPr>
              <a:t>Непредельные углеводороды.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9" action="ppaction://hlinksldjump"/>
              </a:rPr>
              <a:t>Алкены.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Физические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алкенов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0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1" action="ppaction://hlinksldjump"/>
              </a:rPr>
              <a:t>Алкины.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Физические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алкинов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2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3" action="ppaction://hlinksldjump"/>
              </a:rPr>
              <a:t>Арены.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Физические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аренов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4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Источники и способы получения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алканов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5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Химические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алканов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6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Проверим, как Вы поняли и запомнили  пройденный материал (</a:t>
            </a:r>
            <a:r>
              <a:rPr lang="ru-RU" sz="2400" b="1" kern="1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алканы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7" action="ppaction://hlinksldjump"/>
              </a:rPr>
              <a:t>).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Источники и способы получения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алкенов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18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9" action="ppaction://hlinksldjump"/>
              </a:rPr>
              <a:t>Химические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9" action="ppaction://hlinksldjump"/>
              </a:rPr>
              <a:t>алкенов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19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Проверим, как Вы поняли и запомнили  пройденный материал (</a:t>
            </a:r>
            <a:r>
              <a:rPr lang="ru-RU" sz="2400" b="1" kern="1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алкены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0" action="ppaction://hlinksldjump"/>
              </a:rPr>
              <a:t>).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Источники и способы получения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алкинов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1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2" action="ppaction://hlinksldjump"/>
              </a:rPr>
              <a:t>Химические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2" action="ppaction://hlinksldjump"/>
              </a:rPr>
              <a:t>алкинов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2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Проверим, как Вы поняли и запомнили  пройденный материал (</a:t>
            </a:r>
            <a:r>
              <a:rPr lang="ru-RU" sz="2400" b="1" kern="10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алкины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3" action="ppaction://hlinksldjump"/>
              </a:rPr>
              <a:t>).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Источники и способы получения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аренов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4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5" action="ppaction://hlinksldjump"/>
              </a:rPr>
              <a:t>Химические свойства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5" action="ppaction://hlinksldjump"/>
              </a:rPr>
              <a:t>аренов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25" action="ppaction://hlinksldjump"/>
              </a:rPr>
              <a:t>.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kern="1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6" action="ppaction://hlinksldjump"/>
              </a:rPr>
              <a:t>Проверим, как Вы поняли и запомнили  пройденный материал (арены).</a:t>
            </a:r>
            <a:endParaRPr lang="ru-RU" sz="2400" b="1" dirty="0">
              <a:ln w="11430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27" action="ppaction://hlinksldjump"/>
              </a:rPr>
              <a:t>Использованные источники.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2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5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5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56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d-5-2010-d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29"/>
          <a:stretch/>
        </p:blipFill>
        <p:spPr bwMode="auto">
          <a:xfrm>
            <a:off x="0" y="44624"/>
            <a:ext cx="9112278" cy="598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31597" y="6040857"/>
            <a:ext cx="6804248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600" b="1" dirty="0">
                <a:latin typeface="Arial Black" pitchFamily="34" charset="0"/>
                <a:cs typeface="Arial" pitchFamily="34" charset="0"/>
              </a:rPr>
              <a:t>Схема «Организация работы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 Black" pitchFamily="34" charset="0"/>
                <a:cs typeface="Arial" pitchFamily="34" charset="0"/>
              </a:rPr>
              <a:t>биогазовой</a:t>
            </a:r>
            <a:r>
              <a:rPr lang="ru-RU" sz="2600" b="1" dirty="0">
                <a:latin typeface="Arial Black" pitchFamily="34" charset="0"/>
                <a:cs typeface="Arial" pitchFamily="34" charset="0"/>
              </a:rPr>
              <a:t> установки»</a:t>
            </a:r>
            <a:endParaRPr lang="ru-RU" sz="2600" dirty="0"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57047"/>
            <a:ext cx="8858312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u="sng" dirty="0">
                <a:latin typeface="Arial" pitchFamily="34" charset="0"/>
                <a:cs typeface="Arial" pitchFamily="34" charset="0"/>
              </a:rPr>
              <a:t>Основными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источниками промышленного получения </a:t>
            </a:r>
            <a:r>
              <a:rPr lang="ru-RU" sz="2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являются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нефть, природные или попутные газы, каменный уголь, сланцы, твердые парафины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, а также </a:t>
            </a:r>
            <a:r>
              <a:rPr lang="ru-RU" sz="2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продукты, получаемые при их химической переработке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 Из нефти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выделяют фракционной перегонкой или получают разнообразными методами химической переработки; из каменного угля – гидрированием.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18" y="3188694"/>
            <a:ext cx="4795346" cy="3623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4676" name="WordArt 4" descr="Песок"/>
          <p:cNvSpPr>
            <a:spLocks noChangeArrowheads="1" noChangeShapeType="1" noTextEdit="1"/>
          </p:cNvSpPr>
          <p:nvPr/>
        </p:nvSpPr>
        <p:spPr bwMode="auto">
          <a:xfrm rot="5400000">
            <a:off x="-2637631" y="3434557"/>
            <a:ext cx="6026150" cy="677862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600" kern="1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3882" dir="2700000" algn="ctr" rotWithShape="0">
                    <a:srgbClr val="CBCBCB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Ректификация </a:t>
            </a:r>
          </a:p>
        </p:txBody>
      </p:sp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642938"/>
            <a:ext cx="4446588" cy="621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4679" name="WordArt 7"/>
          <p:cNvSpPr>
            <a:spLocks noChangeArrowheads="1" noChangeShapeType="1" noTextEdit="1"/>
          </p:cNvSpPr>
          <p:nvPr/>
        </p:nvSpPr>
        <p:spPr bwMode="auto">
          <a:xfrm>
            <a:off x="179513" y="69830"/>
            <a:ext cx="8821642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Внешний вид ректификационной колоны </a:t>
            </a:r>
          </a:p>
        </p:txBody>
      </p:sp>
      <p:sp>
        <p:nvSpPr>
          <p:cNvPr id="284680" name="Rectangle 8"/>
          <p:cNvSpPr>
            <a:spLocks noChangeArrowheads="1"/>
          </p:cNvSpPr>
          <p:nvPr/>
        </p:nvSpPr>
        <p:spPr bwMode="auto">
          <a:xfrm>
            <a:off x="5500694" y="920425"/>
            <a:ext cx="3500461" cy="4853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1 – корпус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2 – колонна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3 – конденсатор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4 – делитель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5 – холодильник дистиллята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 – холодильник остатка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7 – сборник  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8 – система надува</a:t>
            </a:r>
          </a:p>
          <a:p>
            <a:pPr marL="534988" indent="-534988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9 – система трубопроводов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      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0" name="Picture 2" descr="Картинки по запросу завод ... Электрокрекинг мета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4" y="476672"/>
            <a:ext cx="4286250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5684" y="2854558"/>
            <a:ext cx="43393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atin typeface="Arial" pitchFamily="34" charset="0"/>
                <a:cs typeface="Arial" pitchFamily="34" charset="0"/>
              </a:rPr>
              <a:t>Ректификационная колонна НПЗ</a:t>
            </a: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6125805"/>
      </p:ext>
    </p:extLst>
  </p:cSld>
  <p:clrMapOvr>
    <a:masterClrMapping/>
  </p:clrMapOvr>
  <p:transition>
    <p:wheel spokes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9556" name="Picture 4" descr="Ректификац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690563"/>
            <a:ext cx="3810000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0" y="2286000"/>
            <a:ext cx="4679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Ректификационная (фракционирующая) колона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58" name="WordArt 6"/>
          <p:cNvSpPr>
            <a:spLocks noChangeArrowheads="1" noChangeShapeType="1" noTextEdit="1"/>
          </p:cNvSpPr>
          <p:nvPr/>
        </p:nvSpPr>
        <p:spPr bwMode="auto">
          <a:xfrm>
            <a:off x="1142976" y="115888"/>
            <a:ext cx="7297737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ru-RU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Ректификационная колона с насадками</a:t>
            </a:r>
          </a:p>
        </p:txBody>
      </p:sp>
      <p:sp>
        <p:nvSpPr>
          <p:cNvPr id="279559" name="Rectangle 7"/>
          <p:cNvSpPr>
            <a:spLocks noChangeArrowheads="1"/>
          </p:cNvSpPr>
          <p:nvPr/>
        </p:nvSpPr>
        <p:spPr bwMode="auto">
          <a:xfrm>
            <a:off x="6429388" y="4214818"/>
            <a:ext cx="2295950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Подача воды</a:t>
            </a:r>
          </a:p>
        </p:txBody>
      </p:sp>
      <p:sp>
        <p:nvSpPr>
          <p:cNvPr id="279562" name="Rectangle 10"/>
          <p:cNvSpPr>
            <a:spLocks noChangeArrowheads="1"/>
          </p:cNvSpPr>
          <p:nvPr/>
        </p:nvSpPr>
        <p:spPr bwMode="auto">
          <a:xfrm>
            <a:off x="6429388" y="1571612"/>
            <a:ext cx="2131417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Отвод воды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3" name="Rectangle 11"/>
          <p:cNvSpPr>
            <a:spLocks noChangeArrowheads="1"/>
          </p:cNvSpPr>
          <p:nvPr/>
        </p:nvSpPr>
        <p:spPr bwMode="auto">
          <a:xfrm>
            <a:off x="6732588" y="2748634"/>
            <a:ext cx="224901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Конденсатор</a:t>
            </a:r>
            <a:endParaRPr lang="ru-RU" sz="25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4" name="Rectangle 12"/>
          <p:cNvSpPr>
            <a:spLocks noChangeArrowheads="1"/>
          </p:cNvSpPr>
          <p:nvPr/>
        </p:nvSpPr>
        <p:spPr bwMode="auto">
          <a:xfrm>
            <a:off x="6357950" y="4754344"/>
            <a:ext cx="2541587" cy="746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Выход дистиллята</a:t>
            </a:r>
          </a:p>
        </p:txBody>
      </p:sp>
      <p:sp>
        <p:nvSpPr>
          <p:cNvPr id="279565" name="Rectangle 13"/>
          <p:cNvSpPr>
            <a:spLocks noChangeArrowheads="1"/>
          </p:cNvSpPr>
          <p:nvPr/>
        </p:nvSpPr>
        <p:spPr bwMode="auto">
          <a:xfrm>
            <a:off x="179388" y="6081488"/>
            <a:ext cx="435901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Нагревательный элемент</a:t>
            </a:r>
            <a:r>
              <a:rPr lang="ru-RU" sz="25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66" name="Rectangle 14"/>
          <p:cNvSpPr>
            <a:spLocks noChangeArrowheads="1"/>
          </p:cNvSpPr>
          <p:nvPr/>
        </p:nvSpPr>
        <p:spPr bwMode="auto">
          <a:xfrm>
            <a:off x="2268538" y="1464346"/>
            <a:ext cx="2131417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Отвод воды</a:t>
            </a:r>
            <a:endParaRPr lang="ru-RU" sz="25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9567" name="Rectangle 15"/>
          <p:cNvSpPr>
            <a:spLocks noChangeArrowheads="1"/>
          </p:cNvSpPr>
          <p:nvPr/>
        </p:nvSpPr>
        <p:spPr bwMode="auto">
          <a:xfrm>
            <a:off x="1725613" y="961109"/>
            <a:ext cx="2295950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Подача воды</a:t>
            </a:r>
          </a:p>
        </p:txBody>
      </p:sp>
      <p:sp>
        <p:nvSpPr>
          <p:cNvPr id="279568" name="Rectangle 16"/>
          <p:cNvSpPr>
            <a:spLocks noChangeArrowheads="1"/>
          </p:cNvSpPr>
          <p:nvPr/>
        </p:nvSpPr>
        <p:spPr bwMode="auto">
          <a:xfrm>
            <a:off x="134938" y="474326"/>
            <a:ext cx="422397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Распределительный клапан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9569" name="Rectangle 17"/>
          <p:cNvSpPr>
            <a:spLocks noChangeArrowheads="1"/>
          </p:cNvSpPr>
          <p:nvPr/>
        </p:nvSpPr>
        <p:spPr bwMode="auto">
          <a:xfrm>
            <a:off x="1835150" y="5425159"/>
            <a:ext cx="1509324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Бойлер</a:t>
            </a:r>
            <a:r>
              <a:rPr 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9570" name="Rectangle 18"/>
          <p:cNvSpPr>
            <a:spLocks noChangeArrowheads="1"/>
          </p:cNvSpPr>
          <p:nvPr/>
        </p:nvSpPr>
        <p:spPr bwMode="auto">
          <a:xfrm>
            <a:off x="3059113" y="4921921"/>
            <a:ext cx="1191352" cy="4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5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Пары</a:t>
            </a:r>
            <a:r>
              <a:rPr lang="ru-RU" sz="22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9571" name="Rectangle 19"/>
          <p:cNvSpPr>
            <a:spLocks noChangeArrowheads="1"/>
          </p:cNvSpPr>
          <p:nvPr/>
        </p:nvSpPr>
        <p:spPr bwMode="auto">
          <a:xfrm>
            <a:off x="3346" y="3571538"/>
            <a:ext cx="426527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Структурированные насадки</a:t>
            </a:r>
          </a:p>
        </p:txBody>
      </p:sp>
      <p:pic>
        <p:nvPicPr>
          <p:cNvPr id="279572" name="Picture 20" descr="distillation-column-interna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4014788"/>
            <a:ext cx="928688" cy="143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00" y="260648"/>
            <a:ext cx="8352928" cy="5810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1406" y="1000108"/>
            <a:ext cx="8858312" cy="521989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Реакция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Вюрца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I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CH</a:t>
            </a:r>
            <a:r>
              <a:rPr lang="ru-RU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+ 2</a:t>
            </a: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NaI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иодметан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этан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  <a:p>
            <a:pPr marL="361950" lvl="0" indent="-36195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2.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Гидротация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карбида алюминия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Al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+ 12H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4Al(OH)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+ 3CH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карбид                                            метан</a:t>
            </a:r>
          </a:p>
          <a:p>
            <a:pPr lv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алюминия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180975" indent="-180975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Для синтеза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промышленных условиях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применяют очищенную смесь оксида углерода и водорода (1:2);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кобальт-торий-магниевый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железо-медный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или сплавные железные катализаторы (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= 170–320 °С):</a:t>
            </a:r>
          </a:p>
          <a:p>
            <a:pPr marL="266700" lvl="0" indent="-2667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nCO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 + 1)H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C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H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2n+2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nH</a:t>
            </a:r>
            <a:r>
              <a:rPr lang="en-US" sz="30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sz="3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1875" y="642918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2481" y="442984"/>
            <a:ext cx="692369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Способы получения </a:t>
            </a:r>
            <a:r>
              <a:rPr lang="ru-RU" sz="3200" b="1" dirty="0" err="1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27" name="Picture 3" descr="D:\23.05.13-домашние документы\Виртуальные лекции 2015\Органическая химия\алканы\карбид алюмин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8571" t="43819" r="27143" b="21154"/>
          <a:stretch>
            <a:fillRect/>
          </a:stretch>
        </p:blipFill>
        <p:spPr bwMode="auto">
          <a:xfrm>
            <a:off x="0" y="2500306"/>
            <a:ext cx="1714512" cy="121444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6" name="Прямая со стрелкой 15"/>
          <p:cNvCxnSpPr/>
          <p:nvPr/>
        </p:nvCxnSpPr>
        <p:spPr>
          <a:xfrm>
            <a:off x="1643042" y="3214686"/>
            <a:ext cx="1785950" cy="1588"/>
          </a:xfrm>
          <a:prstGeom prst="straightConnector1">
            <a:avLst/>
          </a:prstGeom>
          <a:ln w="57150">
            <a:solidFill>
              <a:srgbClr val="C00000"/>
            </a:solidFill>
            <a:headEnd type="triangle" w="med" len="med"/>
            <a:tailEnd type="none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51695" y="-37437"/>
            <a:ext cx="711124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Сделаем запись в тетради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290950"/>
            <a:ext cx="8715436" cy="633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u="sng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Гидрирование непредельных соединений</a:t>
            </a: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 могут быть получены присоединением водорода к непредельным углеводородам в присутствии катализатора (платина,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+ H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этан</a:t>
            </a: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66700" lvl="0" indent="-2667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Алканы могут быть получены из простых веществ при нагревании в присутствии катализатора (платина,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паладий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никель):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 + 2Н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→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метан  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367644" y="3068960"/>
            <a:ext cx="6804756" cy="1296144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6920" y="399000"/>
            <a:ext cx="7378944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</a:t>
            </a:r>
            <a:r>
              <a:rPr lang="ru-RU" sz="3200" b="1" dirty="0" err="1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endParaRPr lang="ru-RU" sz="32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06" y="1000108"/>
            <a:ext cx="87868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i="1" dirty="0">
                <a:latin typeface="Arial" pitchFamily="34" charset="0"/>
                <a:cs typeface="Arial" pitchFamily="34" charset="0"/>
              </a:rPr>
              <a:t>Кислоты (серная, азотная), щелочи (гидроксиды натрия и калия), окислители, металлы, в том числе и щелочные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обычных условиях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db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действуют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Отсюда и возникло их старое название «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парафины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от латинского «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parum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affinis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» – лишенные сродства.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u="dbl" dirty="0">
                <a:latin typeface="Arial" pitchFamily="34" charset="0"/>
                <a:cs typeface="Arial" pitchFamily="34" charset="0"/>
              </a:rPr>
              <a:t>Причина химической инертности </a:t>
            </a:r>
            <a:r>
              <a:rPr lang="ru-RU" sz="2800" b="1" u="dbl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 особенности строения их молекул. В молекулах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как отмечалось выше, содержатся только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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-связи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(С–С и С–Н),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для которых характерна малая полярность и </a:t>
            </a:r>
            <a:r>
              <a:rPr lang="ru-RU" sz="2800" b="1" u="sng" dirty="0" err="1">
                <a:latin typeface="Arial" pitchFamily="34" charset="0"/>
                <a:cs typeface="Arial" pitchFamily="34" charset="0"/>
              </a:rPr>
              <a:t>поляризуемость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1695" y="-37437"/>
            <a:ext cx="7111242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Сделаем запись в тетради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14282" y="1071546"/>
            <a:ext cx="871543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r>
              <a:rPr lang="ru-RU" sz="3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– наиболее простые по составу органические соединения. Их молекулы построены из атомов только двух элементов – углерода и водорода. Общая формула 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3000" b="1" baseline="-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en-US" sz="3000" b="1" baseline="-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ru-RU" sz="3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Они </a:t>
            </a:r>
            <a:r>
              <a:rPr lang="ru-RU" sz="30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различаются по </a:t>
            </a:r>
            <a:r>
              <a:rPr lang="ru-RU" sz="3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строению углеродного скелета и характеру связей между атомами углерода. 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214290"/>
            <a:ext cx="474681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Углеводороды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4451" name="Picture 3" descr="D:\23.05.13-домашние документы\Лаб. раб YES\Виртуальные лабораторные YES\Анимашки и картинки\Химия-картинки\Атомы и молекулы\атомы и молекулы-анимашки\Молекула бензола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4167211"/>
            <a:ext cx="3067050" cy="2619375"/>
          </a:xfrm>
          <a:prstGeom prst="rect">
            <a:avLst/>
          </a:prstGeom>
          <a:noFill/>
        </p:spPr>
      </p:pic>
      <p:pic>
        <p:nvPicPr>
          <p:cNvPr id="104452" name="Picture 4" descr="D:\23.05.13-домашние документы\Лаб. раб YES\Виртуальные лабораторные YES\Анимашки и картинки\Химия-картинки\Атомы и молекулы\Большие молекулы\i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0"/>
            <a:ext cx="1270000" cy="635000"/>
          </a:xfrm>
          <a:prstGeom prst="rect">
            <a:avLst/>
          </a:prstGeom>
          <a:noFill/>
        </p:spPr>
      </p:pic>
      <p:pic>
        <p:nvPicPr>
          <p:cNvPr id="104453" name="Picture 5" descr="D:\23.05.13-домашние документы\Лаб. раб YES\Виртуальные лабораторные YES\Анимашки и картинки\Химия-картинки\Атомы и молекулы\34467_html_74e67272.jpg"/>
          <p:cNvPicPr>
            <a:picLocks noChangeAspect="1" noChangeArrowheads="1"/>
          </p:cNvPicPr>
          <p:nvPr/>
        </p:nvPicPr>
        <p:blipFill>
          <a:blip r:embed="rId5" cstate="print"/>
          <a:srcRect l="11220" t="12903" r="13045" b="6452"/>
          <a:stretch>
            <a:fillRect/>
          </a:stretch>
        </p:blipFill>
        <p:spPr bwMode="auto">
          <a:xfrm>
            <a:off x="6286512" y="4000504"/>
            <a:ext cx="1928826" cy="178595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4454" name="Picture 6" descr="D:\23.05.13-домашние документы\Лаб. раб YES\Виртуальные лабораторные YES\Анимашки и картинки\Химия-картинки\Атомы и молекулы\1357206919_methan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4000504"/>
            <a:ext cx="2461264" cy="2714629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6" name="Picture 2" descr="D:\23.05.13-домашние документы\Виртуальные лекции 2015\Органическая химия\алкены\b9ed1c60_2e9b_0131_22e3_22000aa81b9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0694" y="5743575"/>
            <a:ext cx="1704975" cy="1114425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8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713335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3024197"/>
            <a:ext cx="1690687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71462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31" y="450057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42844" y="297908"/>
            <a:ext cx="8786874" cy="555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1. Галогенирование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реагирует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С </a:t>
            </a:r>
            <a:r>
              <a:rPr lang="ru-RU" sz="28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взаимодействуют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ни при каких условиях.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с </a:t>
            </a:r>
            <a:r>
              <a:rPr lang="ru-RU" sz="2800" b="1" i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метан            хлорметан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хлорметан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дихлорметан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algn="ctr">
              <a:lnSpc>
                <a:spcPct val="85000"/>
              </a:lnSpc>
            </a:pP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CCl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HCl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трихлорметан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тетрахлорметан</a:t>
            </a:r>
            <a:r>
              <a:rPr lang="ru-RU" sz="2400" b="1" dirty="0"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8" y="1785926"/>
            <a:ext cx="8929718" cy="32550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Овал 15"/>
          <p:cNvSpPr/>
          <p:nvPr/>
        </p:nvSpPr>
        <p:spPr>
          <a:xfrm>
            <a:off x="6143636" y="2143116"/>
            <a:ext cx="285752" cy="428628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7215206" y="2571744"/>
            <a:ext cx="357190" cy="357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7358082" y="4143380"/>
            <a:ext cx="357190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6286512" y="3714752"/>
            <a:ext cx="285752" cy="357190"/>
          </a:xfrm>
          <a:prstGeom prst="ellipse">
            <a:avLst/>
          </a:prstGeom>
          <a:noFill/>
          <a:ln w="57150"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34121"/>
            <a:ext cx="87868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В паровой фазе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нитруются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10" name="Picture 4" descr="http://www.studfiles.ru/html/2706/663/html_0gMQulNm5V.m9s7/htmlconvd-e9C_9a_html_m18832bd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4114" y="1197626"/>
            <a:ext cx="8735604" cy="1607024"/>
          </a:xfrm>
          <a:prstGeom prst="rect">
            <a:avLst/>
          </a:prstGeom>
          <a:noFill/>
        </p:spPr>
      </p:pic>
      <p:pic>
        <p:nvPicPr>
          <p:cNvPr id="11" name="Picture 2" descr="http://www.ronl.ru/attachments/reviews/000/374/314/55a652fbc4f3b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5102" y="2683489"/>
            <a:ext cx="8679767" cy="2409681"/>
          </a:xfrm>
          <a:prstGeom prst="rect">
            <a:avLst/>
          </a:prstGeom>
          <a:noFill/>
        </p:spPr>
      </p:pic>
      <p:pic>
        <p:nvPicPr>
          <p:cNvPr id="96260" name="Picture 4" descr="D:\23.05.13-домашние документы\Лаб. раб YES\Виртуальные лабораторные YES\Анимашки и картинки\Химия-картинки\Реактивы\Кислоты\azot_kislota.jpg"/>
          <p:cNvPicPr>
            <a:picLocks noChangeAspect="1" noChangeArrowheads="1"/>
          </p:cNvPicPr>
          <p:nvPr/>
        </p:nvPicPr>
        <p:blipFill>
          <a:blip r:embed="rId8" cstate="print"/>
          <a:srcRect l="18123" r="19144"/>
          <a:stretch>
            <a:fillRect/>
          </a:stretch>
        </p:blipFill>
        <p:spPr bwMode="auto">
          <a:xfrm>
            <a:off x="71406" y="4643446"/>
            <a:ext cx="1803778" cy="214314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9" name="Овал 18"/>
          <p:cNvSpPr/>
          <p:nvPr/>
        </p:nvSpPr>
        <p:spPr>
          <a:xfrm>
            <a:off x="7530028" y="2852936"/>
            <a:ext cx="1010746" cy="57606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067944" y="3789040"/>
            <a:ext cx="1152128" cy="648072"/>
          </a:xfrm>
          <a:prstGeom prst="ellipse">
            <a:avLst/>
          </a:prstGeom>
          <a:noFill/>
          <a:ln w="57150"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300192" y="1128734"/>
            <a:ext cx="936104" cy="500066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209548" y="1556792"/>
            <a:ext cx="858396" cy="64807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334121"/>
            <a:ext cx="8786874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избытке кислорода происходит полное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2О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метан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</a:t>
            </a:r>
          </a:p>
          <a:p>
            <a:pPr indent="4476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При недостатке кислорода происходит неполное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3О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 +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5235" name="Picture 3" descr="D:\23.05.13-домашние документы\Теория горения и взрыва\Анимашки\Горение\камины, печи\1008024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 l="5273" t="4395" r="51953" b="51660"/>
          <a:stretch>
            <a:fillRect/>
          </a:stretch>
        </p:blipFill>
        <p:spPr bwMode="auto">
          <a:xfrm>
            <a:off x="-32" y="4849929"/>
            <a:ext cx="2356251" cy="193665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 l="1172" t="4395" r="49609" b="51660"/>
          <a:stretch>
            <a:fillRect/>
          </a:stretch>
        </p:blipFill>
        <p:spPr bwMode="auto">
          <a:xfrm>
            <a:off x="2428860" y="4429132"/>
            <a:ext cx="2643174" cy="188799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 l="7031" t="14648" r="62499" b="58252"/>
          <a:stretch>
            <a:fillRect/>
          </a:stretch>
        </p:blipFill>
        <p:spPr bwMode="auto">
          <a:xfrm>
            <a:off x="5143504" y="3571876"/>
            <a:ext cx="3214710" cy="228739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Прямоугольник 10"/>
          <p:cNvSpPr/>
          <p:nvPr/>
        </p:nvSpPr>
        <p:spPr>
          <a:xfrm>
            <a:off x="71406" y="144375"/>
            <a:ext cx="8786874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Горение жидких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algn="ctr"/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n+2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3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n+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/2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en-US" sz="27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(n+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)</a:t>
            </a:r>
            <a:r>
              <a:rPr lang="ru-RU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27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27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алкан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indent="447675" algn="just">
              <a:lnSpc>
                <a:spcPct val="85000"/>
              </a:lnSpc>
              <a:spcAft>
                <a:spcPts val="0"/>
              </a:spcAft>
            </a:pP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Алканы с небольшим содержанием углерода загораются быстрее, чем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алканы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содержащие большое количество атомов углерода. Например,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гексан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загорается быстрее, чем керосин (смесь </a:t>
            </a:r>
            <a:r>
              <a:rPr lang="ru-RU" sz="27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алканов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 С</a:t>
            </a:r>
            <a:r>
              <a:rPr lang="ru-RU" sz="27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12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–С</a:t>
            </a:r>
            <a:r>
              <a:rPr lang="ru-RU" sz="2700" b="1" baseline="-250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18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), который горит коптящим пламенем.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6" y="2678738"/>
            <a:ext cx="4750327" cy="409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2844" y="116632"/>
            <a:ext cx="878687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latin typeface="Arial" pitchFamily="34" charset="0"/>
                <a:cs typeface="Arial" pitchFamily="34" charset="0"/>
              </a:rPr>
              <a:t>проявляют способность к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разложению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(термическое разложение). 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2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32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600" b="1" dirty="0">
                <a:latin typeface="Arial" pitchFamily="34" charset="0"/>
                <a:cs typeface="Arial" pitchFamily="34" charset="0"/>
              </a:rPr>
              <a:t>                              этан</a:t>
            </a:r>
          </a:p>
          <a:p>
            <a:pPr algn="just"/>
            <a:r>
              <a:rPr lang="ru-RU" sz="2800" b="1" dirty="0">
                <a:latin typeface="Arial" pitchFamily="34" charset="0"/>
                <a:cs typeface="Arial" pitchFamily="34" charset="0"/>
              </a:rPr>
              <a:t> (без кислорода при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t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&gt; 1000 </a:t>
            </a:r>
            <a:r>
              <a:rPr lang="ru-RU" sz="2800" b="1" baseline="30000" dirty="0" err="1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51520" y="6165304"/>
            <a:ext cx="115212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5.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нефтепродуктов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разрыв связи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654570" y="5483023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pic>
        <p:nvPicPr>
          <p:cNvPr id="1028" name="Picture 4" descr="Московский нефтеперабатывающий зав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86190"/>
            <a:ext cx="47625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57874" y="1587800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Прямоугольник 14"/>
          <p:cNvSpPr/>
          <p:nvPr/>
        </p:nvSpPr>
        <p:spPr>
          <a:xfrm>
            <a:off x="2843808" y="3843342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7044" name="Picture 4" descr="D:\23.05.13-домашние документы\Нефть 2011-2012-2013\Нефть\img232662_1-1_Kre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t="9643" b="3928"/>
          <a:stretch>
            <a:fillRect/>
          </a:stretch>
        </p:blipFill>
        <p:spPr bwMode="auto">
          <a:xfrm>
            <a:off x="0" y="908720"/>
            <a:ext cx="4385881" cy="530693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Прямоугольник 6"/>
          <p:cNvSpPr/>
          <p:nvPr/>
        </p:nvSpPr>
        <p:spPr>
          <a:xfrm>
            <a:off x="71406" y="71414"/>
            <a:ext cx="5214974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Крекинг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нефтепродуктов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548680"/>
            <a:ext cx="4788056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300" b="1" u="dbl" dirty="0">
                <a:latin typeface="Arial" pitchFamily="34" charset="0"/>
                <a:cs typeface="Arial" pitchFamily="34" charset="0"/>
              </a:rPr>
              <a:t>Верхний допустимый предел сжатия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топливно-воздушной смеси в цилиндрах двигателя </a:t>
            </a:r>
            <a:r>
              <a:rPr lang="ru-RU" sz="2300" b="1" u="sng" dirty="0">
                <a:latin typeface="Arial" pitchFamily="34" charset="0"/>
                <a:cs typeface="Arial" pitchFamily="34" charset="0"/>
              </a:rPr>
              <a:t>зависит от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ктанового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</a:t>
            </a:r>
            <a:r>
              <a:rPr lang="ru-RU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исла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топлива, которое характеризует его антидетонационную стойкость. Предложена условная шкала октановых чисел, в которой за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принимается </a:t>
            </a:r>
            <a:r>
              <a:rPr lang="ru-RU" sz="2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октановое число изооктана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               (</a:t>
            </a:r>
            <a:r>
              <a:rPr lang="en-US" sz="23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3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–С–СН</a:t>
            </a:r>
            <a:r>
              <a:rPr lang="ru-RU" sz="23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–СН–(СН</a:t>
            </a:r>
            <a:r>
              <a:rPr lang="ru-RU" sz="23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)</a:t>
            </a:r>
            <a:r>
              <a:rPr lang="ru-RU" sz="23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, смесь которого с воздухом детонирует при высоких степенях сжатия, за </a:t>
            </a:r>
            <a:r>
              <a:rPr lang="ru-RU" sz="2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нуль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принимается октановое число </a:t>
            </a:r>
            <a:r>
              <a:rPr lang="ru-RU" sz="23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н-гептана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                                  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–СН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CH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–С</a:t>
            </a:r>
            <a:r>
              <a:rPr lang="en-US" sz="22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2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300" b="1" dirty="0">
                <a:latin typeface="Arial" pitchFamily="34" charset="0"/>
                <a:cs typeface="Arial" pitchFamily="34" charset="0"/>
              </a:rPr>
              <a:t>смесь которого с воздухом легко детонирует. </a:t>
            </a:r>
          </a:p>
        </p:txBody>
      </p:sp>
    </p:spTree>
  </p:cSld>
  <p:clrMapOvr>
    <a:masterClrMapping/>
  </p:clrMapOvr>
  <p:transition>
    <p:wheel spokes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Картинки по запросу гидрирование ацетиле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710" y="216073"/>
            <a:ext cx="3347864" cy="33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Установка гидроочистки дизтоплива на заводе British Petroleum в Грандмуте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" y="144016"/>
            <a:ext cx="3489053" cy="24928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170" name="Picture 2" descr="Реактор гидроочистки дизельного топлив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01" y="3071768"/>
            <a:ext cx="3678684" cy="257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585" y="5646768"/>
            <a:ext cx="6670817" cy="107337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Установка гидрокрекинга T-</a:t>
            </a:r>
            <a:r>
              <a:rPr lang="ru-RU" sz="2500" b="1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Star</a:t>
            </a:r>
            <a:r>
              <a:rPr lang="ru-RU" sz="2500" b="1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мощностью 3,5 млн. тонн на НПЗ «ЛУКОЙЛ-ПНОС».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815408" y="3540848"/>
            <a:ext cx="5218857" cy="16619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Установка ЭП-300 в г. Кстово («</a:t>
            </a:r>
            <a:r>
              <a:rPr lang="ru-RU" sz="2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Сибур-Нефтехим</a:t>
            </a:r>
            <a:r>
              <a:rPr lang="ru-RU" sz="2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», Нижегородская обл.)  для селективного гидрирования при получении этилена</a:t>
            </a:r>
          </a:p>
        </p:txBody>
      </p:sp>
    </p:spTree>
    <p:extLst>
      <p:ext uri="{BB962C8B-B14F-4D97-AF65-F5344CB8AC3E}">
        <p14:creationId xmlns:p14="http://schemas.microsoft.com/office/powerpoint/2010/main" val="28835691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znanie.podelise.ru/tw_files2/urls_363/11/d-10298/img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8" y="96541"/>
            <a:ext cx="8917786" cy="668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05" y="71414"/>
            <a:ext cx="8770997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нефтепродуктов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89587"/>
      </p:ext>
    </p:extLst>
  </p:cSld>
  <p:clrMapOvr>
    <a:masterClrMapping/>
  </p:clrMapOvr>
  <p:transition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142852"/>
            <a:ext cx="8925841" cy="6771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  <a:sp3d extrusionH="57150">
              <a:bevelT w="38100" h="38100" prst="angle"/>
            </a:sp3d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Классификация углеводородов</a:t>
            </a:r>
            <a:endParaRPr lang="ru-RU" sz="3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3819" r="1551" b="16119"/>
          <a:stretch/>
        </p:blipFill>
        <p:spPr>
          <a:xfrm>
            <a:off x="70658" y="980728"/>
            <a:ext cx="9041620" cy="4248472"/>
          </a:xfrm>
          <a:prstGeom prst="rect">
            <a:avLst/>
          </a:prstGeom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625845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7" name="Рисунок 6" descr="http://turkmenistan.gov.tm/photo/econom/2016/300616-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9004774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446119"/>
      </p:ext>
    </p:extLst>
  </p:cSld>
  <p:clrMapOvr>
    <a:masterClrMapping/>
  </p:clrMapOvr>
  <p:transition>
    <p:wheel spokes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34121"/>
            <a:ext cx="8786874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6.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проявляют способность к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изомеризации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– превращению углеводородов нормального строения в углеводороды разветвленного строения:</a:t>
            </a:r>
          </a:p>
        </p:txBody>
      </p:sp>
      <p:pic>
        <p:nvPicPr>
          <p:cNvPr id="8" name="Picture 6" descr="http://www.studfiles.ru/html/2706/215/html_YJS0Q2oapm.6am8/htmlconvd-GB0VBa_html_16d17d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8677" y="4005064"/>
            <a:ext cx="8671795" cy="20958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3645024"/>
            <a:ext cx="2857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циклизации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9" y="2270301"/>
            <a:ext cx="7256463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замещения,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разложения, </a:t>
            </a:r>
          </a:p>
          <a:p>
            <a:pPr marL="1255713" indent="-355600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7395" y="44624"/>
            <a:ext cx="8898293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 (</a:t>
            </a:r>
            <a:r>
              <a:rPr lang="ru-RU" sz="3200" b="1" kern="10" dirty="0" err="1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ru-RU" sz="32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16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14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Алканы – это … важные компоненты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нефти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природных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попутных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полимеров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330040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32656"/>
            <a:ext cx="8932766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6. Фтор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очень энергично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не взаимодействует </a:t>
            </a:r>
          </a:p>
          <a:p>
            <a:pPr marL="271463" indent="-288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очень энергично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не взаимодействует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8. В избытке кислорода происходит полное сгорание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образованием…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                 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                          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882631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3730" y="663596"/>
            <a:ext cx="9004774" cy="619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16 </a:t>
            </a:r>
            <a:r>
              <a:rPr lang="ru-RU" sz="2800" b="1" baseline="-25000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гептан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пентан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14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800" b="1" u="sng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г) пропан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8 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гептан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гексан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пентан      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пропан</a:t>
            </a:r>
          </a:p>
          <a:p>
            <a:pPr marL="287338" indent="-287338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Алканы – это … важные компоненты …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нефти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природных газов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попутных газов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полимеров</a:t>
            </a:r>
          </a:p>
          <a:p>
            <a:pPr marL="287338" indent="-15875" algn="just">
              <a:lnSpc>
                <a:spcPct val="80000"/>
              </a:lnSpc>
            </a:pPr>
            <a:endParaRPr lang="ru-RU" sz="1000" b="1" dirty="0">
              <a:latin typeface="Arial" pitchFamily="34" charset="0"/>
              <a:cs typeface="Arial" pitchFamily="34" charset="0"/>
            </a:endParaRPr>
          </a:p>
          <a:p>
            <a:pPr marL="15875" indent="450000" algn="just">
              <a:lnSpc>
                <a:spcPct val="80000"/>
              </a:lnSpc>
            </a:pP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Алканы широко распространены в природе, это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важные компоненты нефти, природных и попутных газов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Содержание их в нефти отечественного происхождения колеблется от 30 до 89 %. </a:t>
            </a:r>
            <a:endParaRPr lang="ru-RU" sz="26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100195"/>
      </p:ext>
    </p:extLst>
  </p:cSld>
  <p:clrMapOvr>
    <a:masterClrMapping/>
  </p:clrMapOvr>
  <p:transition>
    <p:wheel spokes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1406" y="71414"/>
            <a:ext cx="9114996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Гомологический ряд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алканов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(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32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937117"/>
              </p:ext>
            </p:extLst>
          </p:nvPr>
        </p:nvGraphicFramePr>
        <p:xfrm>
          <a:off x="142844" y="785794"/>
          <a:ext cx="8715436" cy="547759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484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8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22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34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69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897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Формула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Название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500" b="1"/>
                        <a:t>Агрегатное состояние при нормальных условиях</a:t>
                      </a:r>
                      <a:endParaRPr lang="ru-RU" sz="25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Радикал </a:t>
                      </a:r>
                      <a:r>
                        <a:rPr lang="ru-RU" sz="2500" b="1" dirty="0"/>
                        <a:t>(</a:t>
                      </a:r>
                      <a:r>
                        <a:rPr lang="en-US" sz="2500" b="1" dirty="0"/>
                        <a:t>R</a:t>
                      </a:r>
                      <a:r>
                        <a:rPr lang="ru-RU" sz="2500" b="1" dirty="0"/>
                        <a:t>)</a:t>
                      </a:r>
                      <a:endParaRPr lang="ru-RU" sz="25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300" b="1" dirty="0"/>
                        <a:t>Название радикала</a:t>
                      </a:r>
                      <a:endParaRPr lang="ru-RU" sz="23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rowSpan="4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CH</a:t>
                      </a:r>
                      <a:r>
                        <a:rPr lang="ru-RU" sz="2700" b="1" baseline="-25000" dirty="0"/>
                        <a:t>4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газы</a:t>
                      </a:r>
                      <a:endParaRPr lang="ru-RU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CH</a:t>
                      </a:r>
                      <a:r>
                        <a:rPr lang="ru-RU" sz="2700" b="1" baseline="-25000"/>
                        <a:t>3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мет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2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2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5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эт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8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проп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3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проп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10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бут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4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9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бут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rgbClr val="B9E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пент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12 </a:t>
                      </a:r>
                      <a:r>
                        <a:rPr lang="ru-RU" sz="2700" b="1" dirty="0"/>
                        <a:t>– 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15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32</a:t>
                      </a:r>
                      <a:endParaRPr lang="ru-RU" sz="2700" b="1" dirty="0"/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жидкости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34 </a:t>
                      </a:r>
                      <a:r>
                        <a:rPr lang="ru-RU" sz="2700" b="1" dirty="0"/>
                        <a:t>– …</a:t>
                      </a:r>
                    </a:p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твердые</a:t>
                      </a:r>
                      <a:endParaRPr lang="ru-RU" sz="27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5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пент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6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14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гекс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6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13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гекс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16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гепт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7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15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гепт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8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18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окт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–</a:t>
                      </a: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8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17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окт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20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нон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9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19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нон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789"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2700" b="1" dirty="0"/>
                        <a:t>C</a:t>
                      </a:r>
                      <a:r>
                        <a:rPr lang="ru-RU" sz="2700" b="1" baseline="-25000" dirty="0"/>
                        <a:t>10</a:t>
                      </a:r>
                      <a:r>
                        <a:rPr lang="en-US" sz="2700" b="1" dirty="0"/>
                        <a:t>H</a:t>
                      </a:r>
                      <a:r>
                        <a:rPr lang="ru-RU" sz="2700" b="1" baseline="-25000" dirty="0"/>
                        <a:t>22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/>
                        <a:t>дек</a:t>
                      </a:r>
                      <a:r>
                        <a:rPr lang="ru-RU" sz="2700" b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ан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/>
                        <a:t>–</a:t>
                      </a:r>
                      <a:r>
                        <a:rPr lang="en-US" sz="2700" b="1"/>
                        <a:t>C</a:t>
                      </a:r>
                      <a:r>
                        <a:rPr lang="ru-RU" sz="2700" b="1" baseline="-25000"/>
                        <a:t>10</a:t>
                      </a:r>
                      <a:r>
                        <a:rPr lang="en-US" sz="2700" b="1"/>
                        <a:t>H</a:t>
                      </a:r>
                      <a:r>
                        <a:rPr lang="ru-RU" sz="2700" b="1" baseline="-25000"/>
                        <a:t>21</a:t>
                      </a:r>
                      <a:endParaRPr lang="ru-RU" sz="2700" b="1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700" b="1" dirty="0" err="1"/>
                        <a:t>дец</a:t>
                      </a:r>
                      <a:r>
                        <a:rPr lang="ru-RU" sz="2700" b="1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ил</a:t>
                      </a:r>
                      <a:endParaRPr lang="ru-RU" sz="2700" b="1" dirty="0">
                        <a:latin typeface="Times New Roman"/>
                        <a:ea typeface="Times New Roman"/>
                      </a:endParaRPr>
                    </a:p>
                  </a:txBody>
                  <a:tcPr marL="67208" marR="6720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31225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0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25699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16632"/>
            <a:ext cx="893276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88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6. Фтор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реагирует очень энергично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не взаимодействует </a:t>
            </a:r>
          </a:p>
          <a:p>
            <a:pPr marL="271463" indent="-288000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7.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Иод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….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реагирует очень энергично               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реагирует медленно       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реагирует со средней скоростью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г) не взаимодействует</a:t>
            </a:r>
            <a:endParaRPr lang="ru-RU" sz="2800" u="sng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3929" y="4248071"/>
            <a:ext cx="8572527" cy="2132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Галогенирование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Фтор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реагирует с </a:t>
            </a: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алканами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очень энергично при этом всегда образуется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CF</a:t>
            </a:r>
            <a:r>
              <a:rPr lang="en-US" sz="2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HF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С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иодом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алканы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 взаимодействуют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 при каких условиях.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солнечном свету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 в темноте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нагревании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(250–400° С) 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они легко вступают во взаимодействие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600" b="1" i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хлором</a:t>
            </a:r>
            <a:r>
              <a:rPr lang="ru-RU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2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бромом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…</a:t>
            </a:r>
            <a:endParaRPr lang="ru-RU" sz="2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62140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53205"/>
            <a:ext cx="8932766" cy="616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8. В избытке кислорода происходит полное сгорание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 образованием…</a:t>
            </a:r>
          </a:p>
          <a:p>
            <a:pPr marL="271463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u="sng" baseline="-25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71463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и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</a:pPr>
            <a:endParaRPr lang="ru-RU" sz="2800" b="1" u="sng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90000"/>
              </a:lnSpc>
            </a:pPr>
            <a:r>
              <a:rPr lang="ru-RU" sz="2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повышенных температурах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аланы </a:t>
            </a: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окисляются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В избытке кислорода происходит полное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>
              <a:lnSpc>
                <a:spcPct val="90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                      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метан                  </a:t>
            </a:r>
          </a:p>
          <a:p>
            <a:pPr indent="447675" algn="just">
              <a:lnSpc>
                <a:spcPct val="90000"/>
              </a:lnSpc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 недостатке кислорода происходит неполное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сгорание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</a:p>
          <a:p>
            <a:pPr algn="ctr">
              <a:lnSpc>
                <a:spcPct val="90000"/>
              </a:lnSpc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en-US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→ C +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18347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98405" y="1289273"/>
            <a:ext cx="864399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rgbClr val="0096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природе </a:t>
            </a:r>
            <a:r>
              <a:rPr lang="ru-RU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встречаются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в небольших количествах. </a:t>
            </a:r>
          </a:p>
          <a:p>
            <a:pPr indent="450000" algn="just">
              <a:lnSpc>
                <a:spcPct val="85000"/>
              </a:lnSpc>
            </a:pP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промышленном масштабе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u="sng" dirty="0">
                <a:latin typeface="Arial" pitchFamily="34" charset="0"/>
                <a:cs typeface="Arial" pitchFamily="34" charset="0"/>
              </a:rPr>
              <a:t>их получают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главным образом при переработке нефти, природных и попутных газов. Они могут быть также выделены из продуктов химической переработки каменного угля (</a:t>
            </a:r>
            <a:r>
              <a:rPr lang="ru-RU" sz="3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коксовый газ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).</a:t>
            </a:r>
          </a:p>
        </p:txBody>
      </p:sp>
      <p:pic>
        <p:nvPicPr>
          <p:cNvPr id="7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3" cstate="print"/>
          <a:srcRect l="24214" t="11690" r="24214" b="21906"/>
          <a:stretch>
            <a:fillRect/>
          </a:stretch>
        </p:blipFill>
        <p:spPr bwMode="auto">
          <a:xfrm>
            <a:off x="142844" y="4786322"/>
            <a:ext cx="1656184" cy="1957308"/>
          </a:xfrm>
          <a:prstGeom prst="can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43659"/>
            <a:ext cx="8969434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90000"/>
              </a:lnSpc>
            </a:pPr>
            <a:r>
              <a:rPr lang="ru-RU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ен</a:t>
            </a:r>
            <a:r>
              <a:rPr lang="ru-RU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ов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0800" algn="tl" rotWithShape="0">
                  <a:srgbClr val="000000"/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42836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1268760"/>
            <a:ext cx="8292655" cy="15366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Алканы</a:t>
            </a:r>
          </a:p>
          <a:p>
            <a:pPr algn="ctr">
              <a:lnSpc>
                <a:spcPct val="85000"/>
              </a:lnSpc>
            </a:pPr>
            <a:r>
              <a:rPr lang="ru-RU" sz="5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(парафины, нафтены)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0648"/>
            <a:ext cx="8714245" cy="65941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3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Предельные углеводороды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996952"/>
            <a:ext cx="8653331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Общая формула 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n</a:t>
            </a:r>
            <a:r>
              <a:rPr lang="en-US" sz="40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</a:t>
            </a:r>
            <a:r>
              <a:rPr lang="en-US" sz="4000" b="1" baseline="-25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2n+2</a:t>
            </a:r>
            <a:endParaRPr lang="ru-RU" sz="4000" b="1" baseline="-2500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 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углерода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sp</a:t>
            </a:r>
            <a:r>
              <a:rPr lang="en-US" sz="3200" b="1" baseline="30000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3</a:t>
            </a:r>
            <a:r>
              <a:rPr lang="ru-RU" sz="3200" b="1" dirty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-гибридные </a:t>
            </a:r>
            <a:r>
              <a:rPr lang="ru-RU" sz="3200" b="1" dirty="0" err="1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орбитали</a:t>
            </a:r>
            <a:endParaRPr lang="ru-RU" sz="3200" dirty="0"/>
          </a:p>
        </p:txBody>
      </p:sp>
      <p:pic>
        <p:nvPicPr>
          <p:cNvPr id="1026" name="Picture 2" descr="C:\Users\ikuzmina\Desktop\Виртуальные лабораторные YES\Анимашки и картинки\Нефть\1291998351_37.jpg"/>
          <p:cNvPicPr>
            <a:picLocks noChangeAspect="1" noChangeArrowheads="1"/>
          </p:cNvPicPr>
          <p:nvPr/>
        </p:nvPicPr>
        <p:blipFill>
          <a:blip r:embed="rId4" cstate="print"/>
          <a:srcRect l="24214" t="11690" r="24214" b="21906"/>
          <a:stretch>
            <a:fillRect/>
          </a:stretch>
        </p:blipFill>
        <p:spPr bwMode="auto">
          <a:xfrm>
            <a:off x="1547665" y="4784060"/>
            <a:ext cx="1656184" cy="1957308"/>
          </a:xfrm>
          <a:prstGeom prst="can">
            <a:avLst/>
          </a:prstGeom>
          <a:noFill/>
        </p:spPr>
      </p:pic>
      <p:pic>
        <p:nvPicPr>
          <p:cNvPr id="1027" name="Picture 3" descr="C:\Users\ikuzmina\Desktop\Виртуальные лабораторные YES\Анимашки и картинки\Нефть\142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884118"/>
            <a:ext cx="1238250" cy="857250"/>
          </a:xfrm>
          <a:prstGeom prst="rect">
            <a:avLst/>
          </a:prstGeom>
          <a:noFill/>
        </p:spPr>
      </p:pic>
      <p:pic>
        <p:nvPicPr>
          <p:cNvPr id="1028" name="Picture 4" descr="C:\Users\ikuzmina\Desktop\Виртуальные лабораторные YES\Анимашки и картинки\Воздух, газ, дым и др\Газ\5168.jpg"/>
          <p:cNvPicPr>
            <a:picLocks noChangeAspect="1" noChangeArrowheads="1"/>
          </p:cNvPicPr>
          <p:nvPr/>
        </p:nvPicPr>
        <p:blipFill>
          <a:blip r:embed="rId6" cstate="print"/>
          <a:srcRect l="2152" r="3152"/>
          <a:stretch>
            <a:fillRect/>
          </a:stretch>
        </p:blipFill>
        <p:spPr bwMode="auto">
          <a:xfrm>
            <a:off x="3635896" y="4784874"/>
            <a:ext cx="3168352" cy="1884486"/>
          </a:xfrm>
          <a:prstGeom prst="rect">
            <a:avLst/>
          </a:prstGeom>
          <a:noFill/>
        </p:spPr>
      </p:pic>
      <p:pic>
        <p:nvPicPr>
          <p:cNvPr id="1029" name="Picture 5" descr="C:\Users\ikuzmina\Desktop\Виртуальные лабораторные YES\Анимашки и картинки\Воздух, газ, дым и др\Газ\gaz_konfork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4293096"/>
            <a:ext cx="1423045" cy="151159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:\диск D\01.03.16-домашние документы\Виртуальные лекции 2015\Органическая химия\08.11.16\img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5613"/>
            <a:ext cx="8983685" cy="673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4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528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himege.ru/wp-content/uploads/2014/05/%D0%BD%D0%B5%D1%84%D1%82%D1%8C-%D1%85%D0%B8%D0%BC%D0%B8%D1%8F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14282" y="71414"/>
            <a:ext cx="8731311" cy="628654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252854"/>
      </p:ext>
    </p:extLst>
  </p:cSld>
  <p:clrMapOvr>
    <a:masterClrMapping/>
  </p:clrMapOvr>
  <p:transition>
    <p:wheel spokes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-24"/>
            <a:ext cx="8858312" cy="193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Среди химических процессов, протекающих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 переработке нефти и газа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следует выделить </a:t>
            </a:r>
            <a:r>
              <a:rPr lang="ru-RU" sz="27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дегидрирование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(реакцию отщепления водорода и образования ненасыщенных соединений):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/>
              </a:rPr>
              <a:t>    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(500 </a:t>
            </a:r>
            <a:r>
              <a:rPr lang="ru-RU" sz="2800" b="1" baseline="30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42844" y="2000240"/>
            <a:ext cx="885831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Дегидрирование протекает быстрее при применении специальных, избирательно (селективно) действующих катализаторов (селективные катализаторы), ускоряющих только этот процесс. Широко применяется дегидрирование для получения этилена из этана, </a:t>
            </a:r>
            <a:r>
              <a:rPr lang="ru-RU" sz="27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н-бутилена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7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н-бутана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 </a:t>
            </a:r>
            <a:r>
              <a:rPr lang="ru-RU" sz="27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изоамилена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из </a:t>
            </a:r>
            <a:r>
              <a:rPr lang="ru-RU" sz="27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изопентана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endParaRPr lang="ru-RU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indent="4572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  <a:r>
              <a:rPr lang="ru-RU" sz="24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н-бутан</a:t>
            </a:r>
            <a:r>
              <a:rPr lang="ru-RU" sz="24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1-бутен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203848" y="1484784"/>
          <a:ext cx="1687153" cy="632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Формула" r:id="rId4" imgW="533169" imgH="203112" progId="">
                  <p:embed/>
                </p:oleObj>
              </mc:Choice>
              <mc:Fallback>
                <p:oleObj name="Формула" r:id="rId4" imgW="533169" imgH="203112" progId="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1484784"/>
                        <a:ext cx="1687153" cy="6326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5" descr="D:\23.05.13-домашние документы\Виртуальные лекции 2015\Органическая химия\алкены\395081-pic7process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9394" y="5643578"/>
            <a:ext cx="4469978" cy="1143008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aphicFrame>
        <p:nvGraphicFramePr>
          <p:cNvPr id="22781" name="Object 253"/>
          <p:cNvGraphicFramePr>
            <a:graphicFrameLocks noChangeAspect="1"/>
          </p:cNvGraphicFramePr>
          <p:nvPr/>
        </p:nvGraphicFramePr>
        <p:xfrm>
          <a:off x="3965004" y="4725144"/>
          <a:ext cx="1615108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Формула" r:id="rId8" imgW="533169" imgH="203112" progId="">
                  <p:embed/>
                </p:oleObj>
              </mc:Choice>
              <mc:Fallback>
                <p:oleObj name="Формула" r:id="rId8" imgW="533169" imgH="203112" progId="">
                  <p:embed/>
                  <p:pic>
                    <p:nvPicPr>
                      <p:cNvPr id="22781" name="Object 2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004" y="4725144"/>
                        <a:ext cx="1615108" cy="633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9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400861"/>
      </p:ext>
    </p:extLst>
  </p:cSld>
  <p:clrMapOvr>
    <a:masterClrMapping/>
  </p:clrMapOvr>
  <p:transition>
    <p:wheel spokes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14282" y="300015"/>
            <a:ext cx="8715436" cy="180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Получение из ацетиленовых соединений.</a:t>
            </a:r>
            <a:r>
              <a:rPr lang="ru-RU" sz="2800" b="1" i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Частичное (селективное)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гидрирование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алкинов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приводит к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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С–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R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1       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–СН=СН–</a:t>
            </a:r>
            <a:r>
              <a:rPr lang="en-US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R</a:t>
            </a:r>
            <a:r>
              <a:rPr lang="ru-RU" sz="2800" b="1" baseline="-30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</p:txBody>
      </p:sp>
      <p:graphicFrame>
        <p:nvGraphicFramePr>
          <p:cNvPr id="72709" name="Object 5"/>
          <p:cNvGraphicFramePr>
            <a:graphicFrameLocks noChangeAspect="1"/>
          </p:cNvGraphicFramePr>
          <p:nvPr>
            <p:extLst/>
          </p:nvPr>
        </p:nvGraphicFramePr>
        <p:xfrm>
          <a:off x="3032953" y="1340768"/>
          <a:ext cx="2619167" cy="79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Формула" r:id="rId4" imgW="723586" imgH="215806" progId="">
                  <p:embed/>
                </p:oleObj>
              </mc:Choice>
              <mc:Fallback>
                <p:oleObj name="Формула" r:id="rId4" imgW="723586" imgH="215806" progId="">
                  <p:embed/>
                  <p:pic>
                    <p:nvPicPr>
                      <p:cNvPr id="7270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953" y="1340768"/>
                        <a:ext cx="2619167" cy="792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339069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23.05.13-домашние документы\Виртуальные лекции 2015\Органическая химия\алкены\img27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6563" t="35001" r="1562" b="11249"/>
          <a:stretch>
            <a:fillRect/>
          </a:stretch>
        </p:blipFill>
        <p:spPr bwMode="auto">
          <a:xfrm>
            <a:off x="214282" y="3643314"/>
            <a:ext cx="7000924" cy="3071810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71438" y="-24"/>
            <a:ext cx="9001156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Дегидратация</a:t>
            </a:r>
            <a:r>
              <a:rPr lang="ru-RU" sz="27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700" b="1" i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отнятие воды</a:t>
            </a:r>
            <a:r>
              <a:rPr lang="ru-RU" sz="27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спиртов</a:t>
            </a:r>
            <a:r>
              <a:rPr lang="ru-RU" sz="27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Спирты при нагревании в присутствии </a:t>
            </a:r>
            <a:r>
              <a:rPr lang="ru-RU" sz="27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водоотнимающих</a:t>
            </a:r>
            <a:r>
              <a:rPr lang="ru-RU" sz="27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средств (серная, фосфорная кислоты) или при пропускании их паров через оксид алюминия, хлорид цинка теряют молекулу воды с образованием олефина. Этот метод в силу простоты, доступности сырья не потерял своего значения и в настоящее время для получения в присутствии кислоты этилена из этилового спирта: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2344" t="3662" r="50195" b="50927"/>
          <a:stretch>
            <a:fillRect/>
          </a:stretch>
        </p:blipFill>
        <p:spPr bwMode="auto">
          <a:xfrm>
            <a:off x="2214546" y="4143381"/>
            <a:ext cx="1428728" cy="109360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/>
          <a:srcRect l="4102" t="3662" r="53125" b="55322"/>
          <a:stretch>
            <a:fillRect/>
          </a:stretch>
        </p:blipFill>
        <p:spPr bwMode="auto">
          <a:xfrm>
            <a:off x="6500826" y="3357562"/>
            <a:ext cx="2643174" cy="202764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8001024" y="3357562"/>
            <a:ext cx="970137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ru-RU" sz="2800" b="1" baseline="-2500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ru-RU" sz="2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rot="5400000">
            <a:off x="8076540" y="3782112"/>
            <a:ext cx="405474" cy="556507"/>
          </a:xfrm>
          <a:prstGeom prst="straightConnector1">
            <a:avLst/>
          </a:prstGeom>
          <a:ln w="57150"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7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8137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51520" y="332656"/>
            <a:ext cx="8715436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Зайцева:</a:t>
            </a:r>
            <a:r>
              <a:rPr kumimoji="0" lang="ru-RU" sz="2800" b="1" u="none" strike="noStrike" normalizeH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при дегидратации вторичных и третичных спиртов и при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дегидрогалогенировании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вторичных и третичных галогенидов водород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отщепля-ется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преимущественно от наименее гидрогенизированного атома углерода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800" b="1" i="0" u="none" strike="noStrike" normalizeH="0" baseline="0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85" y="2476736"/>
            <a:ext cx="7483919" cy="353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2312" y="511085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Alexander Michailowitsch Saiz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728192" cy="2304256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 prst="angle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907704" y="6080868"/>
            <a:ext cx="543007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Александр Михайлович Зайцев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itchFamily="34" charset="0"/>
                <a:cs typeface="Arial" pitchFamily="34" charset="0"/>
              </a:rPr>
              <a:t>(1841 – 1910 </a:t>
            </a:r>
            <a:r>
              <a:rPr lang="ru-RU" sz="2600" b="1" dirty="0" err="1">
                <a:latin typeface="Arial" pitchFamily="34" charset="0"/>
                <a:cs typeface="Arial" pitchFamily="34" charset="0"/>
              </a:rPr>
              <a:t>г.г</a:t>
            </a:r>
            <a:r>
              <a:rPr lang="ru-RU" sz="2600" b="1" dirty="0">
                <a:latin typeface="Arial" pitchFamily="34" charset="0"/>
                <a:cs typeface="Arial" pitchFamily="34" charset="0"/>
              </a:rPr>
              <a:t>.) </a:t>
            </a: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0105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-50807" y="170680"/>
            <a:ext cx="916308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900" b="1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Химические свойства </a:t>
            </a:r>
            <a:r>
              <a:rPr lang="ru-RU" sz="3900" b="1" dirty="0" err="1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endParaRPr lang="ru-RU" sz="3900" b="1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071546"/>
            <a:ext cx="878687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Химическое поведение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связано с наличием в их молекуле двойной связи и способностью присоединять другие атомы и группы. Ненасыщенные атомы углерода в молекуле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связаны между собой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 и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-связями.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 менее прочная, чем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-связь. Поэтому двойная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углерод-углеродная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связь обладает способностью разрываться в определенных условиях как бы наполовину, при этом атомы углерода, присоединяя новые группы, становятся насыщенными: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821" y="5143512"/>
            <a:ext cx="434070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3739884-6891-44C7-9A67-EC22CE32D032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DDD2509-2132-4854-8090-0F3AF88B535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7E813C3-430F-4BE4-9506-910FF9F73FF7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2844" y="28572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Для этиленовых углеводородов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характерны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реакции  присоединения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 они 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легко окисляются   и   </a:t>
            </a:r>
            <a:r>
              <a:rPr lang="ru-RU" sz="2800" b="1" u="sng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полимеризуются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1. </a:t>
            </a:r>
            <a:r>
              <a:rPr lang="ru-RU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галогенов.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Алкены очень легко присоединяют галогены с образованием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дигалогенпроизводных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содержащих два атома галогена у соседних углеродных атомов (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вицинальные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дигалогенпроизводные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D:\23.05.13-домашние документы\Виртуальные лекции 2015\Органическая химия\алкены\img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928" t="25121" r="7039" b="37399"/>
          <a:stretch>
            <a:fillRect/>
          </a:stretch>
        </p:blipFill>
        <p:spPr bwMode="auto">
          <a:xfrm>
            <a:off x="2285984" y="3328211"/>
            <a:ext cx="5786478" cy="1958177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429000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57158" y="5214950"/>
            <a:ext cx="8444941" cy="55399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000" b="1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Это качественная реакция на </a:t>
            </a:r>
            <a:r>
              <a:rPr lang="ru-RU" sz="3000" b="1" dirty="0" err="1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алкены</a:t>
            </a:r>
            <a:endParaRPr lang="ru-RU" sz="30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13171" y="3857628"/>
            <a:ext cx="8586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57620" y="3857628"/>
            <a:ext cx="1643074" cy="72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400" b="1" dirty="0">
                <a:solidFill>
                  <a:srgbClr val="CC4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бромная вода</a:t>
            </a:r>
            <a:endParaRPr lang="ru-RU" sz="2400" dirty="0">
              <a:solidFill>
                <a:srgbClr val="CC4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2844" y="5799753"/>
            <a:ext cx="8429684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6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протекает легко в растворителе, темноте, при комнатной температуре. 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18FF8D-4F79-47B7-B6C0-07F4003039F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6FE74AB-BFB9-445C-9615-022C6B385F4F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621A32B5-F573-4411-BD49-33B1A5EB723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28" y="5019907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57158" y="71414"/>
            <a:ext cx="8501122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2. Присоединение 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галогенводородов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гидрогалогенирование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142844" y="2162868"/>
            <a:ext cx="8715436" cy="4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0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 случае несимметрично построенных олефинов </a:t>
            </a:r>
            <a:r>
              <a:rPr kumimoji="0" lang="ru-RU" sz="2700" b="1" i="0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предпочтительнее </a:t>
            </a:r>
            <a:r>
              <a:rPr kumimoji="0" lang="ru-RU" sz="2700" b="1" i="0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присоеди-няется</a:t>
            </a:r>
            <a:r>
              <a:rPr kumimoji="0" lang="ru-RU" sz="2700" b="1" i="0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наиболее </a:t>
            </a:r>
            <a:r>
              <a:rPr kumimoji="0" lang="ru-RU" sz="2700" b="1" i="0" strike="noStrike" cap="none" normalizeH="0" baseline="0" dirty="0" err="1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kumimoji="0" lang="ru-RU" sz="2700" b="1" i="0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 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kumimoji="0" lang="ru-RU" sz="2700" b="1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правило </a:t>
            </a:r>
            <a:r>
              <a:rPr kumimoji="0" lang="ru-RU" sz="2700" b="1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Марковникова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):</a:t>
            </a:r>
            <a:endParaRPr kumimoji="0" lang="ru-RU" sz="27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000" algn="ctr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–СН=СН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l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СН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–СН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l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–С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</a:t>
            </a:r>
            <a:r>
              <a:rPr kumimoji="0" lang="ru-RU" sz="2800" b="1" i="0" u="none" strike="noStrike" cap="none" normalizeH="0" baseline="-3000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3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 pitchFamily="34" charset="0"/>
              <a:sym typeface="Symbol" pitchFamily="18" charset="2"/>
            </a:endParaRPr>
          </a:p>
          <a:p>
            <a:pPr marR="0" lvl="0" defTabSz="914400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пропилен                               2-хлорпропан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галогенводородных кислот 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наиболее легко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ru-RU" sz="27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присоединяется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sz="2700" b="1" i="0" u="none" strike="noStrike" cap="none" normalizeH="0" baseline="0" dirty="0">
                <a:ln>
                  <a:noFill/>
                </a:ln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HI</a:t>
            </a:r>
            <a:r>
              <a:rPr kumimoji="0" lang="ru-RU" sz="2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остальные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галогенводороды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располагаются по этому признаку в такой последовательности:</a:t>
            </a:r>
            <a:endParaRPr kumimoji="0" lang="ru-RU" sz="27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6215082"/>
            <a:ext cx="273949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Прямоугольник 12"/>
          <p:cNvSpPr/>
          <p:nvPr/>
        </p:nvSpPr>
        <p:spPr>
          <a:xfrm>
            <a:off x="3563888" y="1844824"/>
            <a:ext cx="14401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9" t="30535" r="20884" b="39472"/>
          <a:stretch/>
        </p:blipFill>
        <p:spPr bwMode="auto">
          <a:xfrm>
            <a:off x="-36512" y="896255"/>
            <a:ext cx="3714982" cy="126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60931" r="14788" b="21781"/>
          <a:stretch/>
        </p:blipFill>
        <p:spPr bwMode="auto">
          <a:xfrm>
            <a:off x="3707904" y="1052735"/>
            <a:ext cx="5404374" cy="74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70C23BA-20AB-443B-A2FF-908CE20D65F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55E2E81-F2ED-4277-91E9-4C86B3FDB0D7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CCBCACC-C2CB-41D6-BF2A-1AE5EC675D94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26967" y="216978"/>
            <a:ext cx="883412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723900" lvl="0" indent="-72390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ru-RU" sz="2800" b="1" u="none" strike="noStrike" normalizeH="0" baseline="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Правило Марковникова:</a:t>
            </a:r>
            <a:r>
              <a:rPr kumimoji="0" lang="ru-RU" sz="2800" b="1" u="none" strike="noStrike" normalizeH="0" baseline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solidFill>
                  <a:srgbClr val="1A07A5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предпочти-</a:t>
            </a:r>
            <a:r>
              <a:rPr lang="ru-RU" sz="2800" b="1" u="sng" dirty="0" err="1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тельнее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присоединяется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к </a:t>
            </a:r>
            <a:r>
              <a:rPr lang="ru-RU" sz="2800" b="1" u="sng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наиболее гидрогенизированному</a:t>
            </a:r>
            <a:r>
              <a:rPr lang="ru-RU" sz="2800" b="1" dirty="0">
                <a:ln w="11430">
                  <a:solidFill>
                    <a:sysClr val="windowText" lastClr="000000"/>
                  </a:solidFill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из ненасыщенных атомов углерода, галоген – к другому ненасыщенному углеродному атому.</a:t>
            </a:r>
            <a:endParaRPr kumimoji="0" lang="ru-RU" sz="2800" b="1" i="0" u="none" strike="noStrike" normalizeH="0" baseline="0" dirty="0">
              <a:ln w="11430">
                <a:solidFill>
                  <a:sysClr val="windowText" lastClr="000000"/>
                </a:solidFill>
              </a:ln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44521"/>
            <a:ext cx="6988648" cy="383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 descr="Великие учены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1" y="4235624"/>
            <a:ext cx="2040207" cy="2622375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23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55776" y="5723847"/>
            <a:ext cx="4608512" cy="10895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27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Марковников Владимир Васильевич (1837 – 1904 г. г.)</a:t>
            </a:r>
          </a:p>
        </p:txBody>
      </p:sp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1C3B4F8-5442-4ABD-96D3-0509EA64ED2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BA7820D-1BB8-4C6D-A2C2-8689E3846219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CAE69477-CF2C-4276-8A6D-14921F79D7E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2097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http://ffre.ru/files/202/685b5a5d5e4ba7b8175e14554271b84e.html_files/13.jpg"/>
          <p:cNvPicPr>
            <a:picLocks noChangeAspect="1" noChangeArrowheads="1"/>
          </p:cNvPicPr>
          <p:nvPr/>
        </p:nvPicPr>
        <p:blipFill>
          <a:blip r:embed="rId3" cstate="print"/>
          <a:srcRect l="1843" t="3111" r="2333" b="14353"/>
          <a:stretch>
            <a:fillRect/>
          </a:stretch>
        </p:blipFill>
        <p:spPr bwMode="auto">
          <a:xfrm>
            <a:off x="428596" y="4857760"/>
            <a:ext cx="3714776" cy="164307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Прямоугольник 7"/>
          <p:cNvSpPr/>
          <p:nvPr/>
        </p:nvSpPr>
        <p:spPr>
          <a:xfrm>
            <a:off x="214282" y="1142984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Все связи в молекулах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алканов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относятся к типу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ковалентной связи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(С–Н –полярной и С–С – не полярной). По направленности все связи относят 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-связям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4282" y="153418"/>
            <a:ext cx="8748497" cy="101450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700" b="1" dirty="0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Химическая связь в молекулах </a:t>
            </a:r>
            <a:r>
              <a:rPr lang="ru-RU" sz="3700" b="1" dirty="0" err="1">
                <a:ln w="19050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endParaRPr lang="ru-RU" sz="3700" b="1" dirty="0">
              <a:ln w="19050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2" name="Picture 5" descr="D:\23.05.13-домашние документы\Лаб. раб YES\Виртуальные лабораторные YES\Анимашки и картинки\Химия-картинки\Химическая связь\анимация\0049-028-Napravlennost-kovalentnoj-svjazi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2786058"/>
            <a:ext cx="3048000" cy="1905000"/>
          </a:xfrm>
          <a:prstGeom prst="rect">
            <a:avLst/>
          </a:prstGeom>
          <a:noFill/>
        </p:spPr>
      </p:pic>
      <p:pic>
        <p:nvPicPr>
          <p:cNvPr id="15" name="Picture 2" descr="D:\23.05.13-домашние документы\Лаб. раб YES\Виртуальные лабораторные YES\Анимашки и картинки\Химия-картинки\Химическая связь\анимация\1313_2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285992"/>
            <a:ext cx="3371850" cy="3609975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4143372" y="5897352"/>
            <a:ext cx="4357718" cy="7463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 углерода </a:t>
            </a:r>
            <a:r>
              <a:rPr lang="en-US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sp</a:t>
            </a:r>
            <a:r>
              <a:rPr lang="ru-RU" sz="2500" b="1" baseline="30000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en-US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-</a:t>
            </a:r>
            <a:r>
              <a:rPr lang="ru-RU" sz="25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гибридные </a:t>
            </a:r>
            <a:r>
              <a:rPr lang="ru-RU" sz="2500" b="1" dirty="0" err="1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орбитали</a:t>
            </a:r>
            <a:endParaRPr lang="ru-RU" sz="25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A11BD5D-A321-440D-A599-351B4697936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E1EA4C6-703B-4CAC-B44D-6A26FF0A025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279ECA7C-CC26-43C4-BC9C-F8838C5D6B4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85984" y="948281"/>
            <a:ext cx="5000660" cy="980521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1928802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Водород направляется к наиболее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гидрогенизированному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атому углерода. В промышленности осуществляется прямая гидратация (катализаторы – фосфорная кислота, фосфаты, оксид алюминия; повышенная температура):</a:t>
            </a:r>
          </a:p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=СН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Н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ОН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СН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–СН</a:t>
            </a:r>
            <a:r>
              <a:rPr lang="ru-RU" sz="28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ОН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lv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</a:t>
            </a:r>
            <a:r>
              <a:rPr lang="ru-RU" sz="24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4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этан</a:t>
            </a:r>
            <a:r>
              <a:rPr lang="ru-RU" sz="2400" b="1" dirty="0">
                <a:solidFill>
                  <a:srgbClr val="140DA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endParaRPr lang="ru-RU" sz="2400" b="1" dirty="0">
              <a:solidFill>
                <a:srgbClr val="140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072198" y="1571612"/>
            <a:ext cx="571504" cy="428628"/>
          </a:xfrm>
          <a:prstGeom prst="ellipse">
            <a:avLst/>
          </a:prstGeom>
          <a:noFill/>
          <a:ln w="57150">
            <a:solidFill>
              <a:srgbClr val="140DA3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71406" y="4857760"/>
            <a:ext cx="8572560" cy="179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just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Способность олефинов к гидратации возрастает с увеличением длины углеродной цепочки (до известных пределов) и количества алкильных групп у атомов углерода, связанных двойной связью. </a:t>
            </a:r>
            <a:endParaRPr kumimoji="0" lang="ru-RU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4282" y="142852"/>
            <a:ext cx="878687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3. Гидратация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присоединение 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воды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). При присоединении воды к олефинам образуются спирты: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5400DBF-39C2-440A-BDCA-BA2D006ACD4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4D720A0-F178-4E80-9DD2-160311A3556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7A21F0FF-D502-43EE-B8E2-355CE8E44C09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5720" y="300015"/>
            <a:ext cx="871543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4. Гидрирование.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Алкены в присутствии катализаторов (платина, палладий, никель) легко присоединяют водород, превращаясь в предельные углеводороды:</a:t>
            </a:r>
            <a:endParaRPr lang="ru-RU" sz="2800" b="1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857364"/>
            <a:ext cx="5116954" cy="78581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2786058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 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отсутствие  катализатора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даже   водород   в   момент  выделения  </a:t>
            </a: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2800" b="1" i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алкенами</a:t>
            </a: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не взаимодействует</a:t>
            </a:r>
            <a:r>
              <a:rPr lang="ru-RU" sz="2800" b="1" i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Устойчивость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к гидрированию возрастает с увеличением степени замещения у ненасыщенных углеводородов: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06" y="5143512"/>
            <a:ext cx="8703012" cy="428628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28" y="503351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D:\23.05.13-домашние документы\Виртуальные лекции 2015\Органическая химия\алкены\8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5664"/>
          <a:stretch>
            <a:fillRect/>
          </a:stretch>
        </p:blipFill>
        <p:spPr bwMode="auto">
          <a:xfrm>
            <a:off x="1043608" y="5589240"/>
            <a:ext cx="6184153" cy="1177934"/>
          </a:xfrm>
          <a:prstGeom prst="rect">
            <a:avLst/>
          </a:prstGeom>
          <a:noFill/>
        </p:spPr>
      </p:pic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6AC3E16-1C00-4CF6-BCBE-5A3C3AAFB5B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7F20992-1ACA-4E6B-B16B-01B5899B5B3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5805B18-CE09-4E4B-8752-D62FCA3D6575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23.05.13-домашние документы\Виртуальные лекции 2015\Органическая химия\алкены\img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813" t="46250" r="2499" b="38750"/>
          <a:stretch>
            <a:fillRect/>
          </a:stretch>
        </p:blipFill>
        <p:spPr bwMode="auto">
          <a:xfrm>
            <a:off x="1285852" y="1785926"/>
            <a:ext cx="7215238" cy="85725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5" name="Рисунок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95875"/>
            <a:ext cx="17621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85720" y="300015"/>
            <a:ext cx="8715436" cy="12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9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5. Замещение галогенами.</a:t>
            </a:r>
            <a:r>
              <a:rPr lang="ru-RU" sz="29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Алкены при повышенной температуре с галогенами вступают в реакцию замещения:</a:t>
            </a:r>
            <a:endParaRPr lang="ru-RU" sz="2900" b="1" dirty="0"/>
          </a:p>
        </p:txBody>
      </p:sp>
      <p:pic>
        <p:nvPicPr>
          <p:cNvPr id="99330" name="Picture 2" descr="D:\23.05.13-домашние документы\Виртуальные лекции 2015\Органическая химия\алкены\10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3286124"/>
            <a:ext cx="5732719" cy="1152531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572000" y="2852936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или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759C14F-9F7D-4D2F-8FCB-36821EE26AA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F9D2F89-6905-44D7-AE47-632DB746F62F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4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3DCB8CFE-4E29-4173-8C04-A5E33B4FAB5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263758"/>
            <a:ext cx="885831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6. Реакции окисления</a:t>
            </a:r>
            <a:r>
              <a:rPr lang="ru-RU" sz="2800" b="1" i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легко окисляются. Направление окисления и характер образующихся продуктов зависит от строения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вида окислителя и условий окисления. При окислении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разбавленным раствором перманганата калия на холоду </a:t>
            </a:r>
            <a:r>
              <a:rPr lang="ru-RU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в щелочной среде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(окисление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 Вагнеру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образуются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гликоли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214282" y="3357562"/>
            <a:ext cx="8711725" cy="116661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402" name="Picture 2" descr="GCH_3A06_02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0" y="4221088"/>
            <a:ext cx="3024336" cy="2474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35696" y="6380335"/>
            <a:ext cx="7393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Br</a:t>
            </a:r>
            <a:r>
              <a:rPr lang="ru-RU" sz="2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2</a:t>
            </a:r>
            <a:endParaRPr lang="ru-RU" sz="2600" dirty="0"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22445" y="5008027"/>
            <a:ext cx="2521563" cy="1060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600" b="1" dirty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  <a:sym typeface="Symbol"/>
              </a:rPr>
              <a:t>KMnO</a:t>
            </a:r>
            <a:r>
              <a:rPr lang="en-US" sz="2600" b="1" baseline="-25000" dirty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4</a:t>
            </a:r>
            <a:r>
              <a:rPr lang="ru-RU" sz="2600" b="1" baseline="-25000" dirty="0">
                <a:solidFill>
                  <a:srgbClr val="B61A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(перманганат калия)</a:t>
            </a:r>
            <a:endParaRPr lang="ru-RU" sz="2600" dirty="0">
              <a:solidFill>
                <a:srgbClr val="B61A61"/>
              </a:solidFill>
              <a:latin typeface="Arial Black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524198" y="5254248"/>
            <a:ext cx="1103586" cy="46960"/>
          </a:xfrm>
          <a:prstGeom prst="line">
            <a:avLst/>
          </a:prstGeom>
          <a:ln w="3810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4860032" y="4520409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1,2-проп</a:t>
            </a: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ан</a:t>
            </a:r>
            <a:r>
              <a:rPr lang="ru-RU" sz="2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ди</a:t>
            </a:r>
            <a:r>
              <a:rPr lang="ru-RU" sz="20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ол</a:t>
            </a:r>
            <a:endParaRPr lang="ru-RU" sz="2000" dirty="0">
              <a:solidFill>
                <a:srgbClr val="140DA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D07E72-642C-494E-8229-D9B737B8D86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A4167BA2-6376-4451-9130-F6304725A3C6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02439C8-BE38-486A-A9ED-04F7077FFC4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3228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1172" t="3662" r="50195" b="50927"/>
          <a:stretch>
            <a:fillRect/>
          </a:stretch>
        </p:blipFill>
        <p:spPr bwMode="auto">
          <a:xfrm>
            <a:off x="3786182" y="3816291"/>
            <a:ext cx="4071965" cy="3041709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Прямоугольник 11"/>
          <p:cNvSpPr/>
          <p:nvPr/>
        </p:nvSpPr>
        <p:spPr>
          <a:xfrm>
            <a:off x="71406" y="723617"/>
            <a:ext cx="8786874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7. Горение</a:t>
            </a:r>
            <a:r>
              <a:rPr lang="ru-RU" sz="3200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этилена.</a:t>
            </a:r>
          </a:p>
          <a:p>
            <a:pPr algn="ctr">
              <a:lnSpc>
                <a:spcPct val="80000"/>
              </a:lnSpc>
            </a:pP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=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</a:t>
            </a:r>
            <a:r>
              <a:rPr lang="ru-RU" sz="32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+ 3О</a:t>
            </a:r>
            <a:r>
              <a:rPr lang="ru-RU" sz="32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 2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</a:t>
            </a:r>
            <a:r>
              <a:rPr lang="ru-RU" sz="32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 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+ 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</a:t>
            </a:r>
            <a:r>
              <a:rPr lang="en-US" sz="3200" b="1" baseline="-250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этилен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/>
          <a:srcRect l="7698" t="8011" r="5411" b="5116"/>
          <a:stretch>
            <a:fillRect/>
          </a:stretch>
        </p:blipFill>
        <p:spPr bwMode="auto">
          <a:xfrm>
            <a:off x="2143108" y="3429000"/>
            <a:ext cx="1990739" cy="157163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 l="4688" t="4394" r="50781" b="51660"/>
          <a:stretch>
            <a:fillRect/>
          </a:stretch>
        </p:blipFill>
        <p:spPr bwMode="auto">
          <a:xfrm>
            <a:off x="142844" y="2357430"/>
            <a:ext cx="2171715" cy="171451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7282" name="Picture 2" descr="D:\23.05.13-домашние документы\Лаб. раб YES\Виртуальные лабораторные YES\Анимашки и картинки\Огонь\light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57818" y="4876811"/>
            <a:ext cx="113836" cy="266701"/>
          </a:xfrm>
          <a:prstGeom prst="rect">
            <a:avLst/>
          </a:prstGeom>
          <a:noFill/>
        </p:spPr>
      </p:pic>
      <p:sp>
        <p:nvSpPr>
          <p:cNvPr id="15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F1F9317-8B34-4AE1-A83B-B503C777AED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EBCEA4C-8BA8-453E-A994-FB4E18676B4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905563E-DE23-4765-B093-45E0B2938DF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1406" y="338138"/>
            <a:ext cx="8786874" cy="527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8. Реакции полимеризации. 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Реакция полимеризации </a:t>
            </a:r>
            <a:r>
              <a:rPr lang="ru-RU" sz="28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впервые была открыта А. М. Бутлеровым.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Полимеризацией называется соединение </a:t>
            </a:r>
            <a: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одинаковых молекул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мономеров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с образованием нового, сложного вещества с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большой молекулярной массой 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полимер</a:t>
            </a:r>
            <a:r>
              <a:rPr lang="ru-RU" sz="2800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Если в образовании полимера участвуют различные мономеры, процесс называется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сополимеризацией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 Количество молекул мономера </a:t>
            </a:r>
            <a:r>
              <a:rPr lang="en-US" sz="2800" b="1" i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соединившихся при образовании полимера, называется </a:t>
            </a:r>
            <a:r>
              <a:rPr lang="ru-RU" sz="2800" b="1" i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степенью полимеризации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</a:p>
          <a:p>
            <a:pPr lvl="0" indent="457200" algn="ctr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=СН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→ [–СН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–СН</a:t>
            </a:r>
            <a:r>
              <a:rPr lang="ru-RU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–]</a:t>
            </a:r>
            <a:r>
              <a:rPr lang="en-US" sz="3200" b="1" baseline="-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n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</a:t>
            </a:r>
            <a:r>
              <a:rPr lang="ru-RU" sz="2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этен</a:t>
            </a:r>
            <a:r>
              <a:rPr lang="ru-RU" sz="2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полиэтилен</a:t>
            </a:r>
            <a:endParaRPr lang="ru-RU" sz="2800" b="1" dirty="0"/>
          </a:p>
        </p:txBody>
      </p:sp>
      <p:pic>
        <p:nvPicPr>
          <p:cNvPr id="67588" name="Picture 4" descr="http://kharkov-online.com/files/images/objava/30091/137425.jpeg"/>
          <p:cNvPicPr>
            <a:picLocks noChangeAspect="1" noChangeArrowheads="1"/>
          </p:cNvPicPr>
          <p:nvPr/>
        </p:nvPicPr>
        <p:blipFill>
          <a:blip r:embed="rId3" cstate="print"/>
          <a:srcRect t="4286" r="7183"/>
          <a:stretch>
            <a:fillRect/>
          </a:stretch>
        </p:blipFill>
        <p:spPr bwMode="auto">
          <a:xfrm>
            <a:off x="214282" y="5072074"/>
            <a:ext cx="2000264" cy="1540422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1" name="Прямоугольник 10"/>
          <p:cNvSpPr/>
          <p:nvPr/>
        </p:nvSpPr>
        <p:spPr>
          <a:xfrm>
            <a:off x="1500166" y="6357958"/>
            <a:ext cx="2142446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полиэтилен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7590" name="Picture 6" descr="http://www.optima-upak.ru/images/ns/image09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521540"/>
            <a:ext cx="1700171" cy="1265046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7592" name="Picture 8" descr="http://makroteknik.com.tr/uploads/resim/program/01polietilen.jpg"/>
          <p:cNvPicPr>
            <a:picLocks noChangeAspect="1" noChangeArrowheads="1"/>
          </p:cNvPicPr>
          <p:nvPr/>
        </p:nvPicPr>
        <p:blipFill>
          <a:blip r:embed="rId5" cstate="print"/>
          <a:srcRect r="4729"/>
          <a:stretch>
            <a:fillRect/>
          </a:stretch>
        </p:blipFill>
        <p:spPr bwMode="auto">
          <a:xfrm>
            <a:off x="5390122" y="5500702"/>
            <a:ext cx="1896522" cy="1285860"/>
          </a:xfrm>
          <a:prstGeom prst="round2Diag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2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435BC4C-E717-4F8B-B051-BC33C971EA2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4D27248-E2A7-4E67-ABF1-B603BB190B9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4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5981DBDE-E802-49BE-B864-BA9F64679C2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2844" y="380517"/>
            <a:ext cx="8858312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Из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алкенов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в качестве мономеров наиболее широкое применение нашли этилен, пропилен, бутилены: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6" name="Picture 4" descr="http://www.uz.all.biz/img/uz/catalog/31948.jpeg?rrr=1"/>
          <p:cNvPicPr>
            <a:picLocks noChangeAspect="1" noChangeArrowheads="1"/>
          </p:cNvPicPr>
          <p:nvPr/>
        </p:nvPicPr>
        <p:blipFill>
          <a:blip r:embed="rId2" cstate="print"/>
          <a:srcRect r="4069" b="15528"/>
          <a:stretch>
            <a:fillRect/>
          </a:stretch>
        </p:blipFill>
        <p:spPr bwMode="auto">
          <a:xfrm>
            <a:off x="71406" y="4714884"/>
            <a:ext cx="3357586" cy="2014552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38" name="Picture 6" descr="http://img.opt-union.ru/l1548965/images/photocat/600x600/1000156018.jpg"/>
          <p:cNvPicPr>
            <a:picLocks noChangeAspect="1" noChangeArrowheads="1"/>
          </p:cNvPicPr>
          <p:nvPr/>
        </p:nvPicPr>
        <p:blipFill>
          <a:blip r:embed="rId3" cstate="print"/>
          <a:srcRect t="10239" r="6249" b="5290"/>
          <a:stretch>
            <a:fillRect/>
          </a:stretch>
        </p:blipFill>
        <p:spPr bwMode="auto">
          <a:xfrm>
            <a:off x="3723851" y="4437112"/>
            <a:ext cx="2020420" cy="1777970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3428992" y="6215082"/>
            <a:ext cx="2610138" cy="49244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600" b="1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полипропилен</a:t>
            </a:r>
            <a:endParaRPr lang="ru-RU" sz="2600" b="1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5240" name="Picture 8" descr="http://www.kz.all.biz/img/kz/catalog/438583.jpeg"/>
          <p:cNvPicPr>
            <a:picLocks noChangeAspect="1" noChangeArrowheads="1"/>
          </p:cNvPicPr>
          <p:nvPr/>
        </p:nvPicPr>
        <p:blipFill>
          <a:blip r:embed="rId4" cstate="print"/>
          <a:srcRect l="9756" t="3125" r="6097" b="4687"/>
          <a:stretch>
            <a:fillRect/>
          </a:stretch>
        </p:blipFill>
        <p:spPr bwMode="auto">
          <a:xfrm>
            <a:off x="6215074" y="5072074"/>
            <a:ext cx="1152945" cy="1643074"/>
          </a:xfrm>
          <a:prstGeom prst="can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5242" name="Picture 10" descr="http://promresursy.com/images/polipropilen_sotovy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5260" y="3284984"/>
            <a:ext cx="2667018" cy="2000264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4" name="Picture 12" descr="http://i.list.am/f/80/9109480.jpg"/>
          <p:cNvPicPr>
            <a:picLocks noChangeAspect="1" noChangeArrowheads="1"/>
          </p:cNvPicPr>
          <p:nvPr/>
        </p:nvPicPr>
        <p:blipFill>
          <a:blip r:embed="rId6" cstate="print"/>
          <a:srcRect t="8443"/>
          <a:stretch>
            <a:fillRect/>
          </a:stretch>
        </p:blipFill>
        <p:spPr bwMode="auto">
          <a:xfrm>
            <a:off x="116335" y="3915986"/>
            <a:ext cx="2619339" cy="159779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5248" name="Picture 16" descr="http://h-pp.ru/image/cache/data/newimage/trubi_pp-900x500.jpg"/>
          <p:cNvPicPr>
            <a:picLocks noChangeAspect="1" noChangeArrowheads="1"/>
          </p:cNvPicPr>
          <p:nvPr/>
        </p:nvPicPr>
        <p:blipFill>
          <a:blip r:embed="rId7" cstate="print"/>
          <a:srcRect l="14167" r="14999"/>
          <a:stretch>
            <a:fillRect/>
          </a:stretch>
        </p:blipFill>
        <p:spPr bwMode="auto">
          <a:xfrm>
            <a:off x="6858016" y="1428736"/>
            <a:ext cx="2003850" cy="1571636"/>
          </a:xfrm>
          <a:prstGeom prst="round2Diag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7524" name="Picture 4" descr="http://orgchem.ru/chem2/pic/u4415_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9495" y="1268760"/>
            <a:ext cx="6266721" cy="3039048"/>
          </a:xfrm>
          <a:prstGeom prst="rect">
            <a:avLst/>
          </a:prstGeom>
          <a:noFill/>
        </p:spPr>
      </p:pic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ABD670D-B2DE-4E12-A167-CD4461D8E421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D82D403-41F8-4C4F-9D03-8C7305FC0EA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321E0AA5-72CD-4356-8CE5-F3685B02DE5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44" y="663218"/>
            <a:ext cx="8786874" cy="255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latin typeface="Arial" pitchFamily="34" charset="0"/>
                <a:cs typeface="Arial" pitchFamily="34" charset="0"/>
              </a:rPr>
              <a:t>Из выше сказанного следует что, для </a:t>
            </a:r>
            <a:r>
              <a:rPr lang="ru-RU" sz="32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характерны </a:t>
            </a: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реакции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:</a:t>
            </a: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присоединения, 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окисления</a:t>
            </a:r>
          </a:p>
          <a:p>
            <a:pPr marL="1255713" indent="-176213" algn="just">
              <a:lnSpc>
                <a:spcPct val="85000"/>
              </a:lnSpc>
              <a:buFont typeface="Wingdings" pitchFamily="2" charset="2"/>
              <a:buChar char="Ø"/>
            </a:pP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полимеризации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7AA906-8E19-42B3-BE6E-A443BCD45E9A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E09AD2E-3A6C-4CCD-84EB-A0DFC1C2F708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46B62954-80D3-42AF-99AC-97E03E301B5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915" y="44624"/>
            <a:ext cx="9122170" cy="9294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Проверим, как Вы поняли и запомнили  пройденный материал (</a:t>
            </a:r>
            <a:r>
              <a:rPr lang="ru-RU" sz="3200" b="1" kern="10" dirty="0" err="1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3200" b="1" kern="10" dirty="0">
                <a:ln w="28575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32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28311" y="1052736"/>
            <a:ext cx="9004774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14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10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12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6  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cs typeface="Arial" pitchFamily="34" charset="0"/>
              </a:rPr>
              <a:t>преимущественно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получают из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нефти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природных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попутных газов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полимеров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CF3189-447D-453D-A384-06404D18836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164D221-9CC0-4B1E-A732-C0A0B27B2529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940F2C2A-9C6F-4BA0-B9EE-BB15C0981B6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8496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28" y="522994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8311" y="332656"/>
            <a:ext cx="8836177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Крекинг нефтепродуктов – это 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разрыв связи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разрыв связи С–Н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разрыв связи С–О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разрыв связи С–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качественной является реакция …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гидрирования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обесцвечивания бромной воды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обесцвечивания водного раствора перманганата калия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дегидрирования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В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алкенах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содержится…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одна двойная связь     б) две двойные связи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одна тройная связь      г) одинарные связи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247E95-6D39-4AAB-80FB-7C58AA90039B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463325F4-8090-4E35-BEF5-1D79AF03A7FF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C5C0617-88E7-4397-8F46-84EB84961DCF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546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23.05.13-домашние документы\Виртуальные лекции 2015\Органическая химия\алканы\file43 (1).jpg"/>
          <p:cNvPicPr>
            <a:picLocks noChangeAspect="1" noChangeArrowheads="1"/>
          </p:cNvPicPr>
          <p:nvPr/>
        </p:nvPicPr>
        <p:blipFill>
          <a:blip r:embed="rId2" cstate="print"/>
          <a:srcRect t="9643" b="3571"/>
          <a:stretch>
            <a:fillRect/>
          </a:stretch>
        </p:blipFill>
        <p:spPr bwMode="auto">
          <a:xfrm>
            <a:off x="4381500" y="-24"/>
            <a:ext cx="4762500" cy="5786478"/>
          </a:xfrm>
          <a:prstGeom prst="round2DiagRect">
            <a:avLst/>
          </a:prstGeom>
          <a:noFill/>
        </p:spPr>
      </p:pic>
      <p:pic>
        <p:nvPicPr>
          <p:cNvPr id="84995" name="Picture 3" descr="D:\23.05.13-домашние документы\Виртуальные лекции 2015\Органическая химия\алканы\file42.jpg"/>
          <p:cNvPicPr>
            <a:picLocks noChangeAspect="1" noChangeArrowheads="1"/>
          </p:cNvPicPr>
          <p:nvPr/>
        </p:nvPicPr>
        <p:blipFill>
          <a:blip r:embed="rId3" cstate="print"/>
          <a:srcRect l="2999" t="9643" r="2500" b="4642"/>
          <a:stretch>
            <a:fillRect/>
          </a:stretch>
        </p:blipFill>
        <p:spPr bwMode="auto">
          <a:xfrm>
            <a:off x="-32" y="1142984"/>
            <a:ext cx="4500594" cy="5715040"/>
          </a:xfrm>
          <a:prstGeom prst="round2DiagRect">
            <a:avLst/>
          </a:prstGeom>
          <a:noFill/>
        </p:spPr>
      </p:pic>
      <p:pic>
        <p:nvPicPr>
          <p:cNvPr id="7" name="Picture 1" descr="D:\23.05.13-домашние документы\Виртуальные лекции 2015\Органическая химия\алканы\foodelphi-Laboratory%E2%80%8E-Hydrocarbons-364x245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5786454"/>
            <a:ext cx="1379772" cy="928693"/>
          </a:xfrm>
          <a:prstGeom prst="roundRect">
            <a:avLst/>
          </a:prstGeom>
          <a:noFill/>
        </p:spPr>
      </p:pic>
      <p:pic>
        <p:nvPicPr>
          <p:cNvPr id="8" name="Picture 5" descr="D:\23.05.13-домашние документы\Виртуальные лекции 2015\Органическая химия\алканы\363194_html_m26edb26c.png"/>
          <p:cNvPicPr>
            <a:picLocks noChangeAspect="1" noChangeArrowheads="1"/>
          </p:cNvPicPr>
          <p:nvPr/>
        </p:nvPicPr>
        <p:blipFill>
          <a:blip r:embed="rId5" cstate="print"/>
          <a:srcRect l="2868" t="4727" r="2485" b="14915"/>
          <a:stretch>
            <a:fillRect/>
          </a:stretch>
        </p:blipFill>
        <p:spPr bwMode="auto">
          <a:xfrm>
            <a:off x="214282" y="71414"/>
            <a:ext cx="4214842" cy="1085641"/>
          </a:xfrm>
          <a:prstGeom prst="round2DiagRect">
            <a:avLst/>
          </a:prstGeom>
          <a:noFill/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53DFCED-CAD6-457A-A1F9-7634978E6C94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C37DF88-24D4-4F10-A50B-A7114EA28A04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0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834B1068-F3B8-4ED5-BCA7-8397A5C51CA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28596" y="5135"/>
            <a:ext cx="8143932" cy="615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4000" b="1" kern="10" dirty="0">
                <a:ln w="28575">
                  <a:solidFill>
                    <a:srgbClr val="C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Проверьте свои ответы</a:t>
            </a:r>
            <a:endParaRPr lang="ru-RU" sz="4000" b="1" dirty="0">
              <a:ln w="28575">
                <a:solidFill>
                  <a:srgbClr val="C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8311" y="663596"/>
            <a:ext cx="9004774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1)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7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14 </a:t>
            </a:r>
            <a:r>
              <a:rPr lang="ru-RU" sz="27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2)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10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</a:t>
            </a:r>
            <a:r>
              <a:rPr lang="ru-RU" sz="27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3)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12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 </a:t>
            </a:r>
            <a:r>
              <a:rPr lang="ru-RU" sz="27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г)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4) 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C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H</a:t>
            </a:r>
            <a:r>
              <a:rPr lang="ru-RU" sz="2700" b="1" baseline="-25000" dirty="0">
                <a:latin typeface="Arial" pitchFamily="34" charset="0"/>
                <a:cs typeface="Arial" pitchFamily="34" charset="0"/>
              </a:rPr>
              <a:t>6  </a:t>
            </a: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называется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а)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гептен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б) 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гексен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в)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пентен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г) </a:t>
            </a:r>
            <a:r>
              <a:rPr lang="ru-RU" sz="2700" b="1" u="sng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пропен</a:t>
            </a:r>
            <a:endParaRPr lang="ru-RU" sz="2700" b="1" u="sng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7338" indent="-287338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ea typeface="Times New Roman"/>
                <a:cs typeface="Arial" pitchFamily="34" charset="0"/>
              </a:rPr>
              <a:t>5) </a:t>
            </a:r>
            <a:r>
              <a:rPr lang="ru-RU" sz="2700" b="1" dirty="0" err="1"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u="sng" dirty="0">
                <a:latin typeface="Arial" pitchFamily="34" charset="0"/>
                <a:cs typeface="Arial" pitchFamily="34" charset="0"/>
              </a:rPr>
              <a:t>преимущественно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получают из …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а) нефти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б) природных газов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в) попутных газов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      </a:t>
            </a:r>
          </a:p>
          <a:p>
            <a:pPr marL="287338" indent="-15875" algn="just">
              <a:lnSpc>
                <a:spcPct val="80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г) полимеров</a:t>
            </a:r>
            <a:endParaRPr lang="ru-RU" sz="27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6522937-0C06-4753-B597-CB42D502A8BD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96BD19D-A3B4-4F1A-BF52-23E38E77B8C3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1D8692A-D6A8-4247-B00D-91A9A87DA53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FCF191F-EDE2-49DA-A6FE-377DD870C21F}"/>
              </a:ext>
            </a:extLst>
          </p:cNvPr>
          <p:cNvSpPr/>
          <p:nvPr/>
        </p:nvSpPr>
        <p:spPr>
          <a:xfrm>
            <a:off x="128311" y="5013176"/>
            <a:ext cx="88111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промышленном масштабе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u="sng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алкены</a:t>
            </a:r>
            <a:r>
              <a:rPr lang="ru-RU" sz="26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получают 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главным образом при переработке нефти, природных и попутных газов. Они могут быть также выделены из продуктов химической переработки каменного угля (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коксовый газ</a:t>
            </a:r>
            <a:r>
              <a:rPr lang="ru-RU" sz="2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446903485"/>
      </p:ext>
    </p:extLst>
  </p:cSld>
  <p:clrMapOvr>
    <a:masterClrMapping/>
  </p:clrMapOvr>
  <p:transition>
    <p:wheel spokes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9844" y="526298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28311" y="332656"/>
            <a:ext cx="8836177" cy="6449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6)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Крекинг нефтепродуктов – это  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разрыв связи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б) разрыв связи С–Н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разрыв связи С–О       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разрыв связи С–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N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55600" indent="-3556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7)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Для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алкенов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качественной является реакция …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baseline="-25000" dirty="0">
                <a:latin typeface="Arial" pitchFamily="34" charset="0"/>
                <a:ea typeface="Times New Roman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а) гидрирования    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б) обесцвечивания бромной воды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в) обесцвечивания водного раствора перманганата калия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       </a:t>
            </a:r>
          </a:p>
          <a:p>
            <a:pPr marL="723900" indent="-4524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г) дегидрирования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287338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8) В </a:t>
            </a:r>
            <a:r>
              <a:rPr lang="ru-RU" sz="2800" b="1" dirty="0" err="1">
                <a:latin typeface="Arial" pitchFamily="34" charset="0"/>
                <a:ea typeface="Times New Roman"/>
                <a:cs typeface="Arial" pitchFamily="34" charset="0"/>
              </a:rPr>
              <a:t>алкенах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содержится…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а) одна двойная связь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    б) две двойные связи</a:t>
            </a:r>
          </a:p>
          <a:p>
            <a:pPr marL="287338" indent="-15875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в) одна тройная связь      г) одинарные связи</a:t>
            </a:r>
          </a:p>
          <a:p>
            <a:pPr marL="287338" indent="-15875" algn="just">
              <a:lnSpc>
                <a:spcPct val="85000"/>
              </a:lnSpc>
            </a:pPr>
            <a:endParaRPr lang="ru-RU" sz="10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287338" indent="-15875" algn="just">
              <a:lnSpc>
                <a:spcPct val="85000"/>
              </a:lnSpc>
            </a:pPr>
            <a:r>
              <a:rPr lang="ru-RU" sz="2800" b="1" u="sng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нефтепродуктов</a:t>
            </a:r>
            <a:r>
              <a:rPr lang="ru-RU" sz="2800" b="1" dirty="0">
                <a:solidFill>
                  <a:srgbClr val="140DA3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>
                <a:solidFill>
                  <a:srgbClr val="140DA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solidFill>
                  <a:srgbClr val="140DA3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2800" b="1" dirty="0"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3B45DFB-C2DF-41EE-B1F5-040851506109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72BC4653-2D85-45C9-AC0F-6380F8DF8E65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47D2A9D-9EFE-49D3-B9A2-CFC56C53C7A0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4874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7504" y="127280"/>
            <a:ext cx="8606668" cy="8399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</a:pPr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Источники и способы получения </a:t>
            </a:r>
            <a:r>
              <a:rPr lang="ru-RU" sz="3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алкинов</a:t>
            </a:r>
            <a:r>
              <a:rPr lang="ru-RU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42702" y="980728"/>
            <a:ext cx="86585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0A6A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 природе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практически не встречаются. В некоторых видах грибов Basidiomycetes были обнаружены в крайне малом количестве соединения, содержащие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полиацетиленовые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структуры.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обнаружен в атмосфере </a:t>
            </a:r>
            <a:r>
              <a:rPr lang="ru-RU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Урана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Юпитера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Сатурна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indent="450850" algn="just">
              <a:lnSpc>
                <a:spcPct val="80000"/>
              </a:lnSpc>
            </a:pP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обладают слабым наркозным действием. Жидкие 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алкины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вызывают судороги.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185828"/>
            <a:ext cx="4574863" cy="26642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D8D21C9-D136-42B2-A7C4-776C8CFAE960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FBB0A381-0F9D-45A8-9E00-A1A1835BAE5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65940BAC-6E6B-481A-835F-CED020DA267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07383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52388"/>
            <a:ext cx="9058275" cy="675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87" y="287268"/>
            <a:ext cx="750682" cy="2277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40" y="2564904"/>
            <a:ext cx="942798" cy="2774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119" y="3539847"/>
            <a:ext cx="897621" cy="1472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39124B-E4FF-4B8D-B78C-694DCF363DE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5F41682-F794-49FF-BD32-0270DD452301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4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AE5D205-5623-4940-BBB2-614AD1E71E1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1543" t="13579" r="21946" b="29328"/>
          <a:stretch>
            <a:fillRect/>
          </a:stretch>
        </p:blipFill>
        <p:spPr bwMode="auto">
          <a:xfrm>
            <a:off x="2808247" y="5000636"/>
            <a:ext cx="2017481" cy="1857364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5" cstate="print"/>
          <a:srcRect l="55054" t="8341" r="12749" b="16918"/>
          <a:stretch>
            <a:fillRect/>
          </a:stretch>
        </p:blipFill>
        <p:spPr bwMode="auto">
          <a:xfrm>
            <a:off x="45494" y="5572140"/>
            <a:ext cx="568949" cy="121444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Прямоугольник 1"/>
          <p:cNvSpPr/>
          <p:nvPr/>
        </p:nvSpPr>
        <p:spPr>
          <a:xfrm>
            <a:off x="956529" y="6279703"/>
            <a:ext cx="1003801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400" b="1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СаС</a:t>
            </a:r>
            <a:r>
              <a:rPr lang="ru-RU" sz="2400" b="1" baseline="-30000" dirty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400" b="1" dirty="0">
              <a:ln w="1143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0072" y="5685898"/>
            <a:ext cx="2738250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СаС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 + 2Н</a:t>
            </a:r>
            <a:r>
              <a:rPr lang="ru-RU" sz="2800" b="1" baseline="-30000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ln w="1143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О </a:t>
            </a:r>
            <a:endParaRPr lang="ru-RU" sz="2800" b="1" dirty="0">
              <a:ln w="11430">
                <a:solidFill>
                  <a:schemeClr val="tx1"/>
                </a:solidFill>
              </a:ln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995936" y="6072207"/>
            <a:ext cx="1296144" cy="438328"/>
          </a:xfrm>
          <a:prstGeom prst="straightConnector1">
            <a:avLst/>
          </a:prstGeom>
          <a:ln w="571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25219" r="21721" b="53358"/>
          <a:stretch/>
        </p:blipFill>
        <p:spPr bwMode="auto">
          <a:xfrm>
            <a:off x="971600" y="2553030"/>
            <a:ext cx="7096302" cy="1437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42844" y="260648"/>
            <a:ext cx="8858312" cy="4461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Наибольшее промышленное значение из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алкинов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имеет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ацетилен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В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промышленности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лаборатории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его получают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карбидным способом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Вёлер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 1862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). Если кусочки карбида кальция поместить в сосуд с водой, начинается бурное выделение ацетилена:</a:t>
            </a: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карбид                         ацетилен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кальция                           </a:t>
            </a:r>
            <a:r>
              <a:rPr lang="ru-RU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этин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098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74" y="5119525"/>
            <a:ext cx="1586393" cy="118979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/>
          <p:cNvCxnSpPr/>
          <p:nvPr/>
        </p:nvCxnSpPr>
        <p:spPr>
          <a:xfrm flipV="1">
            <a:off x="500034" y="6072206"/>
            <a:ext cx="785818" cy="285752"/>
          </a:xfrm>
          <a:prstGeom prst="straightConnector1">
            <a:avLst/>
          </a:prstGeom>
          <a:ln w="57150">
            <a:solidFill>
              <a:srgbClr val="CC4900"/>
            </a:solidFill>
            <a:tailEnd type="arrow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470B70-DD5A-47D8-B70C-F1B7068068D8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BFF9AA0-939F-4938-BFAF-75E2B02D2E6D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14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E03F96A-03B8-42C1-90A8-7600A205C0BC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332656"/>
            <a:ext cx="885831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itchFamily="34" charset="0"/>
                <a:cs typeface="Arial" pitchFamily="34" charset="0"/>
              </a:rPr>
              <a:t>Этот способ не может удовлетворять все возрастающую потребность в ацетилене, т.к. производство карбида кальция связано с большими затратами электроэнергии.</a:t>
            </a:r>
          </a:p>
          <a:p>
            <a:pPr indent="450000" algn="just">
              <a:lnSpc>
                <a:spcPct val="85000"/>
              </a:lnSpc>
            </a:pP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7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endParaRPr lang="ru-RU" sz="1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 карбид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                                  кальция</a:t>
            </a:r>
            <a:endParaRPr lang="ru-RU" sz="1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Из карбидов других металлов можно получить различные </a:t>
            </a:r>
            <a:r>
              <a:rPr lang="ru-RU" sz="2800" b="1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алкины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, например: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Mg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</a:t>
            </a:r>
            <a:r>
              <a:rPr lang="en-US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+ 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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СН</a:t>
            </a:r>
            <a:r>
              <a:rPr lang="en-US" sz="2800" b="1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≡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С–СН</a:t>
            </a:r>
            <a:r>
              <a:rPr lang="ru-RU" sz="2800" b="1" baseline="-25000" dirty="0">
                <a:latin typeface="Arial" pitchFamily="34" charset="0"/>
                <a:cs typeface="Arial" pitchFamily="34" charset="0"/>
              </a:rPr>
              <a:t>3 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+ 2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Mg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(</a:t>
            </a:r>
            <a:r>
              <a:rPr lang="en-US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OH</a:t>
            </a: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)</a:t>
            </a:r>
            <a:r>
              <a:rPr lang="ru-RU" sz="2800" b="1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2</a:t>
            </a:r>
            <a:endParaRPr lang="ru-RU" sz="2800" b="1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карбид                        </a:t>
            </a:r>
            <a:r>
              <a:rPr lang="ru-RU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пропин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магния</a:t>
            </a:r>
          </a:p>
        </p:txBody>
      </p:sp>
      <p:pic>
        <p:nvPicPr>
          <p:cNvPr id="21" name="Picture 2" descr="D:\23.05.13-домашние документы\Виртуальные лекции 2015\Органическая химия\алкины\0011-011-Alkiny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9054" t="38542" r="25702" b="50184"/>
          <a:stretch/>
        </p:blipFill>
        <p:spPr bwMode="auto">
          <a:xfrm>
            <a:off x="1873263" y="1916832"/>
            <a:ext cx="5317796" cy="689172"/>
          </a:xfrm>
          <a:prstGeom prst="rect">
            <a:avLst/>
          </a:prstGeom>
          <a:noFill/>
        </p:spPr>
      </p:pic>
      <p:pic>
        <p:nvPicPr>
          <p:cNvPr id="5122" name="Picture 2" descr="D:\диск D\01.03.16-домашние документы\Виртуальные лекции 2015\Химия\сложные в-ва\оксиды\оксиды кальция\Oksid_kaltsiy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7" t="13690" r="14179" b="20963"/>
          <a:stretch/>
        </p:blipFill>
        <p:spPr bwMode="auto">
          <a:xfrm>
            <a:off x="1259632" y="2546650"/>
            <a:ext cx="1550271" cy="1111028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Изображения в статьях. Картинки, фотографии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317" r="6675"/>
          <a:stretch/>
        </p:blipFill>
        <p:spPr bwMode="auto">
          <a:xfrm>
            <a:off x="2987824" y="2468490"/>
            <a:ext cx="1398043" cy="946305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Picture 2" descr="D:\диск D\01.03.16-домашние документы\Виртуальные лекции 2015\Органическая химия\08.11.16\acetylene-1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5" y="3356992"/>
            <a:ext cx="827456" cy="620592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333AAE-E347-4A50-A081-415DF2736DA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67E2A18-8E66-4CA1-B6E7-B87D6AAA877B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4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22E087A6-3D2F-4752-BEC1-A0DB5CED5A3A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9709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07348" y="290214"/>
            <a:ext cx="9001156" cy="4578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 настоящее время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ацетилен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u="sng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получают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переработкой </a:t>
            </a: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природного </a:t>
            </a:r>
            <a:r>
              <a:rPr lang="ru-RU" sz="2800" b="1" u="sng" dirty="0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Times New Roman" pitchFamily="18" charset="0"/>
                <a:cs typeface="Arial" pitchFamily="34" charset="0"/>
              </a:rPr>
              <a:t>газа</a:t>
            </a:r>
            <a:r>
              <a:rPr lang="ru-RU" sz="28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, который одновременно является источником энергии для проведения реакции. Метан, составляющий основную часть природного газа, при высокой температуре разлагается: 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                 </a:t>
            </a:r>
            <a:r>
              <a:rPr lang="ru-RU" sz="25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метан</a:t>
            </a: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1000" b="1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lvl="0" indent="450000" algn="just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Если метан пропустить через нагретую зону очень быстро, а затем сразу охладить водой- образуется ацетилен:</a:t>
            </a:r>
          </a:p>
        </p:txBody>
      </p:sp>
      <p:pic>
        <p:nvPicPr>
          <p:cNvPr id="12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64" y="4806671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552424"/>
            <a:ext cx="3747914" cy="66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691680" y="5373216"/>
            <a:ext cx="3818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метан                        </a:t>
            </a:r>
            <a:r>
              <a:rPr lang="ru-RU" sz="2400" b="1" dirty="0" err="1">
                <a:latin typeface="Arial" pitchFamily="34" charset="0"/>
                <a:cs typeface="Arial" pitchFamily="34" charset="0"/>
              </a:rPr>
              <a:t>этин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7" name="Picture 3" descr="D:\диск D\01.03.16-домашние документы\Лаб. раб YES\Виртуальные лабораторные YES\Анимашки и картинки\Воздух, газ, дым и др\Газ\Мировых запасов природного газа хватит на 250 ле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435173"/>
            <a:ext cx="1789622" cy="1450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77B2E0D-7B14-4E2E-B718-FF17297BB276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FB8E18-D0B8-4283-925E-6D487DEAF0AA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24600CDC-6B22-4FA4-86DA-05C1146EE47B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0628" y="260648"/>
            <a:ext cx="885586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 природного газа (</a:t>
            </a:r>
            <a:r>
              <a:rPr lang="ru-RU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промышлен-ный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способ). </a:t>
            </a:r>
            <a:r>
              <a:rPr lang="ru-RU" sz="2800" b="1" dirty="0" err="1">
                <a:solidFill>
                  <a:srgbClr val="1305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Электрокрекинг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–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метод, заключающийся в пропускании метана между двумя металлическими электродами с огромной скоростью. Температура 1500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–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1600°С. С химической точки зрения метод аналогичен методу пиролиза, отличаясь лишь технологи-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ческим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и аппаратным исполнением.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15023"/>
            <a:ext cx="5904656" cy="76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5B98952-08D7-41FA-8E7A-B814B54D085C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8AE21F6-2CDB-48C8-B648-231A09AB16E7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домой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47D327D-0AF3-432C-9878-53CC9760DF98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130062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4282" y="309079"/>
            <a:ext cx="87154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/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Дегидрирование </a:t>
            </a:r>
            <a:r>
              <a:rPr lang="ru-RU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алканов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, например</a:t>
            </a:r>
            <a:r>
              <a:rPr lang="ru-RU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</a:t>
            </a:r>
            <a:r>
              <a:rPr lang="ru-RU" sz="3000" b="1" dirty="0">
                <a:latin typeface="Arial" pitchFamily="34" charset="0"/>
                <a:cs typeface="Arial" pitchFamily="34" charset="0"/>
              </a:rPr>
              <a:t>этана: </a:t>
            </a:r>
            <a:endParaRPr lang="ru-RU" sz="3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772816"/>
            <a:ext cx="408393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этан                          </a:t>
            </a:r>
            <a:r>
              <a:rPr lang="ru-RU" sz="2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этин</a:t>
            </a:r>
            <a:endParaRPr lang="ru-RU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5832648" cy="687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4F788D-9812-49FA-8002-EDAEF3FA5865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CF42624-BF31-48F2-83A7-24A8D27DB032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3C4A3FE-9579-4928-B9F2-ED7C728E1791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7822483"/>
      </p:ext>
    </p:extLst>
  </p:cSld>
  <p:clrMapOvr>
    <a:masterClrMapping/>
  </p:clrMapOvr>
  <p:transition>
    <p:wheel spokes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214546" y="1587800"/>
            <a:ext cx="4554486" cy="28413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1643042" y="3786190"/>
            <a:ext cx="1439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>
                <a:latin typeface="Arial" pitchFamily="34" charset="0"/>
                <a:cs typeface="Arial" pitchFamily="34" charset="0"/>
              </a:rPr>
              <a:t>н-бутан</a:t>
            </a:r>
            <a:endParaRPr lang="ru-RU" sz="2600" dirty="0"/>
          </a:p>
        </p:txBody>
      </p:sp>
      <p:pic>
        <p:nvPicPr>
          <p:cNvPr id="1026" name="Picture 2" descr="http://dp-adilet.kz/wp-content/img/1/17f56530_2d31_0131_2209_22000aa81b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4" y="4483322"/>
            <a:ext cx="3491313" cy="230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0152" y="5637886"/>
            <a:ext cx="349997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500" b="1" dirty="0">
                <a:latin typeface="Arial" pitchFamily="34" charset="0"/>
                <a:cs typeface="Arial" pitchFamily="34" charset="0"/>
              </a:rPr>
              <a:t>Установка каталитического крекинга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309079"/>
            <a:ext cx="871543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Крекинг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 нефтепродуктов</a:t>
            </a:r>
            <a:r>
              <a:rPr lang="ru-RU" sz="2800" b="1" dirty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– разрыв связи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С–С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 Например, при крекинге </a:t>
            </a:r>
            <a:r>
              <a:rPr lang="ru-RU" sz="2800" b="1" dirty="0" err="1">
                <a:latin typeface="Arial" pitchFamily="34" charset="0"/>
                <a:cs typeface="Arial" pitchFamily="34" charset="0"/>
              </a:rPr>
              <a:t>н-бутана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 могут образовываться: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Управляющая кнопка: далее 1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87423F7-30D2-408E-9202-43CA183A468E}"/>
              </a:ext>
            </a:extLst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AC59FCC-E9DA-41E7-9882-4ACFF5ADE4F0}"/>
              </a:ext>
            </a:extLst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4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CAA8BF7D-10EF-4A82-A82E-EF732CC61BCE}"/>
              </a:ext>
            </a:extLst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645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5736345</TotalTime>
  <Words>7858</Words>
  <Application>Microsoft Office PowerPoint</Application>
  <PresentationFormat>Экран (4:3)</PresentationFormat>
  <Paragraphs>961</Paragraphs>
  <Slides>161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161</vt:i4>
      </vt:variant>
    </vt:vector>
  </HeadingPairs>
  <TitlesOfParts>
    <vt:vector size="173" baseType="lpstr">
      <vt:lpstr>Arial</vt:lpstr>
      <vt:lpstr>Arial Black</vt:lpstr>
      <vt:lpstr>Calibri</vt:lpstr>
      <vt:lpstr>Franklin Gothic Book</vt:lpstr>
      <vt:lpstr>Franklin Gothic Medium</vt:lpstr>
      <vt:lpstr>Impact</vt:lpstr>
      <vt:lpstr>Symbol</vt:lpstr>
      <vt:lpstr>Times New Roman</vt:lpstr>
      <vt:lpstr>Wingdings</vt:lpstr>
      <vt:lpstr>Wingdings 2</vt:lpstr>
      <vt:lpstr>Трек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Кузьмина Ирина Викторовна</cp:lastModifiedBy>
  <cp:revision>3191</cp:revision>
  <dcterms:created xsi:type="dcterms:W3CDTF">2009-11-04T17:47:55Z</dcterms:created>
  <dcterms:modified xsi:type="dcterms:W3CDTF">2024-01-16T09:34:57Z</dcterms:modified>
</cp:coreProperties>
</file>