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2" r:id="rId1"/>
  </p:sldMasterIdLst>
  <p:sldIdLst>
    <p:sldId id="256" r:id="rId2"/>
    <p:sldId id="282" r:id="rId3"/>
    <p:sldId id="279" r:id="rId4"/>
    <p:sldId id="281" r:id="rId5"/>
    <p:sldId id="280" r:id="rId6"/>
    <p:sldId id="288" r:id="rId7"/>
    <p:sldId id="289" r:id="rId8"/>
    <p:sldId id="291" r:id="rId9"/>
    <p:sldId id="290" r:id="rId10"/>
    <p:sldId id="283" r:id="rId11"/>
    <p:sldId id="284" r:id="rId12"/>
    <p:sldId id="286" r:id="rId13"/>
    <p:sldId id="287" r:id="rId14"/>
    <p:sldId id="285" r:id="rId15"/>
    <p:sldId id="268" r:id="rId16"/>
  </p:sldIdLst>
  <p:sldSz cx="18288000" cy="10287000"/>
  <p:notesSz cx="18288000" cy="10287000"/>
  <p:embeddedFontLst>
    <p:embeddedFont>
      <p:font typeface="Garamond" pitchFamily="18" charset="0"/>
      <p:regular r:id="rId17"/>
      <p:bold r:id="rId18"/>
      <p:italic r:id="rId19"/>
    </p:embeddedFont>
    <p:embeddedFont>
      <p:font typeface="Arial Black" pitchFamily="34" charset="0"/>
      <p:bold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-816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5401" y="0"/>
            <a:ext cx="18346740" cy="10284321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8598" y="2806697"/>
            <a:ext cx="10223504" cy="2273300"/>
          </a:xfrm>
        </p:spPr>
        <p:txBody>
          <a:bodyPr anchor="b">
            <a:noAutofit/>
          </a:bodyPr>
          <a:lstStyle>
            <a:lvl1pPr algn="ctr">
              <a:defRPr sz="81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8598" y="5486396"/>
            <a:ext cx="10223504" cy="1981203"/>
          </a:xfrm>
        </p:spPr>
        <p:txBody>
          <a:bodyPr anchor="t">
            <a:normAutofit/>
          </a:bodyPr>
          <a:lstStyle>
            <a:lvl1pPr marL="0" indent="0" algn="ctr">
              <a:buNone/>
              <a:defRPr sz="3150">
                <a:solidFill>
                  <a:schemeClr val="tx1"/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974849" y="7556495"/>
            <a:ext cx="1346201" cy="4191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596" y="7556495"/>
            <a:ext cx="7821953" cy="4191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35351" y="7556495"/>
            <a:ext cx="826751" cy="419100"/>
          </a:xfrm>
        </p:spPr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 smtClean="0"/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038599" y="5283197"/>
            <a:ext cx="1022350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0704890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102" y="7223122"/>
            <a:ext cx="14414499" cy="850107"/>
          </a:xfrm>
        </p:spPr>
        <p:txBody>
          <a:bodyPr anchor="b">
            <a:normAutofit/>
          </a:bodyPr>
          <a:lstStyle>
            <a:lvl1pPr algn="ctr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62141" y="1562099"/>
            <a:ext cx="15158958" cy="5003804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3102" y="8073230"/>
            <a:ext cx="14414499" cy="740568"/>
          </a:xfrm>
        </p:spPr>
        <p:txBody>
          <a:bodyPr>
            <a:normAutofit/>
          </a:bodyPr>
          <a:lstStyle>
            <a:lvl1pPr marL="0" indent="0" algn="ctr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 smtClean="0"/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70933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5802" y="1473198"/>
            <a:ext cx="14389098" cy="4432302"/>
          </a:xfrm>
        </p:spPr>
        <p:txBody>
          <a:bodyPr anchor="ctr">
            <a:normAutofit/>
          </a:bodyPr>
          <a:lstStyle>
            <a:lvl1pPr algn="ctr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5802" y="6515099"/>
            <a:ext cx="14389098" cy="229870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 smtClean="0"/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94254" y="62102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3163104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9320" y="1473198"/>
            <a:ext cx="13944597" cy="3556002"/>
          </a:xfrm>
        </p:spPr>
        <p:txBody>
          <a:bodyPr anchor="ctr">
            <a:normAutofit/>
          </a:bodyPr>
          <a:lstStyle>
            <a:lvl1pPr algn="ctr">
              <a:defRPr sz="48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12218" y="5029200"/>
            <a:ext cx="13258803" cy="8763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3000"/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2" y="6515099"/>
            <a:ext cx="14414499" cy="229870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 smtClean="0"/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93020" y="1319942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900401" y="4241805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 algn="r"/>
            <a:r>
              <a:rPr lang="en-US" sz="12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094254" y="62102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4078935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103" y="4962872"/>
            <a:ext cx="14414502" cy="2203200"/>
          </a:xfrm>
        </p:spPr>
        <p:txBody>
          <a:bodyPr anchor="b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2" y="7166072"/>
            <a:ext cx="14414502" cy="1290600"/>
          </a:xfrm>
        </p:spPr>
        <p:txBody>
          <a:bodyPr anchor="t"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 smtClean="0"/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817924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9320" y="1473198"/>
            <a:ext cx="13944597" cy="3365502"/>
          </a:xfrm>
        </p:spPr>
        <p:txBody>
          <a:bodyPr anchor="ctr">
            <a:normAutofit/>
          </a:bodyPr>
          <a:lstStyle>
            <a:lvl1pPr algn="ctr">
              <a:defRPr sz="48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943102" y="5458968"/>
            <a:ext cx="14414502" cy="1330452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36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2" y="6794500"/>
            <a:ext cx="14414502" cy="2019300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 smtClean="0"/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93020" y="1319942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900401" y="3898892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 algn="r"/>
            <a:r>
              <a:rPr lang="en-US" sz="12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2094254" y="5143500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3623024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102" y="1473198"/>
            <a:ext cx="14414499" cy="336550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943102" y="5445252"/>
            <a:ext cx="14414502" cy="1261872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42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0" y="6705599"/>
            <a:ext cx="14414505" cy="210820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 smtClean="0"/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94254" y="5143500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4504935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 smtClean="0"/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094254" y="36321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16557030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499035" y="1473197"/>
            <a:ext cx="2836343" cy="734060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3098" y="1473198"/>
            <a:ext cx="11149538" cy="7340601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 smtClean="0"/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295835" y="1485900"/>
            <a:ext cx="0" cy="73152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21533888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and Content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 bwMode="auto">
          <a:xfrm>
            <a:off x="1016000" y="1008493"/>
            <a:ext cx="162560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250" b="0" i="0">
                <a:solidFill>
                  <a:srgbClr val="5C2DBE"/>
                </a:solidFill>
                <a:latin typeface="Arial Black"/>
                <a:ea typeface="Arial Black"/>
                <a:cs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 bwMode="auto">
          <a:xfrm>
            <a:off x="1016000" y="2168632"/>
            <a:ext cx="16256000" cy="526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 bwMode="auto"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 bwMode="auto"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 bwMode="auto"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432425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 bwMode="auto">
          <a:xfrm>
            <a:off x="1016000" y="1008493"/>
            <a:ext cx="162560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250" b="0" i="0">
                <a:solidFill>
                  <a:srgbClr val="5C2DBE"/>
                </a:solidFill>
                <a:latin typeface="Arial Black"/>
                <a:ea typeface="Arial Black"/>
                <a:cs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 bwMode="auto"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dt" idx="10"/>
          </p:nvPr>
        </p:nvSpPr>
        <p:spPr bwMode="auto"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 bwMode="auto"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41168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2094254" y="36321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 smtClean="0"/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9278683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wo Content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 bwMode="auto">
          <a:xfrm>
            <a:off x="1016000" y="1008493"/>
            <a:ext cx="162560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250" b="0" i="0">
                <a:solidFill>
                  <a:srgbClr val="5C2DBE"/>
                </a:solidFill>
                <a:latin typeface="Arial Black"/>
                <a:ea typeface="Arial Black"/>
                <a:cs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 bwMode="auto">
          <a:xfrm>
            <a:off x="914400" y="2366010"/>
            <a:ext cx="7955280" cy="678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 bwMode="auto">
          <a:xfrm>
            <a:off x="9418320" y="2366010"/>
            <a:ext cx="7955280" cy="678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ftr" idx="11"/>
          </p:nvPr>
        </p:nvSpPr>
        <p:spPr bwMode="auto"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 bwMode="auto"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 bwMode="auto"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2604" y="2628909"/>
            <a:ext cx="12238032" cy="2733771"/>
          </a:xfrm>
        </p:spPr>
        <p:txBody>
          <a:bodyPr anchor="b">
            <a:normAutofit/>
          </a:bodyPr>
          <a:lstStyle>
            <a:lvl1pPr algn="ctr">
              <a:defRPr sz="66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2601" y="5769077"/>
            <a:ext cx="12238035" cy="1431821"/>
          </a:xfrm>
        </p:spPr>
        <p:txBody>
          <a:bodyPr anchor="t">
            <a:normAutofit/>
          </a:bodyPr>
          <a:lstStyle>
            <a:lvl1pPr marL="0" indent="0" algn="ctr">
              <a:buNone/>
              <a:defRPr sz="36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 smtClean="0"/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019085" y="5565878"/>
            <a:ext cx="1224507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8861304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2094254" y="36321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7672" y="3840480"/>
            <a:ext cx="7077456" cy="496519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72016" y="3840480"/>
            <a:ext cx="7077456" cy="496519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 smtClean="0"/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071007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0" y="3987800"/>
            <a:ext cx="7077456" cy="864393"/>
          </a:xfrm>
        </p:spPr>
        <p:txBody>
          <a:bodyPr anchor="b">
            <a:noAutofit/>
          </a:bodyPr>
          <a:lstStyle>
            <a:lvl1pPr marL="0" indent="0">
              <a:spcBef>
                <a:spcPts val="1008"/>
              </a:spcBef>
              <a:spcAft>
                <a:spcPts val="900"/>
              </a:spcAft>
              <a:buNone/>
              <a:defRPr sz="4200" b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3100" y="4864894"/>
            <a:ext cx="7077456" cy="394890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71005" y="3987800"/>
            <a:ext cx="7077456" cy="864393"/>
          </a:xfrm>
        </p:spPr>
        <p:txBody>
          <a:bodyPr anchor="b">
            <a:noAutofit/>
          </a:bodyPr>
          <a:lstStyle>
            <a:lvl1pPr marL="0" indent="0">
              <a:spcBef>
                <a:spcPts val="1008"/>
              </a:spcBef>
              <a:spcAft>
                <a:spcPts val="900"/>
              </a:spcAft>
              <a:buNone/>
              <a:defRPr sz="4200" b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71005" y="4864894"/>
            <a:ext cx="7077456" cy="394890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 smtClean="0"/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094254" y="36321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2231485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 smtClean="0"/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094254" y="36321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2492456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 smtClean="0"/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533486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0717" y="2082801"/>
            <a:ext cx="5577683" cy="2057400"/>
          </a:xfrm>
        </p:spPr>
        <p:txBody>
          <a:bodyPr anchor="b">
            <a:normAutofit/>
          </a:bodyPr>
          <a:lstStyle>
            <a:lvl1pPr algn="ctr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2" y="1473197"/>
            <a:ext cx="8204199" cy="734060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0717" y="4546598"/>
            <a:ext cx="5577683" cy="3657606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 smtClean="0"/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94254" y="4368800"/>
            <a:ext cx="52717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8743192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099" y="2825748"/>
            <a:ext cx="9362724" cy="2057400"/>
          </a:xfrm>
        </p:spPr>
        <p:txBody>
          <a:bodyPr anchor="b">
            <a:normAutofit/>
          </a:bodyPr>
          <a:lstStyle>
            <a:lvl1pPr algn="ctr">
              <a:defRPr sz="4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42247" y="1562100"/>
            <a:ext cx="4595021" cy="71628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3099" y="4883148"/>
            <a:ext cx="9362724" cy="2743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7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 smtClean="0"/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446717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3604" y="0"/>
            <a:ext cx="18344943" cy="10284321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3103" y="1473199"/>
            <a:ext cx="14401794" cy="195580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2" y="3835398"/>
            <a:ext cx="14401794" cy="49784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016252" y="8953500"/>
            <a:ext cx="2400300" cy="419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2" y="8953500"/>
            <a:ext cx="10958850" cy="419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30852" y="8953500"/>
            <a:ext cx="814046" cy="419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 smtClean="0"/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19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1" r:id="rId19"/>
    <p:sldLayoutId id="2147483650" r:id="rId20"/>
  </p:sldLayoutIdLst>
  <p:hf sldNum="0" hdr="0" ftr="0" dt="0"/>
  <p:txStyles>
    <p:titleStyle>
      <a:lvl1pPr algn="ctr" defTabSz="685800" rtl="0" eaLnBrk="1" latinLnBrk="0" hangingPunct="1">
        <a:spcBef>
          <a:spcPct val="0"/>
        </a:spcBef>
        <a:buNone/>
        <a:defRPr sz="66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28625" indent="-428625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3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3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800225" indent="-428625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7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2314575" indent="-257175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3000375" indent="-257175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62111368"/>
              </p:ext>
            </p:extLst>
          </p:nvPr>
        </p:nvGraphicFramePr>
        <p:xfrm>
          <a:off x="143691" y="182880"/>
          <a:ext cx="17817738" cy="10088880"/>
        </p:xfrm>
        <a:graphic>
          <a:graphicData uri="http://schemas.openxmlformats.org/drawingml/2006/table">
            <a:tbl>
              <a:tblPr/>
              <a:tblGrid>
                <a:gridCol w="178177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6806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     </a:t>
                      </a:r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Государственное профессиональное автономное </a:t>
                      </a:r>
                      <a:b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Образовательное учреждение Краснодарского края</a:t>
                      </a:r>
                      <a:b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«Новороссийский колледж строительства и экономики»</a:t>
                      </a:r>
                      <a:b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Презентация на тему:</a:t>
                      </a:r>
                      <a:b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«</a:t>
                      </a:r>
                      <a:r>
                        <a:rPr lang="ru-RU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Практическая    работа № 17</a:t>
                      </a: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b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специальностей  « Социально – экономических дисциплин»</a:t>
                      </a:r>
                    </a:p>
                    <a:p>
                      <a:pPr algn="l">
                        <a:spcAft>
                          <a:spcPts val="0"/>
                        </a:spcAft>
                        <a:defRPr/>
                      </a:pPr>
                      <a:endParaRPr lang="ru-RU" sz="4800" b="1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  <a:defRPr/>
                      </a:pPr>
                      <a:endParaRPr lang="ru-RU" sz="4800" b="1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endParaRPr lang="ru-RU" sz="2400" b="1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66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6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Практическая    работа № 17.</a:t>
                      </a:r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40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Послевоенное изменение политических границ в Европе. Изменение этнического состава стран Восточной Европы как следствие геноцидов и принудительных переселений. Работа с картой.</a:t>
                      </a:r>
                      <a:endParaRPr sz="40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endParaRPr lang="ru-RU" sz="4400" b="0" i="0" u="none" strike="noStrike" cap="none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endParaRPr sz="4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2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                                                                              Преподаватель: Р.А. Андреева</a:t>
                      </a:r>
                      <a:endParaRPr lang="ru-RU" sz="2800" b="0" i="0" u="none" strike="noStrike" cap="none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  <a:defRPr/>
                      </a:pPr>
                      <a:endParaRPr lang="ru-RU" sz="8000" b="0" i="0" u="none" strike="noStrike" cap="none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  <a:defRPr/>
                      </a:pPr>
                      <a:r>
                        <a:rPr lang="ru-RU" sz="4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          </a:t>
                      </a:r>
                      <a:endParaRPr sz="3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114300" marR="114300" marT="0" marB="0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22250" y="423475"/>
            <a:ext cx="271228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0" i="0" u="none" strike="noStrike" cap="none">
                <a:ln>
                  <a:noFill/>
                </a:ln>
                <a:solidFill>
                  <a:schemeClr val="tx1"/>
                </a:solidFill>
                <a:latin typeface="Arial"/>
                <a:ea typeface="Times New Roman"/>
              </a:rPr>
              <a:t>.</a:t>
            </a:r>
            <a:r>
              <a:rPr lang="ru-RU" sz="1200" b="0" i="0" u="none" strike="noStrike" cap="none">
                <a:ln>
                  <a:noFill/>
                </a:ln>
                <a:solidFill>
                  <a:schemeClr val="tx1"/>
                </a:solidFill>
                <a:latin typeface="Arial"/>
              </a:rPr>
              <a:t> </a:t>
            </a:r>
            <a:endParaRPr lang="ru-RU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Ответ: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66753" y="2062715"/>
            <a:ext cx="13928652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/>
            <a:r>
              <a:rPr lang="ru-RU" sz="4000" dirty="0"/>
              <a:t>В 1945 году прошло две конференции, изменившие политическую карту мира. Западные земли были разделены следующим образом:</a:t>
            </a:r>
          </a:p>
          <a:p>
            <a:pPr fontAlgn="auto"/>
            <a:r>
              <a:rPr lang="ru-RU" sz="4000" dirty="0"/>
              <a:t>На </a:t>
            </a:r>
            <a:r>
              <a:rPr lang="ru-RU" sz="4000" u="sng" dirty="0"/>
              <a:t>Ялтинской конференции </a:t>
            </a:r>
            <a:r>
              <a:rPr lang="ru-RU" sz="4000" dirty="0"/>
              <a:t>принято решение о прохождении Польской восточной границы «по линии </a:t>
            </a:r>
            <a:r>
              <a:rPr lang="ru-RU" sz="4000" dirty="0" err="1"/>
              <a:t>Керзона</a:t>
            </a:r>
            <a:r>
              <a:rPr lang="ru-RU" sz="4000" dirty="0"/>
              <a:t>», плюс к Польше присоединялись земли на севере и западе. </a:t>
            </a:r>
          </a:p>
          <a:p>
            <a:pPr fontAlgn="auto"/>
            <a:r>
              <a:rPr lang="ru-RU" sz="4000" dirty="0"/>
              <a:t>Окончательно вопросы установления границ решились на </a:t>
            </a:r>
            <a:r>
              <a:rPr lang="ru-RU" sz="4000" u="sng" dirty="0" err="1"/>
              <a:t>Постдамской</a:t>
            </a:r>
            <a:r>
              <a:rPr lang="ru-RU" sz="4000" u="sng" dirty="0"/>
              <a:t> конференции </a:t>
            </a:r>
            <a:r>
              <a:rPr lang="ru-RU" sz="4000" dirty="0"/>
              <a:t>в июле-августе 1945 года. Германия теряла захваченные в ходе войны территории. Был обсужден вопрос прохождения польско-германской границы по рекам Одер - </a:t>
            </a:r>
            <a:r>
              <a:rPr lang="ru-RU" sz="4000" dirty="0" err="1"/>
              <a:t>Нейсе</a:t>
            </a:r>
            <a:r>
              <a:rPr lang="ru-RU" sz="4000" dirty="0"/>
              <a:t>, часть Восточной Пруссии (Кенигсберг) с прилегающими территориями передавалась СССР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6000" y="1008493"/>
            <a:ext cx="16256000" cy="4924425"/>
          </a:xfrm>
        </p:spPr>
        <p:txBody>
          <a:bodyPr/>
          <a:lstStyle/>
          <a:p>
            <a:r>
              <a:rPr lang="ru-RU" sz="8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 изменился этнический состав стран Восточной Европы как следствие геноцидов и принудительных переселений?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016000" y="1148316"/>
            <a:ext cx="16187479" cy="6284466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Ответ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3256" y="1552353"/>
            <a:ext cx="16208744" cy="7941361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После нападения на Польшу 1 сентября 1939 года вслед за наступающими частями вермахта на оккупированных нацистами землях появились оперативные группы полиции безопасности. Главной их задачей было «решение еврейского вопроса».</a:t>
            </a:r>
            <a:br>
              <a:rPr lang="ru-RU" sz="4400" dirty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Западные воеводства Польши были присоединены непосредственно к Германии в качестве новых провинций Рейха. Остальная территория страны, кроме ее восточной части, которая отошла Советскому Союзу, была провозглашена генерал-губернаторством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6000" y="1008493"/>
            <a:ext cx="16256000" cy="2008242"/>
          </a:xfrm>
        </p:spPr>
        <p:txBody>
          <a:bodyPr/>
          <a:lstStyle/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Ответ :</a:t>
            </a:r>
            <a:br>
              <a:rPr lang="ru-RU" sz="4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6000" y="2168632"/>
            <a:ext cx="16256000" cy="7201972"/>
          </a:xfrm>
        </p:spPr>
        <p:txBody>
          <a:bodyPr/>
          <a:lstStyle/>
          <a:p>
            <a:r>
              <a:rPr lang="ru-RU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Итоги :</a:t>
            </a:r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общий учет изгнанных в масштабах всей Европы никто не вел. Это позже немецкая общественная организация "Союз изгнанных", которая объединила всех депортированных и их потомков, обнародовала цифру в 12–14 миллионов человек. При этом число погибших составило около 2 миллионов человек. Оценка была сделана еще в 50-х годах.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6000" y="1008493"/>
            <a:ext cx="16256000" cy="738664"/>
          </a:xfrm>
        </p:spPr>
        <p:txBody>
          <a:bodyPr/>
          <a:lstStyle/>
          <a:p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ответ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5999" y="2168632"/>
            <a:ext cx="16336335" cy="7478970"/>
          </a:xfrm>
        </p:spPr>
        <p:txBody>
          <a:bodyPr/>
          <a:lstStyle/>
          <a:p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По приказу Гитлера все еврейское население СССР, численность которого оценивалась в пять миллионов, подлежало истреблению. Такая же судьба ожидала впоследствии на оккупированной советской территории и евреев, депортированных из других европейских стран. Их депортацию </a:t>
            </a:r>
            <a:r>
              <a:rPr lang="ru-RU" sz="5400" dirty="0" err="1">
                <a:latin typeface="Times New Roman" pitchFamily="18" charset="0"/>
                <a:cs typeface="Times New Roman" pitchFamily="18" charset="0"/>
              </a:rPr>
              <a:t>фашисткое</a:t>
            </a:r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 командование намечало осуществить по окончании восточной кампании, которая должна была продолжаться не более нескольких месяцев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C5670E-EE10-4C83-B31D-D7921ABC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EEB4047-5FD9-4ED4-ADB5-F99DBF45C7B6}"/>
              </a:ext>
            </a:extLst>
          </p:cNvPr>
          <p:cNvSpPr/>
          <p:nvPr/>
        </p:nvSpPr>
        <p:spPr>
          <a:xfrm>
            <a:off x="1933303" y="1528353"/>
            <a:ext cx="14068697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Подумайте, </a:t>
            </a: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ли было предотвратить вторую мировую войну в? </a:t>
            </a:r>
          </a:p>
          <a:p>
            <a:r>
              <a:rPr lang="ru-RU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Каким образом? </a:t>
            </a: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(если да то как, если нет – почему?).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762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6000" y="1008493"/>
            <a:ext cx="16256000" cy="1015663"/>
          </a:xfrm>
        </p:spPr>
        <p:txBody>
          <a:bodyPr/>
          <a:lstStyle/>
          <a:p>
            <a:r>
              <a:rPr lang="ru-RU" sz="6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Назовите :</a:t>
            </a:r>
            <a:endParaRPr lang="ru-RU" sz="6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94884" y="2977117"/>
            <a:ext cx="1443901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sz="6600" dirty="0">
                <a:latin typeface="Times New Roman" pitchFamily="18" charset="0"/>
                <a:cs typeface="Times New Roman" pitchFamily="18" charset="0"/>
              </a:rPr>
              <a:t> - хронологические рамки Второй мировой войны.</a:t>
            </a:r>
          </a:p>
          <a:p>
            <a:r>
              <a:rPr lang="ru-RU" sz="6600" dirty="0">
                <a:latin typeface="Times New Roman" pitchFamily="18" charset="0"/>
                <a:cs typeface="Times New Roman" pitchFamily="18" charset="0"/>
              </a:rPr>
              <a:t> - главные </a:t>
            </a:r>
            <a:r>
              <a:rPr lang="ru-RU" sz="6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итоги</a:t>
            </a:r>
            <a:r>
              <a:rPr lang="ru-RU" sz="6600" dirty="0">
                <a:latin typeface="Times New Roman" pitchFamily="18" charset="0"/>
                <a:cs typeface="Times New Roman" pitchFamily="18" charset="0"/>
              </a:rPr>
              <a:t> Второй мировой войны.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0506" y="1600199"/>
            <a:ext cx="15241494" cy="923330"/>
          </a:xfrm>
        </p:spPr>
        <p:txBody>
          <a:bodyPr/>
          <a:lstStyle/>
          <a:p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Назовите причины Второй мировой войны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686910" y="2963918"/>
          <a:ext cx="12770069" cy="5158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3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3467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774445"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27887"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27887">
                <a:tc>
                  <a:txBody>
                    <a:bodyPr/>
                    <a:lstStyle/>
                    <a:p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27887">
                <a:tc>
                  <a:txBody>
                    <a:bodyPr/>
                    <a:lstStyle/>
                    <a:p>
                      <a:r>
                        <a:rPr lang="ru-RU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Соотнесите события и даты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02674" y="2065286"/>
          <a:ext cx="14393918" cy="6826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969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969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53308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События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даты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53308">
                <a:tc>
                  <a:txBody>
                    <a:bodyPr/>
                    <a:lstStyle/>
                    <a:p>
                      <a:r>
                        <a:rPr lang="ru-RU" dirty="0"/>
                        <a:t> Начало Второй мировой войны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8 мая 1945 года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53308">
                <a:tc>
                  <a:txBody>
                    <a:bodyPr/>
                    <a:lstStyle/>
                    <a:p>
                      <a:r>
                        <a:rPr lang="ru-RU" dirty="0"/>
                        <a:t>Капитуляция Германии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 сентября 1945 года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53308">
                <a:tc>
                  <a:txBody>
                    <a:bodyPr/>
                    <a:lstStyle/>
                    <a:p>
                      <a:r>
                        <a:rPr lang="ru-RU" dirty="0"/>
                        <a:t>Капитуляция Японии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7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</a:t>
                      </a:r>
                      <a:r>
                        <a:rPr lang="ru-RU" sz="2700" b="0" i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июл</a:t>
                      </a:r>
                      <a:r>
                        <a:rPr lang="ru-RU" sz="27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1943 г. – 23 авг. 1943 г.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53308">
                <a:tc>
                  <a:txBody>
                    <a:bodyPr/>
                    <a:lstStyle/>
                    <a:p>
                      <a:r>
                        <a:rPr lang="ru-RU" dirty="0"/>
                        <a:t>Сталинградская битва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 декабря 1941 года – 20 апреля 1942 года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53308">
                <a:tc>
                  <a:txBody>
                    <a:bodyPr/>
                    <a:lstStyle/>
                    <a:p>
                      <a:r>
                        <a:rPr lang="ru-RU" dirty="0"/>
                        <a:t>Курская битва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700" b="0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 сентября </a:t>
                      </a:r>
                      <a:r>
                        <a:rPr lang="ru-RU" sz="27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1941 года</a:t>
                      </a:r>
                      <a:r>
                        <a:rPr lang="ru-RU" sz="27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— </a:t>
                      </a:r>
                      <a:r>
                        <a:rPr lang="ru-RU" sz="27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 апреля</a:t>
                      </a:r>
                      <a:r>
                        <a:rPr lang="ru-RU" sz="27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7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1942 года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53308">
                <a:tc>
                  <a:txBody>
                    <a:bodyPr/>
                    <a:lstStyle/>
                    <a:p>
                      <a:r>
                        <a:rPr lang="ru-RU" dirty="0"/>
                        <a:t>Битва под Москвой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7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 авг. 1942 г. – 2 февр. 1943 г.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53308">
                <a:tc>
                  <a:txBody>
                    <a:bodyPr/>
                    <a:lstStyle/>
                    <a:p>
                      <a:r>
                        <a:rPr lang="ru-RU" dirty="0"/>
                        <a:t>Открытие второго фронта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 сентября </a:t>
                      </a:r>
                      <a:r>
                        <a:rPr lang="ru-RU" dirty="0" smtClean="0"/>
                        <a:t>1939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/>
                        <a:t>года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1786270"/>
            <a:ext cx="15443200" cy="2954655"/>
          </a:xfrm>
        </p:spPr>
        <p:txBody>
          <a:bodyPr/>
          <a:lstStyle/>
          <a:p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Как изменились границы в Европе в 1945-1946 годах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muratova\Desktop\Карт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6521" y="1795251"/>
            <a:ext cx="7634177" cy="7322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muratova\Desktop\карта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60069" y="850605"/>
            <a:ext cx="10642739" cy="8633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6000" y="1008493"/>
            <a:ext cx="16256000" cy="3693319"/>
          </a:xfrm>
        </p:spPr>
        <p:txBody>
          <a:bodyPr/>
          <a:lstStyle/>
          <a:p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Показать на карте как изменилась территория в Европе   по соглашениям 1945 года.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muratova\Desktop\КАРТА №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5977" y="756656"/>
            <a:ext cx="11618955" cy="8773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547</TotalTime>
  <Words>294</Words>
  <Application>Microsoft Office PowerPoint</Application>
  <DocSecurity>0</DocSecurity>
  <PresentationFormat>Произвольный</PresentationFormat>
  <Paragraphs>53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Times New Roman</vt:lpstr>
      <vt:lpstr>Garamond</vt:lpstr>
      <vt:lpstr>Arial Black</vt:lpstr>
      <vt:lpstr>Натуральные материалы</vt:lpstr>
      <vt:lpstr>. </vt:lpstr>
      <vt:lpstr>Назовите :</vt:lpstr>
      <vt:lpstr>Назовите причины Второй мировой войны</vt:lpstr>
      <vt:lpstr>Соотнесите события и даты</vt:lpstr>
      <vt:lpstr>Как изменились границы в Европе в 1945-1946 годах ?</vt:lpstr>
      <vt:lpstr>Слайд 6</vt:lpstr>
      <vt:lpstr>Слайд 7</vt:lpstr>
      <vt:lpstr>Показать на карте как изменилась территория в Европе   по соглашениям 1945 года.</vt:lpstr>
      <vt:lpstr>Слайд 9</vt:lpstr>
      <vt:lpstr>Ответ:</vt:lpstr>
      <vt:lpstr>Как изменился этнический состав стран Восточной Европы как следствие геноцидов и принудительных переселений?</vt:lpstr>
      <vt:lpstr>Ответ</vt:lpstr>
      <vt:lpstr>Ответ :  </vt:lpstr>
      <vt:lpstr>ответ</vt:lpstr>
      <vt:lpstr>Слайд 15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/>
  <cp:keywords/>
  <dc:description/>
  <cp:lastModifiedBy>muratova</cp:lastModifiedBy>
  <cp:revision>87</cp:revision>
  <dcterms:modified xsi:type="dcterms:W3CDTF">2024-02-02T09:53:38Z</dcterms:modified>
  <cp:category/>
  <dc:identifier/>
  <cp:contentStatus/>
  <dc:language/>
  <cp:version/>
</cp:coreProperties>
</file>