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58" r:id="rId5"/>
    <p:sldId id="261" r:id="rId6"/>
    <p:sldId id="260" r:id="rId7"/>
    <p:sldId id="262" r:id="rId8"/>
    <p:sldId id="263" r:id="rId9"/>
    <p:sldId id="264" r:id="rId10"/>
    <p:sldId id="265" r:id="rId11"/>
    <p:sldId id="267" r:id="rId12"/>
    <p:sldId id="266" r:id="rId13"/>
    <p:sldId id="268" r:id="rId14"/>
    <p:sldId id="269" r:id="rId15"/>
    <p:sldId id="271" r:id="rId16"/>
    <p:sldId id="272" r:id="rId17"/>
    <p:sldId id="273" r:id="rId18"/>
    <p:sldId id="274" r:id="rId19"/>
    <p:sldId id="275" r:id="rId20"/>
    <p:sldId id="284" r:id="rId21"/>
    <p:sldId id="285" r:id="rId22"/>
    <p:sldId id="281" r:id="rId23"/>
    <p:sldId id="283" r:id="rId24"/>
    <p:sldId id="282" r:id="rId25"/>
    <p:sldId id="287" r:id="rId26"/>
    <p:sldId id="286" r:id="rId27"/>
    <p:sldId id="288"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9162F9F6-9476-4695-8FDB-8D7AF947940B}">
          <p14:sldIdLst>
            <p14:sldId id="256"/>
            <p14:sldId id="257"/>
            <p14:sldId id="258"/>
            <p14:sldId id="259"/>
            <p14:sldId id="261"/>
            <p14:sldId id="260"/>
            <p14:sldId id="262"/>
            <p14:sldId id="263"/>
            <p14:sldId id="264"/>
            <p14:sldId id="265"/>
            <p14:sldId id="267"/>
            <p14:sldId id="266"/>
            <p14:sldId id="276"/>
            <p14:sldId id="268"/>
            <p14:sldId id="269"/>
            <p14:sldId id="270"/>
            <p14:sldId id="271"/>
            <p14:sldId id="272"/>
            <p14:sldId id="273"/>
            <p14:sldId id="274"/>
            <p14:sldId id="275"/>
            <p14:sldId id="284"/>
            <p14:sldId id="285"/>
            <p14:sldId id="277"/>
            <p14:sldId id="278"/>
            <p14:sldId id="281"/>
            <p14:sldId id="283"/>
            <p14:sldId id="282"/>
            <p14:sldId id="287"/>
            <p14:sldId id="286"/>
            <p14:sldId id="279"/>
            <p14:sldId id="280"/>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674" autoAdjust="0"/>
    <p:restoredTop sz="94660" autoAdjust="0"/>
  </p:normalViewPr>
  <p:slideViewPr>
    <p:cSldViewPr>
      <p:cViewPr>
        <p:scale>
          <a:sx n="80" d="100"/>
          <a:sy n="80" d="100"/>
        </p:scale>
        <p:origin x="-1430" y="-2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26.08.2023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26.08.2023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285728"/>
            <a:ext cx="6643734" cy="1000132"/>
          </a:xfrm>
        </p:spPr>
        <p:txBody>
          <a:bodyPr>
            <a:normAutofit/>
          </a:bodyPr>
          <a:lstStyle/>
          <a:p>
            <a:r>
              <a:rPr lang="ru-RU" sz="1800" b="1" i="1" dirty="0" smtClean="0"/>
              <a:t>Лекция –конспект урока</a:t>
            </a:r>
            <a:endParaRPr lang="ru-RU" sz="1800" dirty="0"/>
          </a:p>
        </p:txBody>
      </p:sp>
      <p:sp>
        <p:nvSpPr>
          <p:cNvPr id="3" name="Подзаголовок 2"/>
          <p:cNvSpPr>
            <a:spLocks noGrp="1"/>
          </p:cNvSpPr>
          <p:nvPr>
            <p:ph type="subTitle" idx="1"/>
          </p:nvPr>
        </p:nvSpPr>
        <p:spPr>
          <a:xfrm>
            <a:off x="1285852" y="928670"/>
            <a:ext cx="6400800" cy="2428892"/>
          </a:xfrm>
        </p:spPr>
        <p:txBody>
          <a:bodyPr>
            <a:normAutofit fontScale="32500" lnSpcReduction="20000"/>
          </a:bodyPr>
          <a:lstStyle/>
          <a:p>
            <a:r>
              <a:rPr lang="ru-RU" sz="4500" b="1" i="1" dirty="0" smtClean="0">
                <a:solidFill>
                  <a:schemeClr val="tx1"/>
                </a:solidFill>
              </a:rPr>
              <a:t>По дисциплине «Сейсмостойкое строительство»</a:t>
            </a:r>
            <a:br>
              <a:rPr lang="ru-RU" sz="4500" b="1" i="1" dirty="0" smtClean="0">
                <a:solidFill>
                  <a:schemeClr val="tx1"/>
                </a:solidFill>
              </a:rPr>
            </a:br>
            <a:r>
              <a:rPr lang="ru-RU" sz="4500" b="1" i="1" dirty="0" smtClean="0">
                <a:solidFill>
                  <a:schemeClr val="tx1"/>
                </a:solidFill>
              </a:rPr>
              <a:t>специальность 08.02.01 «Строительство и эксплуатация зданий и сооружений» </a:t>
            </a:r>
          </a:p>
          <a:p>
            <a:r>
              <a:rPr lang="ru-RU" sz="4500" dirty="0" smtClean="0">
                <a:solidFill>
                  <a:schemeClr val="tx1"/>
                </a:solidFill>
                <a:latin typeface="Times New Roman" pitchFamily="18" charset="0"/>
                <a:cs typeface="Times New Roman" pitchFamily="18" charset="0"/>
              </a:rPr>
              <a:t>Тема: «Инженерно сейсмометрическая сеть. Организационно –технические мероприятия по повышению уровня сейсмостойкого строительства».</a:t>
            </a:r>
            <a:r>
              <a:rPr lang="ru-RU" sz="4500" b="1" dirty="0" smtClean="0">
                <a:solidFill>
                  <a:schemeClr val="tx1"/>
                </a:solidFill>
                <a:latin typeface="Times New Roman" pitchFamily="18" charset="0"/>
                <a:cs typeface="Times New Roman" pitchFamily="18" charset="0"/>
              </a:rPr>
              <a:t> </a:t>
            </a:r>
            <a:endParaRPr lang="ru-RU" sz="4500" dirty="0" smtClean="0">
              <a:solidFill>
                <a:schemeClr val="tx1"/>
              </a:solidFill>
              <a:latin typeface="Times New Roman" pitchFamily="18" charset="0"/>
              <a:cs typeface="Times New Roman" pitchFamily="18" charset="0"/>
            </a:endParaRPr>
          </a:p>
          <a:p>
            <a:r>
              <a:rPr lang="ru-RU" sz="4500" b="1" i="1" dirty="0" smtClean="0">
                <a:solidFill>
                  <a:schemeClr val="tx1"/>
                </a:solidFill>
              </a:rPr>
              <a:t/>
            </a:r>
            <a:br>
              <a:rPr lang="ru-RU" sz="4500" b="1" i="1" dirty="0" smtClean="0">
                <a:solidFill>
                  <a:schemeClr val="tx1"/>
                </a:solidFill>
              </a:rPr>
            </a:br>
            <a:r>
              <a:rPr lang="ru-RU" sz="4500" b="1" i="1" dirty="0" smtClean="0">
                <a:solidFill>
                  <a:schemeClr val="tx1"/>
                </a:solidFill>
              </a:rPr>
              <a:t>Цели: </a:t>
            </a:r>
            <a:r>
              <a:rPr lang="ru-RU" sz="4500" i="1" dirty="0" smtClean="0">
                <a:solidFill>
                  <a:schemeClr val="tx1"/>
                </a:solidFill>
                <a:latin typeface="Times New Roman" pitchFamily="18" charset="0"/>
                <a:cs typeface="Times New Roman" pitchFamily="18" charset="0"/>
              </a:rPr>
              <a:t>Ознакомиться с современными организационно –техническими мероприятиями по повышению уровня сейсмостойкого строительства </a:t>
            </a:r>
            <a:r>
              <a:rPr lang="ru-RU" sz="4500" b="1" i="1" dirty="0" smtClean="0">
                <a:solidFill>
                  <a:schemeClr val="tx1"/>
                </a:solidFill>
              </a:rPr>
              <a:t/>
            </a:r>
            <a:br>
              <a:rPr lang="ru-RU" sz="4500" b="1" i="1" dirty="0" smtClean="0">
                <a:solidFill>
                  <a:schemeClr val="tx1"/>
                </a:solidFill>
              </a:rPr>
            </a:br>
            <a:r>
              <a:rPr lang="ru-RU" sz="4500" b="1" i="1" dirty="0" smtClean="0">
                <a:solidFill>
                  <a:schemeClr val="tx1"/>
                </a:solidFill>
              </a:rPr>
              <a:t>Задача: </a:t>
            </a:r>
            <a:r>
              <a:rPr lang="ru-RU" sz="4500" i="1" dirty="0" smtClean="0">
                <a:solidFill>
                  <a:schemeClr val="tx1"/>
                </a:solidFill>
                <a:latin typeface="Times New Roman" pitchFamily="18" charset="0"/>
                <a:cs typeface="Times New Roman" pitchFamily="18" charset="0"/>
              </a:rPr>
              <a:t>Поэтапное изучение раздела  «Обеспечение сейсмической безопасности»</a:t>
            </a:r>
            <a:r>
              <a:rPr lang="ru-RU" sz="4500" b="1" i="1" dirty="0" smtClean="0">
                <a:solidFill>
                  <a:schemeClr val="tx1"/>
                </a:solidFill>
              </a:rPr>
              <a:t/>
            </a:r>
            <a:br>
              <a:rPr lang="ru-RU" sz="4500" b="1" i="1" dirty="0" smtClean="0">
                <a:solidFill>
                  <a:schemeClr val="tx1"/>
                </a:solidFill>
              </a:rPr>
            </a:br>
            <a:r>
              <a:rPr lang="ru-RU" sz="4500" b="1" i="1" dirty="0" smtClean="0">
                <a:solidFill>
                  <a:schemeClr val="tx1"/>
                </a:solidFill>
              </a:rPr>
              <a:t/>
            </a:r>
            <a:br>
              <a:rPr lang="ru-RU" sz="4500" b="1" i="1" dirty="0" smtClean="0">
                <a:solidFill>
                  <a:schemeClr val="tx1"/>
                </a:solidFill>
              </a:rPr>
            </a:br>
            <a:r>
              <a:rPr lang="ru-RU" sz="4500" b="1" i="1" dirty="0" smtClean="0">
                <a:solidFill>
                  <a:schemeClr val="tx1"/>
                </a:solidFill>
              </a:rPr>
              <a:t>                                         Разработал преподаватель </a:t>
            </a:r>
            <a:r>
              <a:rPr lang="ru-RU" sz="4500" b="1" i="1" dirty="0" err="1" smtClean="0">
                <a:solidFill>
                  <a:schemeClr val="tx1"/>
                </a:solidFill>
              </a:rPr>
              <a:t>Гамзина</a:t>
            </a:r>
            <a:r>
              <a:rPr lang="ru-RU" sz="4500" b="1" i="1" dirty="0" smtClean="0">
                <a:solidFill>
                  <a:schemeClr val="tx1"/>
                </a:solidFill>
              </a:rPr>
              <a:t> И.В.</a:t>
            </a:r>
            <a:endParaRPr lang="ru-RU" sz="4500" b="1" dirty="0" smtClean="0">
              <a:solidFill>
                <a:schemeClr val="tx1"/>
              </a:solidFill>
            </a:endParaRPr>
          </a:p>
          <a:p>
            <a:endParaRPr lang="ru-RU" dirty="0"/>
          </a:p>
        </p:txBody>
      </p:sp>
      <p:pic>
        <p:nvPicPr>
          <p:cNvPr id="1026" name="Picture 2" descr="D:\GRIGORIY\Desktop\i_005.jpg"/>
          <p:cNvPicPr>
            <a:picLocks noChangeAspect="1" noChangeArrowheads="1"/>
          </p:cNvPicPr>
          <p:nvPr/>
        </p:nvPicPr>
        <p:blipFill>
          <a:blip r:embed="rId2"/>
          <a:srcRect/>
          <a:stretch>
            <a:fillRect/>
          </a:stretch>
        </p:blipFill>
        <p:spPr bwMode="auto">
          <a:xfrm>
            <a:off x="1643042" y="3286124"/>
            <a:ext cx="6143668" cy="3357586"/>
          </a:xfrm>
          <a:prstGeom prst="rect">
            <a:avLst/>
          </a:prstGeom>
          <a:noFill/>
        </p:spPr>
      </p:pic>
    </p:spTree>
    <p:extLst>
      <p:ext uri="{BB962C8B-B14F-4D97-AF65-F5344CB8AC3E}">
        <p14:creationId xmlns="" xmlns:p14="http://schemas.microsoft.com/office/powerpoint/2010/main" val="2283041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800" b="1" dirty="0" smtClean="0">
                <a:latin typeface="Times New Roman" pitchFamily="18" charset="0"/>
                <a:cs typeface="Times New Roman" pitchFamily="18" charset="0"/>
              </a:rPr>
              <a:t>Увеличение </a:t>
            </a:r>
            <a:r>
              <a:rPr lang="ru-RU" sz="2800" b="1" dirty="0" err="1" smtClean="0">
                <a:latin typeface="Times New Roman" pitchFamily="18" charset="0"/>
                <a:cs typeface="Times New Roman" pitchFamily="18" charset="0"/>
              </a:rPr>
              <a:t>сейсмозащиты</a:t>
            </a:r>
            <a:r>
              <a:rPr lang="ru-RU" sz="2800" b="1" dirty="0" smtClean="0">
                <a:latin typeface="Times New Roman" pitchFamily="18" charset="0"/>
                <a:cs typeface="Times New Roman" pitchFamily="18" charset="0"/>
              </a:rPr>
              <a:t> зданий:</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0" y="980728"/>
            <a:ext cx="9144000" cy="5760640"/>
          </a:xfrm>
        </p:spPr>
        <p:txBody>
          <a:bodyPr>
            <a:normAutofit fontScale="92500" lnSpcReduction="10000"/>
          </a:bodyPr>
          <a:lstStyle/>
          <a:p>
            <a:pPr algn="just"/>
            <a:r>
              <a:rPr lang="ru-RU" sz="2800" dirty="0" smtClean="0">
                <a:latin typeface="Times New Roman" pitchFamily="18" charset="0"/>
                <a:cs typeface="Times New Roman" pitchFamily="18" charset="0"/>
              </a:rPr>
              <a:t>Конструкций с подвесными </a:t>
            </a:r>
            <a:r>
              <a:rPr lang="ru-RU" sz="2800" dirty="0">
                <a:latin typeface="Times New Roman" pitchFamily="18" charset="0"/>
                <a:cs typeface="Times New Roman" pitchFamily="18" charset="0"/>
              </a:rPr>
              <a:t>опорами; </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Конструкций с </a:t>
            </a:r>
            <a:r>
              <a:rPr lang="ru-RU" sz="2800" dirty="0" err="1" smtClean="0">
                <a:latin typeface="Times New Roman" pitchFamily="18" charset="0"/>
                <a:cs typeface="Times New Roman" pitchFamily="18" charset="0"/>
              </a:rPr>
              <a:t>катковыми</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опорами; в том числе, </a:t>
            </a:r>
            <a:r>
              <a:rPr lang="ru-RU" sz="2800" dirty="0" err="1">
                <a:latin typeface="Times New Roman" pitchFamily="18" charset="0"/>
                <a:cs typeface="Times New Roman" pitchFamily="18" charset="0"/>
              </a:rPr>
              <a:t>катковыми</a:t>
            </a:r>
            <a:r>
              <a:rPr lang="ru-RU" sz="2800" dirty="0">
                <a:latin typeface="Times New Roman" pitchFamily="18" charset="0"/>
                <a:cs typeface="Times New Roman" pitchFamily="18" charset="0"/>
              </a:rPr>
              <a:t> опорами с гидравлическим демпфером;  </a:t>
            </a:r>
          </a:p>
          <a:p>
            <a:pPr algn="just"/>
            <a:r>
              <a:rPr lang="ru-RU" sz="2800" dirty="0">
                <a:latin typeface="Times New Roman" pitchFamily="18" charset="0"/>
                <a:cs typeface="Times New Roman" pitchFamily="18" charset="0"/>
              </a:rPr>
              <a:t>конструкций с односторонними включающимися и выключающимися связями (система во время землетрясений односторонним изменением жесткости избегает попадания в резонанс на какой-либо динамической частоте сейсмического воздействия); </a:t>
            </a:r>
          </a:p>
          <a:p>
            <a:pPr algn="just"/>
            <a:r>
              <a:rPr lang="ru-RU" sz="2800" dirty="0" smtClean="0">
                <a:latin typeface="Times New Roman" pitchFamily="18" charset="0"/>
                <a:cs typeface="Times New Roman" pitchFamily="18" charset="0"/>
              </a:rPr>
              <a:t>конструкций </a:t>
            </a:r>
            <a:r>
              <a:rPr lang="ru-RU" sz="2800" dirty="0">
                <a:latin typeface="Times New Roman" pitchFamily="18" charset="0"/>
                <a:cs typeface="Times New Roman" pitchFamily="18" charset="0"/>
              </a:rPr>
              <a:t>с гасителем колебаний (например, гидравлические демпферы) между фундаментом и опорными частями зданий; </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Конструкций с повышенными </a:t>
            </a:r>
            <a:r>
              <a:rPr lang="ru-RU" sz="2800" dirty="0">
                <a:latin typeface="Times New Roman" pitchFamily="18" charset="0"/>
                <a:cs typeface="Times New Roman" pitchFamily="18" charset="0"/>
              </a:rPr>
              <a:t>диссипативными свойствами в виде </a:t>
            </a:r>
            <a:r>
              <a:rPr lang="ru-RU" sz="2800" dirty="0" err="1">
                <a:latin typeface="Times New Roman" pitchFamily="18" charset="0"/>
                <a:cs typeface="Times New Roman" pitchFamily="18" charset="0"/>
              </a:rPr>
              <a:t>сейсмоизолирующего</a:t>
            </a:r>
            <a:r>
              <a:rPr lang="ru-RU" sz="2800" dirty="0">
                <a:latin typeface="Times New Roman" pitchFamily="18" charset="0"/>
                <a:cs typeface="Times New Roman" pitchFamily="18" charset="0"/>
              </a:rPr>
              <a:t> скользящего пояса в фундаменте; </a:t>
            </a:r>
            <a:r>
              <a:rPr lang="ru-RU" sz="2800" dirty="0" smtClean="0">
                <a:latin typeface="Times New Roman" pitchFamily="18" charset="0"/>
                <a:cs typeface="Times New Roman" pitchFamily="18" charset="0"/>
              </a:rPr>
              <a:t>конструкций свайных </a:t>
            </a:r>
            <a:r>
              <a:rPr lang="ru-RU" sz="2800" dirty="0">
                <a:latin typeface="Times New Roman" pitchFamily="18" charset="0"/>
                <a:cs typeface="Times New Roman" pitchFamily="18" charset="0"/>
              </a:rPr>
              <a:t>фундаментов с высоким ростверком и повышенными диссипативными свойствами. </a:t>
            </a:r>
          </a:p>
          <a:p>
            <a:endParaRPr lang="ru-RU" dirty="0"/>
          </a:p>
          <a:p>
            <a:endParaRPr lang="ru-RU" dirty="0"/>
          </a:p>
        </p:txBody>
      </p:sp>
    </p:spTree>
    <p:extLst>
      <p:ext uri="{BB962C8B-B14F-4D97-AF65-F5344CB8AC3E}">
        <p14:creationId xmlns="" xmlns:p14="http://schemas.microsoft.com/office/powerpoint/2010/main" val="1311402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725470"/>
          </a:xfrm>
        </p:spPr>
        <p:txBody>
          <a:bodyPr>
            <a:normAutofit fontScale="90000"/>
          </a:bodyPr>
          <a:lstStyle/>
          <a:p>
            <a:r>
              <a:rPr lang="ru-RU" sz="2400" b="1" dirty="0" smtClean="0">
                <a:latin typeface="Times New Roman" pitchFamily="18" charset="0"/>
                <a:cs typeface="Times New Roman" pitchFamily="18" charset="0"/>
              </a:rPr>
              <a:t>4. Конструктивные </a:t>
            </a:r>
            <a:r>
              <a:rPr lang="ru-RU" sz="2400" b="1" dirty="0">
                <a:latin typeface="Times New Roman" pitchFamily="18" charset="0"/>
                <a:cs typeface="Times New Roman" pitchFamily="18" charset="0"/>
              </a:rPr>
              <a:t>меры защиты эксплуатируемых зданий </a:t>
            </a:r>
            <a:r>
              <a:rPr lang="ru-RU" sz="2400" dirty="0">
                <a:latin typeface="Times New Roman" pitchFamily="18" charset="0"/>
                <a:cs typeface="Times New Roman" pitchFamily="18" charset="0"/>
              </a:rPr>
              <a:t>подразделяют на три группы: </a:t>
            </a:r>
          </a:p>
        </p:txBody>
      </p:sp>
      <p:sp>
        <p:nvSpPr>
          <p:cNvPr id="3" name="Объект 2"/>
          <p:cNvSpPr>
            <a:spLocks noGrp="1"/>
          </p:cNvSpPr>
          <p:nvPr>
            <p:ph idx="1"/>
          </p:nvPr>
        </p:nvSpPr>
        <p:spPr>
          <a:xfrm>
            <a:off x="-428660" y="1000108"/>
            <a:ext cx="9365114" cy="5643602"/>
          </a:xfrm>
        </p:spPr>
        <p:txBody>
          <a:bodyPr>
            <a:normAutofit fontScale="70000" lnSpcReduction="20000"/>
          </a:bodyPr>
          <a:lstStyle/>
          <a:p>
            <a:pPr lvl="2"/>
            <a:r>
              <a:rPr lang="ru-RU" sz="3300" dirty="0">
                <a:latin typeface="Times New Roman" pitchFamily="18" charset="0"/>
                <a:cs typeface="Times New Roman" pitchFamily="18" charset="0"/>
              </a:rPr>
              <a:t>мероприятия по </a:t>
            </a:r>
            <a:r>
              <a:rPr lang="ru-RU" sz="3300" dirty="0" smtClean="0">
                <a:latin typeface="Times New Roman" pitchFamily="18" charset="0"/>
                <a:cs typeface="Times New Roman" pitchFamily="18" charset="0"/>
              </a:rPr>
              <a:t>уменьшению перемещений и деформаций земной </a:t>
            </a:r>
            <a:r>
              <a:rPr lang="ru-RU" sz="3300" dirty="0">
                <a:latin typeface="Times New Roman" pitchFamily="18" charset="0"/>
                <a:cs typeface="Times New Roman" pitchFamily="18" charset="0"/>
              </a:rPr>
              <a:t>поверхности в пределах защищаемого здания; </a:t>
            </a:r>
          </a:p>
          <a:p>
            <a:pPr lvl="2"/>
            <a:r>
              <a:rPr lang="ru-RU" sz="3300" dirty="0">
                <a:latin typeface="Times New Roman" pitchFamily="18" charset="0"/>
                <a:cs typeface="Times New Roman" pitchFamily="18" charset="0"/>
              </a:rPr>
              <a:t>мероприятия по предотвращению повреждения конструкции; </a:t>
            </a:r>
          </a:p>
          <a:p>
            <a:pPr lvl="2"/>
            <a:r>
              <a:rPr lang="ru-RU" sz="3300" dirty="0">
                <a:latin typeface="Times New Roman" pitchFamily="18" charset="0"/>
                <a:cs typeface="Times New Roman" pitchFamily="18" charset="0"/>
              </a:rPr>
              <a:t>рекомендации по исправлению положения здания. </a:t>
            </a:r>
            <a:endParaRPr lang="ru-RU" sz="3300" dirty="0" smtClean="0">
              <a:latin typeface="Times New Roman" pitchFamily="18" charset="0"/>
              <a:cs typeface="Times New Roman" pitchFamily="18" charset="0"/>
            </a:endParaRPr>
          </a:p>
          <a:p>
            <a:pPr lvl="2">
              <a:buNone/>
            </a:pPr>
            <a:r>
              <a:rPr lang="ru-RU" sz="3300" i="1" dirty="0" smtClean="0">
                <a:latin typeface="Times New Roman" pitchFamily="18" charset="0"/>
                <a:cs typeface="Times New Roman" pitchFamily="18" charset="0"/>
              </a:rPr>
              <a:t>   К первой группе </a:t>
            </a:r>
            <a:r>
              <a:rPr lang="ru-RU" sz="3300" dirty="0" smtClean="0">
                <a:latin typeface="Times New Roman" pitchFamily="18" charset="0"/>
                <a:cs typeface="Times New Roman" pitchFamily="18" charset="0"/>
              </a:rPr>
              <a:t>относятся: разделение зданий на отсеки с устройством деформационных швов; устройство компенсационных траншей вокруг здания; изоляция грунтового основания под зданием от сдвигающегося массива с помощью скважин глубокого бурения. Деформационные швы должны разделять смежные отсеки зданий по высоте, включая кровлю и, как правило, фундаменты. Компенсационные траншеи применяют для защиты зданий от горизонтальных деформаций сжатия. Их устраивают на расстоянии 1 … 3 м от здания под углом 20° к направлению действия горизонтальных деформаций земной поверхности. Траншеи отрывают на 20 см ниже подошвы фундаментов. </a:t>
            </a:r>
          </a:p>
          <a:p>
            <a:pPr lvl="2"/>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468044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14290"/>
            <a:ext cx="9144000" cy="6858000"/>
          </a:xfrm>
        </p:spPr>
        <p:txBody>
          <a:bodyPr>
            <a:noAutofit/>
          </a:bodyPr>
          <a:lstStyle/>
          <a:p>
            <a:r>
              <a:rPr lang="ru-RU" sz="2000" i="1" dirty="0" smtClean="0">
                <a:latin typeface="Times New Roman" pitchFamily="18" charset="0"/>
                <a:cs typeface="Times New Roman" pitchFamily="18" charset="0"/>
              </a:rPr>
              <a:t>Ко </a:t>
            </a:r>
            <a:r>
              <a:rPr lang="ru-RU" sz="2000" i="1" dirty="0">
                <a:latin typeface="Times New Roman" pitchFamily="18" charset="0"/>
                <a:cs typeface="Times New Roman" pitchFamily="18" charset="0"/>
              </a:rPr>
              <a:t>второй группе</a:t>
            </a:r>
            <a:r>
              <a:rPr lang="ru-RU" sz="2000" dirty="0">
                <a:latin typeface="Times New Roman" pitchFamily="18" charset="0"/>
                <a:cs typeface="Times New Roman" pitchFamily="18" charset="0"/>
              </a:rPr>
              <a:t> относятся следующие: усиление фундаментов и стен железобетонными поясами; усиление опорных сечений балок и колонн, плит, панелей; увеличение площади </a:t>
            </a:r>
            <a:r>
              <a:rPr lang="ru-RU" sz="2000" dirty="0" err="1">
                <a:latin typeface="Times New Roman" pitchFamily="18" charset="0"/>
                <a:cs typeface="Times New Roman" pitchFamily="18" charset="0"/>
              </a:rPr>
              <a:t>опирания</a:t>
            </a:r>
            <a:r>
              <a:rPr lang="ru-RU" sz="2000" dirty="0">
                <a:latin typeface="Times New Roman" pitchFamily="18" charset="0"/>
                <a:cs typeface="Times New Roman" pitchFamily="18" charset="0"/>
              </a:rPr>
              <a:t> плит, балок, прогонов и ферм, узлов их сопряжения с опорными и пролетными конструкциями. Для уменьшения влияния горных выработок на колонны, столбы и стены рекомендуется устраивать гибкие связи – распорки между фундаментами в уровне их подошвы. Стены бескаркасных зданий усиливают с помощью железобетонных поясов, металлических тяжей, железобетонных и металлических шпонок. Междуоконные простенки усиливают с помощью железобетонных и металлических обойм. </a:t>
            </a:r>
          </a:p>
          <a:p>
            <a:r>
              <a:rPr lang="ru-RU" sz="2000" i="1" dirty="0">
                <a:latin typeface="Times New Roman" pitchFamily="18" charset="0"/>
                <a:cs typeface="Times New Roman" pitchFamily="18" charset="0"/>
              </a:rPr>
              <a:t>К третьей группе </a:t>
            </a:r>
            <a:r>
              <a:rPr lang="ru-RU" sz="2000" dirty="0">
                <a:latin typeface="Times New Roman" pitchFamily="18" charset="0"/>
                <a:cs typeface="Times New Roman" pitchFamily="18" charset="0"/>
              </a:rPr>
              <a:t>конструктивных мер относятся различные методы исправления положения зданий: подъем конструкций или частей зданий гидравлическими домкратами; опускание здания путем разработки слоя грунта под фундаментом; экранирование зданий с целью изоляции от разрушительного действия землетрясений за счет неодинакового распределения сейсмических волн в различных средах; предварительное натяжение арматуры в стыках наружных стен</a:t>
            </a:r>
            <a:r>
              <a:rPr lang="ru-RU" sz="2400" dirty="0">
                <a:latin typeface="Times New Roman" pitchFamily="18" charset="0"/>
                <a:cs typeface="Times New Roman" pitchFamily="18" charset="0"/>
              </a:rPr>
              <a:t>. </a:t>
            </a:r>
          </a:p>
        </p:txBody>
      </p:sp>
    </p:spTree>
    <p:extLst>
      <p:ext uri="{BB962C8B-B14F-4D97-AF65-F5344CB8AC3E}">
        <p14:creationId xmlns="" xmlns:p14="http://schemas.microsoft.com/office/powerpoint/2010/main" val="1352080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a:latin typeface="Times New Roman" pitchFamily="18" charset="0"/>
                <a:cs typeface="Times New Roman" pitchFamily="18" charset="0"/>
              </a:rPr>
              <a:t>СИСТЕМЫ АКТИВНОЙ СЕЙСМОЗАЩИТЫ</a:t>
            </a:r>
            <a:r>
              <a:rPr lang="ru-RU" b="1" dirty="0"/>
              <a:t/>
            </a:r>
            <a:br>
              <a:rPr lang="ru-RU" b="1" dirty="0"/>
            </a:br>
            <a:endParaRPr lang="ru-RU" dirty="0"/>
          </a:p>
        </p:txBody>
      </p:sp>
      <p:sp>
        <p:nvSpPr>
          <p:cNvPr id="3" name="Объект 2"/>
          <p:cNvSpPr>
            <a:spLocks noGrp="1"/>
          </p:cNvSpPr>
          <p:nvPr>
            <p:ph idx="1"/>
          </p:nvPr>
        </p:nvSpPr>
        <p:spPr>
          <a:xfrm>
            <a:off x="500034" y="714356"/>
            <a:ext cx="8229600" cy="2857520"/>
          </a:xfrm>
        </p:spPr>
        <p:txBody>
          <a:bodyPr>
            <a:normAutofit/>
          </a:bodyPr>
          <a:lstStyle/>
          <a:p>
            <a:pPr marL="0" indent="0" algn="just">
              <a:buNone/>
            </a:pPr>
            <a:r>
              <a:rPr lang="ru-RU" sz="1800" dirty="0" smtClean="0">
                <a:latin typeface="Times New Roman" pitchFamily="18" charset="0"/>
                <a:cs typeface="Times New Roman" pitchFamily="18" charset="0"/>
              </a:rPr>
              <a:t>При </a:t>
            </a:r>
            <a:r>
              <a:rPr lang="ru-RU" sz="1800" dirty="0">
                <a:latin typeface="Times New Roman" pitchFamily="18" charset="0"/>
                <a:cs typeface="Times New Roman" pitchFamily="18" charset="0"/>
              </a:rPr>
              <a:t>применении систем активной </a:t>
            </a:r>
            <a:r>
              <a:rPr lang="ru-RU" sz="1800" dirty="0" err="1">
                <a:latin typeface="Times New Roman" pitchFamily="18" charset="0"/>
                <a:cs typeface="Times New Roman" pitchFamily="18" charset="0"/>
              </a:rPr>
              <a:t>сейсмозащиты</a:t>
            </a:r>
            <a:r>
              <a:rPr lang="ru-RU" sz="1800" dirty="0">
                <a:latin typeface="Times New Roman" pitchFamily="18" charset="0"/>
                <a:cs typeface="Times New Roman" pitchFamily="18" charset="0"/>
              </a:rPr>
              <a:t> уменьшаются </a:t>
            </a:r>
            <a:r>
              <a:rPr lang="ru-RU" sz="1800" dirty="0" smtClean="0">
                <a:latin typeface="Times New Roman" pitchFamily="18" charset="0"/>
                <a:cs typeface="Times New Roman" pitchFamily="18" charset="0"/>
              </a:rPr>
              <a:t>сейсмические </a:t>
            </a:r>
            <a:r>
              <a:rPr lang="ru-RU" sz="1800" dirty="0">
                <a:latin typeface="Times New Roman" pitchFamily="18" charset="0"/>
                <a:cs typeface="Times New Roman" pitchFamily="18" charset="0"/>
              </a:rPr>
              <a:t>нагрузки на надземные конструкции зданий и </a:t>
            </a:r>
            <a:r>
              <a:rPr lang="ru-RU" sz="1800" dirty="0" smtClean="0">
                <a:latin typeface="Times New Roman" pitchFamily="18" charset="0"/>
                <a:cs typeface="Times New Roman" pitchFamily="18" charset="0"/>
              </a:rPr>
              <a:t>сооружений, вследствие </a:t>
            </a:r>
            <a:r>
              <a:rPr lang="ru-RU" sz="1800" dirty="0">
                <a:latin typeface="Times New Roman" pitchFamily="18" charset="0"/>
                <a:cs typeface="Times New Roman" pitchFamily="18" charset="0"/>
              </a:rPr>
              <a:t>чего повышается надежность их работы при землетрясениях</a:t>
            </a:r>
            <a:r>
              <a:rPr lang="ru-RU" sz="1800" dirty="0" smtClean="0">
                <a:latin typeface="Times New Roman" pitchFamily="18" charset="0"/>
                <a:cs typeface="Times New Roman" pitchFamily="18" charset="0"/>
              </a:rPr>
              <a:t>, снижается </a:t>
            </a:r>
            <a:r>
              <a:rPr lang="ru-RU" sz="1800" dirty="0">
                <a:latin typeface="Times New Roman" pitchFamily="18" charset="0"/>
                <a:cs typeface="Times New Roman" pitchFamily="18" charset="0"/>
              </a:rPr>
              <a:t>материалоемкость и сметная стоимость объектов </a:t>
            </a:r>
            <a:r>
              <a:rPr lang="ru-RU" sz="1800" dirty="0" smtClean="0">
                <a:latin typeface="Times New Roman" pitchFamily="18" charset="0"/>
                <a:cs typeface="Times New Roman" pitchFamily="18" charset="0"/>
              </a:rPr>
              <a:t>строительства</a:t>
            </a:r>
            <a:r>
              <a:rPr lang="ru-RU" sz="1800" dirty="0">
                <a:latin typeface="Times New Roman" pitchFamily="18" charset="0"/>
                <a:cs typeface="Times New Roman" pitchFamily="18" charset="0"/>
              </a:rPr>
              <a:t>, расширяются области их применения в районах с </a:t>
            </a:r>
            <a:r>
              <a:rPr lang="ru-RU" sz="1800" dirty="0" smtClean="0">
                <a:latin typeface="Times New Roman" pitchFamily="18" charset="0"/>
                <a:cs typeface="Times New Roman" pitchFamily="18" charset="0"/>
              </a:rPr>
              <a:t>разной степенью </a:t>
            </a:r>
            <a:r>
              <a:rPr lang="ru-RU" sz="1800" dirty="0">
                <a:latin typeface="Times New Roman" pitchFamily="18" charset="0"/>
                <a:cs typeface="Times New Roman" pitchFamily="18" charset="0"/>
              </a:rPr>
              <a:t>сейсмической активности.</a:t>
            </a:r>
          </a:p>
        </p:txBody>
      </p:sp>
      <p:pic>
        <p:nvPicPr>
          <p:cNvPr id="4098" name="Picture 2" descr="D:\GRIGORIY\Desktop\screen53.jpg"/>
          <p:cNvPicPr>
            <a:picLocks noChangeAspect="1" noChangeArrowheads="1"/>
          </p:cNvPicPr>
          <p:nvPr/>
        </p:nvPicPr>
        <p:blipFill>
          <a:blip r:embed="rId2"/>
          <a:srcRect/>
          <a:stretch>
            <a:fillRect/>
          </a:stretch>
        </p:blipFill>
        <p:spPr bwMode="auto">
          <a:xfrm>
            <a:off x="785786" y="2285992"/>
            <a:ext cx="7072362" cy="4367226"/>
          </a:xfrm>
          <a:prstGeom prst="rect">
            <a:avLst/>
          </a:prstGeom>
          <a:noFill/>
        </p:spPr>
      </p:pic>
    </p:spTree>
    <p:extLst>
      <p:ext uri="{BB962C8B-B14F-4D97-AF65-F5344CB8AC3E}">
        <p14:creationId xmlns="" xmlns:p14="http://schemas.microsoft.com/office/powerpoint/2010/main" val="835062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1692275" y="225425"/>
            <a:ext cx="5759450" cy="6407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9991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1214414" y="214290"/>
            <a:ext cx="6929486" cy="6429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6316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0" y="332656"/>
            <a:ext cx="9148090" cy="5659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3150" y="4365104"/>
            <a:ext cx="1942585" cy="56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83649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c.pics.livejournal.com/cniisk/35504090/932/932_600.jpg"/>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2996605" y="36512"/>
            <a:ext cx="6147396" cy="4616624"/>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ic.pics.livejournal.com/cniisk/35504090/691/691_600.jpg"/>
          <p:cNvPicPr>
            <a:picLocks noChangeAspect="1" noChangeArrowheads="1"/>
          </p:cNvPicPr>
          <p:nvPr/>
        </p:nvPicPr>
        <p:blipFill>
          <a:blip r:embed="rId4">
            <a:extLst>
              <a:ext uri="{BEBA8EAE-BF5A-486C-A8C5-ECC9F3942E4B}">
                <a14:imgProps xmlns="" xmlns:a14="http://schemas.microsoft.com/office/drawing/2010/main">
                  <a14:imgLayer r:embed="rId5">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155575" y="3253215"/>
            <a:ext cx="4632449" cy="34881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3420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niisk.org/images_eks1/irkutsk_bank2.jpg"/>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1115616" y="692696"/>
            <a:ext cx="7272808" cy="54546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828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cniisk.org/images_eks1/irkutsk_bank3.jpg"/>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2123728" y="86883"/>
            <a:ext cx="5078338" cy="67711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306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153966"/>
          </a:xfrm>
        </p:spPr>
        <p:txBody>
          <a:bodyPr>
            <a:normAutofit fontScale="90000"/>
          </a:bodyPr>
          <a:lstStyle/>
          <a:p>
            <a:pPr algn="l"/>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2700" dirty="0" smtClean="0">
                <a:latin typeface="Times New Roman" pitchFamily="18" charset="0"/>
                <a:cs typeface="Times New Roman" pitchFamily="18" charset="0"/>
              </a:rPr>
              <a:t>План:</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1. Инженерно- </a:t>
            </a:r>
            <a:r>
              <a:rPr lang="ru-RU" sz="2700" dirty="0" smtClean="0">
                <a:latin typeface="Times New Roman" pitchFamily="18" charset="0"/>
                <a:cs typeface="Times New Roman" pitchFamily="18" charset="0"/>
              </a:rPr>
              <a:t>сейсмометрическая </a:t>
            </a:r>
            <a:r>
              <a:rPr lang="ru-RU" sz="2700" dirty="0" smtClean="0">
                <a:latin typeface="Times New Roman" pitchFamily="18" charset="0"/>
                <a:cs typeface="Times New Roman" pitchFamily="18" charset="0"/>
              </a:rPr>
              <a:t>станция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2.Организационно –технические мероприятия по повышению уровня сейсмостойкого строительства.</a:t>
            </a:r>
            <a:br>
              <a:rPr lang="ru-RU" sz="2700"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3. Обеспечение условий, облегчающих развитие в элементах конструкций пластических деформаций.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4. Конструктивные меры защиты эксплуатируемых зданий </a:t>
            </a:r>
            <a:br>
              <a:rPr lang="ru-RU" sz="2700" dirty="0" smtClean="0">
                <a:latin typeface="Times New Roman" pitchFamily="18" charset="0"/>
                <a:cs typeface="Times New Roman" pitchFamily="18" charset="0"/>
              </a:rPr>
            </a:br>
            <a:endParaRPr lang="ru-RU" sz="2700" dirty="0">
              <a:latin typeface="Times New Roman" pitchFamily="18" charset="0"/>
              <a:cs typeface="Times New Roman" pitchFamily="18" charset="0"/>
            </a:endParaRPr>
          </a:p>
        </p:txBody>
      </p:sp>
      <p:pic>
        <p:nvPicPr>
          <p:cNvPr id="3074" name="Picture 2" descr="D:\GRIGORIY\Desktop\mlpx_banner.png"/>
          <p:cNvPicPr>
            <a:picLocks noChangeAspect="1" noChangeArrowheads="1"/>
          </p:cNvPicPr>
          <p:nvPr/>
        </p:nvPicPr>
        <p:blipFill>
          <a:blip r:embed="rId2"/>
          <a:srcRect/>
          <a:stretch>
            <a:fillRect/>
          </a:stretch>
        </p:blipFill>
        <p:spPr bwMode="auto">
          <a:xfrm>
            <a:off x="1428728" y="3500438"/>
            <a:ext cx="6343650" cy="3175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raee.su/UserFiles/5%281%29.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8" y="980728"/>
            <a:ext cx="6341346" cy="43204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1127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raee.su/UserFiles/7.gif"/>
          <p:cNvPicPr>
            <a:picLocks noChangeAspect="1" noChangeArrowheads="1"/>
          </p:cNvPicPr>
          <p:nvPr/>
        </p:nvPicPr>
        <p:blipFill>
          <a:blip r:embed="rId2">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rcRect/>
          <a:stretch>
            <a:fillRect/>
          </a:stretch>
        </p:blipFill>
        <p:spPr bwMode="auto">
          <a:xfrm>
            <a:off x="0" y="41274"/>
            <a:ext cx="5677474" cy="3819773"/>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http://raee.su/UserFiles/17.jpg"/>
          <p:cNvPicPr>
            <a:picLocks noChangeAspect="1" noChangeArrowheads="1"/>
          </p:cNvPicPr>
          <p:nvPr/>
        </p:nvPicPr>
        <p:blipFill>
          <a:blip r:embed="rId4">
            <a:extLst>
              <a:ext uri="{BEBA8EAE-BF5A-486C-A8C5-ECC9F3942E4B}">
                <a14:imgProps xmln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2987824" y="2655438"/>
            <a:ext cx="6155039" cy="41935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45878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rudocs.exdat.com/data/160/159477/159477_html_m63b3fa5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764704"/>
            <a:ext cx="8897466" cy="432372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Заголовок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Системы с кинематическими опорами</a:t>
            </a:r>
            <a:endParaRPr kumimoji="0" lang="ru-RU"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95390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rudocs.exdat.com/data/160/159477/159477_html_241f00c.jpg"/>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r="28067"/>
          <a:stretch/>
        </p:blipFill>
        <p:spPr bwMode="auto">
          <a:xfrm>
            <a:off x="214282" y="857232"/>
            <a:ext cx="8715436" cy="45720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4406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raee.su/UserFiles/prigodnosti-5-6.jp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p:blipFill>
        <p:spPr bwMode="auto">
          <a:xfrm>
            <a:off x="251520" y="669213"/>
            <a:ext cx="8425011" cy="57058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2427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inematicheskiy fundament 1024x1000 Кинематические фундаменты"/>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8" y="404664"/>
            <a:ext cx="6341653" cy="61930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5371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dvprojects.ru/wp-content/uploads/2011/10/Rabota-kinematicheskogo-fundament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548680"/>
            <a:ext cx="5898058" cy="58436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93970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Autofit/>
          </a:bodyPr>
          <a:lstStyle/>
          <a:p>
            <a:pPr lvl="0" algn="l"/>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Вопросы для самоконтроля:</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1. Назовите системы активной </a:t>
            </a:r>
            <a:r>
              <a:rPr lang="ru-RU" sz="1800" dirty="0" err="1" smtClean="0">
                <a:latin typeface="Times New Roman" pitchFamily="18" charset="0"/>
                <a:cs typeface="Times New Roman" pitchFamily="18" charset="0"/>
              </a:rPr>
              <a:t>сейсмозащиты</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2. Охарактеризуйте три группы конструктивных мер защиты эксплуатируемых зданий .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3. Что относится к специальным системам </a:t>
            </a:r>
            <a:r>
              <a:rPr lang="ru-RU" sz="1800" dirty="0" err="1" smtClean="0">
                <a:latin typeface="Times New Roman" pitchFamily="18" charset="0"/>
                <a:cs typeface="Times New Roman" pitchFamily="18" charset="0"/>
              </a:rPr>
              <a:t>сейсмозащиты</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b="1" dirty="0" smtClean="0">
                <a:latin typeface="Times New Roman" panose="02020603050405020304" pitchFamily="18" charset="0"/>
                <a:cs typeface="Times New Roman" panose="02020603050405020304" pitchFamily="18" charset="0"/>
              </a:rPr>
              <a:t>Литература:</a:t>
            </a:r>
            <a:r>
              <a:rPr lang="ru-RU"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dirty="0" smtClean="0"/>
              <a:t> </a:t>
            </a:r>
            <a:r>
              <a:rPr lang="ru-RU" sz="1800" dirty="0" smtClean="0">
                <a:latin typeface="Times New Roman" pitchFamily="18" charset="0"/>
                <a:cs typeface="Times New Roman" pitchFamily="18" charset="0"/>
              </a:rPr>
              <a:t>1. </a:t>
            </a:r>
            <a:r>
              <a:rPr lang="ru-RU" sz="1800" dirty="0" err="1" smtClean="0">
                <a:latin typeface="Times New Roman" pitchFamily="18" charset="0"/>
                <a:cs typeface="Times New Roman" pitchFamily="18" charset="0"/>
              </a:rPr>
              <a:t>Мустакимов</a:t>
            </a:r>
            <a:r>
              <a:rPr lang="ru-RU" sz="1800" dirty="0" smtClean="0">
                <a:latin typeface="Times New Roman" pitchFamily="18" charset="0"/>
                <a:cs typeface="Times New Roman" pitchFamily="18" charset="0"/>
              </a:rPr>
              <a:t> В.Р. Проектирование сейсмостойких зданий [Электронный ресурс]: учебное пособие/ </a:t>
            </a:r>
            <a:r>
              <a:rPr lang="ru-RU" sz="1800" dirty="0" err="1" smtClean="0">
                <a:latin typeface="Times New Roman" pitchFamily="18" charset="0"/>
                <a:cs typeface="Times New Roman" pitchFamily="18" charset="0"/>
              </a:rPr>
              <a:t>Мустакимов</a:t>
            </a:r>
            <a:r>
              <a:rPr lang="ru-RU" sz="1800" dirty="0" smtClean="0">
                <a:latin typeface="Times New Roman" pitchFamily="18" charset="0"/>
                <a:cs typeface="Times New Roman" pitchFamily="18" charset="0"/>
              </a:rPr>
              <a:t> В.Р.— Электрон. текстовые данные.— Казань: Казанский государственный архитектурно-строительный университет, ЭБС АСВ, 2022.— 344 </a:t>
            </a:r>
            <a:r>
              <a:rPr lang="ru-RU" sz="1800" dirty="0" err="1" smtClean="0">
                <a:latin typeface="Times New Roman" pitchFamily="18" charset="0"/>
                <a:cs typeface="Times New Roman" pitchFamily="18" charset="0"/>
              </a:rPr>
              <a:t>c</a:t>
            </a:r>
            <a:r>
              <a:rPr lang="ru-RU" sz="1800" dirty="0" smtClean="0">
                <a:latin typeface="Times New Roman" pitchFamily="18" charset="0"/>
                <a:cs typeface="Times New Roman" pitchFamily="18" charset="0"/>
              </a:rPr>
              <a:t>.— Режим доступа: http://www.iprbookshop.ru/73315.html.— ЭБС «</a:t>
            </a:r>
            <a:r>
              <a:rPr lang="ru-RU" sz="1800" dirty="0" err="1" smtClean="0">
                <a:latin typeface="Times New Roman" pitchFamily="18" charset="0"/>
                <a:cs typeface="Times New Roman" pitchFamily="18" charset="0"/>
              </a:rPr>
              <a:t>IPRbooks</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2. </a:t>
            </a:r>
            <a:r>
              <a:rPr lang="ru-RU" sz="1800" dirty="0" err="1" smtClean="0">
                <a:latin typeface="Times New Roman" pitchFamily="18" charset="0"/>
                <a:cs typeface="Times New Roman" pitchFamily="18" charset="0"/>
              </a:rPr>
              <a:t>Ротштейн</a:t>
            </a:r>
            <a:r>
              <a:rPr lang="ru-RU" sz="1800" dirty="0" smtClean="0">
                <a:latin typeface="Times New Roman" pitchFamily="18" charset="0"/>
                <a:cs typeface="Times New Roman" pitchFamily="18" charset="0"/>
              </a:rPr>
              <a:t> Д.М. Вероятностные методы в расчетах надежности строительных конструкций [Электронный ресурс]: монография/ </a:t>
            </a:r>
            <a:r>
              <a:rPr lang="ru-RU" sz="1800" dirty="0" err="1" smtClean="0">
                <a:latin typeface="Times New Roman" pitchFamily="18" charset="0"/>
                <a:cs typeface="Times New Roman" pitchFamily="18" charset="0"/>
              </a:rPr>
              <a:t>Ротштейн</a:t>
            </a:r>
            <a:r>
              <a:rPr lang="ru-RU" sz="1800" dirty="0" smtClean="0">
                <a:latin typeface="Times New Roman" pitchFamily="18" charset="0"/>
                <a:cs typeface="Times New Roman" pitchFamily="18" charset="0"/>
              </a:rPr>
              <a:t> Д.М.— Электрон. текстовые данные.— Тюмень: Тюменский индустриальный университет, 2022.— 86 </a:t>
            </a:r>
            <a:r>
              <a:rPr lang="ru-RU" sz="1800" dirty="0" err="1" smtClean="0">
                <a:latin typeface="Times New Roman" pitchFamily="18" charset="0"/>
                <a:cs typeface="Times New Roman" pitchFamily="18" charset="0"/>
              </a:rPr>
              <a:t>c</a:t>
            </a:r>
            <a:r>
              <a:rPr lang="ru-RU" sz="1800" dirty="0" smtClean="0">
                <a:latin typeface="Times New Roman" pitchFamily="18" charset="0"/>
                <a:cs typeface="Times New Roman" pitchFamily="18" charset="0"/>
              </a:rPr>
              <a:t>.— Режим доступа: http://www.iprbookshop.ru/83684.html.— ЭБС «</a:t>
            </a:r>
            <a:r>
              <a:rPr lang="ru-RU" sz="1800" dirty="0" err="1" smtClean="0">
                <a:latin typeface="Times New Roman" pitchFamily="18" charset="0"/>
                <a:cs typeface="Times New Roman" pitchFamily="18" charset="0"/>
              </a:rPr>
              <a:t>IPRbooks</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2800" dirty="0" smtClean="0"/>
              <a:t/>
            </a:r>
            <a:br>
              <a:rPr lang="ru-RU" sz="2800" dirty="0" smtClean="0"/>
            </a:br>
            <a:r>
              <a:rPr lang="ru-RU" sz="2800" dirty="0" smtClean="0"/>
              <a:t/>
            </a:r>
            <a:br>
              <a:rPr lang="ru-RU" sz="2800" dirty="0" smtClean="0"/>
            </a:b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3597550"/>
          </a:xfrm>
        </p:spPr>
        <p:txBody>
          <a:bodyPr>
            <a:normAutofit lnSpcReduction="10000"/>
          </a:bodyPr>
          <a:lstStyle/>
          <a:p>
            <a:pPr marL="457200" indent="-457200" algn="just">
              <a:buAutoNum type="arabicPeriod"/>
            </a:pPr>
            <a:r>
              <a:rPr lang="ru-RU" sz="1800" b="1" dirty="0" smtClean="0">
                <a:latin typeface="Times New Roman" pitchFamily="18" charset="0"/>
                <a:cs typeface="Times New Roman" pitchFamily="18" charset="0"/>
              </a:rPr>
              <a:t>Инженерно- сейсмометрическая станция. </a:t>
            </a:r>
            <a:r>
              <a:rPr lang="ru-RU" sz="1800" dirty="0" smtClean="0">
                <a:latin typeface="Times New Roman" pitchFamily="18" charset="0"/>
                <a:cs typeface="Times New Roman" pitchFamily="18" charset="0"/>
              </a:rPr>
              <a:t>С целью получения достоверной информации о работе конструкций при землетрясениях 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колебаниях прилегающих к зданиям грунтов в проектах характерных основных типов зданий массовой застройки, зданий с принципиально новыми конструктивными решениями, а также особо ответственных сооружений следует предусматривать размещение станций инженерно-сейсмометрической службы (ИСС). Инженерно- </a:t>
            </a:r>
            <a:r>
              <a:rPr lang="ru-RU" sz="1800" dirty="0" err="1" smtClean="0">
                <a:latin typeface="Times New Roman" pitchFamily="18" charset="0"/>
                <a:cs typeface="Times New Roman" pitchFamily="18" charset="0"/>
              </a:rPr>
              <a:t>сейсмометрическия</a:t>
            </a:r>
            <a:r>
              <a:rPr lang="ru-RU" sz="1800" dirty="0" smtClean="0">
                <a:latin typeface="Times New Roman" pitchFamily="18" charset="0"/>
                <a:cs typeface="Times New Roman" pitchFamily="18" charset="0"/>
              </a:rPr>
              <a:t> станция представляет из себя аппаратурный комплекс регистрации движения элементов здания или сооружения и участков прилегающего грунта при землетрясениях, обобщающий в себе сейсмометрическую аппаратуру (первичные преобразователи), установленную непосредственно на элементах здания или сооружения, а также на грунте вблизи объекта наблюдения, а также аппаратуру и оборудование обрабатывающего центра и каналы связи.</a:t>
            </a:r>
            <a:endParaRPr lang="ru-RU" sz="1800" dirty="0">
              <a:latin typeface="Times New Roman" pitchFamily="18" charset="0"/>
              <a:cs typeface="Times New Roman" pitchFamily="18" charset="0"/>
            </a:endParaRPr>
          </a:p>
        </p:txBody>
      </p:sp>
      <p:pic>
        <p:nvPicPr>
          <p:cNvPr id="2052" name="Picture 4" descr="D:\GRIGORIY\Desktop\9454334647_f220414943_o.jpg"/>
          <p:cNvPicPr>
            <a:picLocks noChangeAspect="1" noChangeArrowheads="1"/>
          </p:cNvPicPr>
          <p:nvPr/>
        </p:nvPicPr>
        <p:blipFill>
          <a:blip r:embed="rId2" cstate="print"/>
          <a:srcRect/>
          <a:stretch>
            <a:fillRect/>
          </a:stretch>
        </p:blipFill>
        <p:spPr bwMode="auto">
          <a:xfrm>
            <a:off x="2643174" y="3429000"/>
            <a:ext cx="6143668" cy="3286148"/>
          </a:xfrm>
          <a:prstGeom prst="rect">
            <a:avLst/>
          </a:prstGeom>
          <a:noFill/>
        </p:spPr>
      </p:pic>
    </p:spTree>
    <p:extLst>
      <p:ext uri="{BB962C8B-B14F-4D97-AF65-F5344CB8AC3E}">
        <p14:creationId xmlns="" xmlns:p14="http://schemas.microsoft.com/office/powerpoint/2010/main" val="4091338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20" y="357166"/>
            <a:ext cx="8715436" cy="5429288"/>
          </a:xfrm>
        </p:spPr>
        <p:txBody>
          <a:bodyPr>
            <a:noAutofit/>
          </a:bodyPr>
          <a:lstStyle/>
          <a:p>
            <a:pPr marL="0" indent="0" algn="just">
              <a:buNone/>
            </a:pPr>
            <a:r>
              <a:rPr lang="ru-RU" sz="2400" b="1" dirty="0" smtClean="0">
                <a:latin typeface="Times New Roman" pitchFamily="18" charset="0"/>
                <a:cs typeface="Times New Roman" pitchFamily="18" charset="0"/>
              </a:rPr>
              <a:t>2. Организационно –технические мероприятия по повышению уровня сейсмостойкого строительства:</a:t>
            </a:r>
          </a:p>
          <a:p>
            <a:pPr marL="0" indent="0" algn="just">
              <a:buNone/>
            </a:pPr>
            <a:r>
              <a:rPr lang="ru-RU" sz="2000" b="1" dirty="0" smtClean="0">
                <a:latin typeface="Times New Roman" pitchFamily="18" charset="0"/>
                <a:cs typeface="Times New Roman" pitchFamily="18" charset="0"/>
              </a:rPr>
              <a:t> 1 </a:t>
            </a:r>
            <a:r>
              <a:rPr lang="ru-RU" sz="2000" dirty="0">
                <a:latin typeface="Times New Roman" pitchFamily="18" charset="0"/>
                <a:cs typeface="Times New Roman" pitchFamily="18" charset="0"/>
              </a:rPr>
              <a:t>Снижение сейсмической нагрузки. В зданиях с жесткой конструктивной схемой снижение нагрузки достигают уменьшением веса конструкций; с гибкой схемой – наилучшим сочетанием динамической жесткости с характеристиками затухания колебаний. </a:t>
            </a:r>
          </a:p>
          <a:p>
            <a:pPr marL="0" indent="0" algn="just">
              <a:buNone/>
            </a:pPr>
            <a:r>
              <a:rPr lang="ru-RU" sz="2000" b="1" dirty="0" smtClean="0">
                <a:latin typeface="Times New Roman" pitchFamily="18" charset="0"/>
                <a:cs typeface="Times New Roman" pitchFamily="18" charset="0"/>
              </a:rPr>
              <a:t> 2 </a:t>
            </a:r>
            <a:r>
              <a:rPr lang="ru-RU" sz="2000" dirty="0">
                <a:latin typeface="Times New Roman" pitchFamily="18" charset="0"/>
                <a:cs typeface="Times New Roman" pitchFamily="18" charset="0"/>
              </a:rPr>
              <a:t>Равномерное распределение жесткостей и масс. Стены располагают симметрично относительно продольной и поперечной оси здания. Само здание должно иметь простую форму. При сложной конфигурации его разделяют антисейсмическими швами на отсеки простой формы. Антисейсмические швы выполняют путем возведения парных стен и рам. </a:t>
            </a:r>
          </a:p>
          <a:p>
            <a:pPr marL="0" indent="0" algn="just">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Принципы монолитности и </a:t>
            </a:r>
            <a:r>
              <a:rPr lang="ru-RU" sz="2000" dirty="0" err="1">
                <a:latin typeface="Times New Roman" pitchFamily="18" charset="0"/>
                <a:cs typeface="Times New Roman" pitchFamily="18" charset="0"/>
              </a:rPr>
              <a:t>равнопрочности</a:t>
            </a:r>
            <a:r>
              <a:rPr lang="ru-RU" sz="2000" dirty="0">
                <a:latin typeface="Times New Roman" pitchFamily="18" charset="0"/>
                <a:cs typeface="Times New Roman" pitchFamily="18" charset="0"/>
              </a:rPr>
              <a:t> элементов. Стыковые соединения располагают вне зоны максимальных усилий, возникающих при землетрясениях. В зданиях обеспечивают совместную работу стен и перекрытий, ригелей и колонн. </a:t>
            </a:r>
          </a:p>
        </p:txBody>
      </p:sp>
    </p:spTree>
    <p:extLst>
      <p:ext uri="{BB962C8B-B14F-4D97-AF65-F5344CB8AC3E}">
        <p14:creationId xmlns="" xmlns:p14="http://schemas.microsoft.com/office/powerpoint/2010/main" val="4206032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714512"/>
          </a:xfrm>
        </p:spPr>
        <p:txBody>
          <a:bodyPr>
            <a:noAutofit/>
          </a:bodyPr>
          <a:lstStyle/>
          <a:p>
            <a:pPr marL="0" indent="0" algn="l"/>
            <a:r>
              <a:rPr lang="ru-RU" sz="2000" b="1" dirty="0" smtClean="0">
                <a:latin typeface="Times New Roman" pitchFamily="18" charset="0"/>
                <a:cs typeface="Times New Roman" pitchFamily="18" charset="0"/>
              </a:rPr>
              <a:t>3. Обеспечение условий, облегчающих развитие в элементах конструкций пластических деформаций. </a:t>
            </a:r>
            <a:br>
              <a:rPr lang="ru-RU" sz="2000" b="1"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При возможной перегрузке зданий во время землетрясения конструкции не должны разрушаться хрупко, а иметь возможность пластической работы.</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dirty="0"/>
          </a:p>
        </p:txBody>
      </p:sp>
      <p:sp>
        <p:nvSpPr>
          <p:cNvPr id="3" name="Объект 2"/>
          <p:cNvSpPr>
            <a:spLocks noGrp="1"/>
          </p:cNvSpPr>
          <p:nvPr>
            <p:ph idx="1"/>
          </p:nvPr>
        </p:nvSpPr>
        <p:spPr>
          <a:xfrm>
            <a:off x="428596" y="1857364"/>
            <a:ext cx="8499256" cy="2571768"/>
          </a:xfrm>
        </p:spPr>
        <p:txBody>
          <a:bodyPr>
            <a:normAutofit/>
          </a:bodyPr>
          <a:lstStyle/>
          <a:p>
            <a:pPr marL="0" indent="0">
              <a:buNone/>
            </a:pPr>
            <a:r>
              <a:rPr lang="ru-RU" sz="2000" b="1" i="1" dirty="0" smtClean="0">
                <a:latin typeface="Times New Roman" pitchFamily="18" charset="0"/>
                <a:cs typeface="Times New Roman" pitchFamily="18" charset="0"/>
              </a:rPr>
              <a:t>Каркасные здания</a:t>
            </a:r>
            <a:r>
              <a:rPr lang="ru-RU" sz="2000" dirty="0" smtClean="0">
                <a:latin typeface="Times New Roman" pitchFamily="18" charset="0"/>
                <a:cs typeface="Times New Roman" pitchFamily="18" charset="0"/>
              </a:rPr>
              <a:t>. Предпочтение </a:t>
            </a:r>
            <a:r>
              <a:rPr lang="ru-RU" sz="2000" dirty="0">
                <a:latin typeface="Times New Roman" pitchFamily="18" charset="0"/>
                <a:cs typeface="Times New Roman" pitchFamily="18" charset="0"/>
              </a:rPr>
              <a:t>отдается зданиям с поперечным несущим каркасом. Во время землетрясения преимущественно разрушаются узлы каркаса. Особенно значительно повреждаются основания стоек и узлы соединений ригелей со стойками. Осуществляется строительство зданий как с железобетонным, так и металлическим каркасом. При расчетной сейсмичности 7 и 8 баллов допускается применение зданий с наружными каменными стенами и внутренними рамами. Высота таких зданий не должна превышать </a:t>
            </a:r>
            <a:r>
              <a:rPr lang="ru-RU" sz="2000" dirty="0" smtClean="0">
                <a:latin typeface="Times New Roman" pitchFamily="18" charset="0"/>
                <a:cs typeface="Times New Roman" pitchFamily="18" charset="0"/>
              </a:rPr>
              <a:t>7 </a:t>
            </a:r>
            <a:r>
              <a:rPr lang="ru-RU" sz="2000" dirty="0">
                <a:latin typeface="Times New Roman" pitchFamily="18" charset="0"/>
                <a:cs typeface="Times New Roman" pitchFamily="18" charset="0"/>
              </a:rPr>
              <a:t>метров.</a:t>
            </a:r>
          </a:p>
        </p:txBody>
      </p:sp>
    </p:spTree>
    <p:extLst>
      <p:ext uri="{BB962C8B-B14F-4D97-AF65-F5344CB8AC3E}">
        <p14:creationId xmlns="" xmlns:p14="http://schemas.microsoft.com/office/powerpoint/2010/main" val="147770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785794"/>
            <a:ext cx="8964488" cy="5832648"/>
          </a:xfrm>
        </p:spPr>
        <p:txBody>
          <a:bodyPr>
            <a:normAutofit/>
          </a:bodyPr>
          <a:lstStyle/>
          <a:p>
            <a:pPr marL="0" indent="0">
              <a:buNone/>
            </a:pPr>
            <a:r>
              <a:rPr lang="ru-RU" sz="2000" b="1" i="1" dirty="0" smtClean="0">
                <a:latin typeface="Times New Roman" pitchFamily="18" charset="0"/>
                <a:cs typeface="Times New Roman" pitchFamily="18" charset="0"/>
              </a:rPr>
              <a:t>Каменные здания. </a:t>
            </a:r>
            <a:r>
              <a:rPr lang="ru-RU" sz="2000" dirty="0" smtClean="0">
                <a:latin typeface="Times New Roman" pitchFamily="18" charset="0"/>
                <a:cs typeface="Times New Roman" pitchFamily="18" charset="0"/>
              </a:rPr>
              <a:t>Несущие </a:t>
            </a:r>
            <a:r>
              <a:rPr lang="ru-RU" sz="2000" dirty="0">
                <a:latin typeface="Times New Roman" pitchFamily="18" charset="0"/>
                <a:cs typeface="Times New Roman" pitchFamily="18" charset="0"/>
              </a:rPr>
              <a:t>стены должны возводится из каменных панелей или блоков, изготавливаемых в заводских </a:t>
            </a:r>
            <a:r>
              <a:rPr lang="ru-RU" sz="2000" dirty="0" smtClean="0">
                <a:latin typeface="Times New Roman" pitchFamily="18" charset="0"/>
                <a:cs typeface="Times New Roman" pitchFamily="18" charset="0"/>
              </a:rPr>
              <a:t>условиях с применением </a:t>
            </a:r>
            <a:r>
              <a:rPr lang="ru-RU" sz="2000" dirty="0">
                <a:latin typeface="Times New Roman" pitchFamily="18" charset="0"/>
                <a:cs typeface="Times New Roman" pitchFamily="18" charset="0"/>
              </a:rPr>
              <a:t>вибрации, либо </a:t>
            </a:r>
            <a:r>
              <a:rPr lang="ru-RU" sz="2000" dirty="0" smtClean="0">
                <a:latin typeface="Times New Roman" pitchFamily="18" charset="0"/>
                <a:cs typeface="Times New Roman" pitchFamily="18" charset="0"/>
              </a:rPr>
              <a:t>из кладки на растворах с добавками</a:t>
            </a:r>
            <a:r>
              <a:rPr lang="ru-RU" sz="2000" dirty="0">
                <a:latin typeface="Times New Roman" pitchFamily="18" charset="0"/>
                <a:cs typeface="Times New Roman" pitchFamily="18" charset="0"/>
              </a:rPr>
              <a:t>, повышающими сцепление раствора с кирпичом. </a:t>
            </a:r>
          </a:p>
          <a:p>
            <a:pPr marL="0" indent="0">
              <a:buNone/>
            </a:pPr>
            <a:r>
              <a:rPr lang="ru-RU" sz="2000" dirty="0">
                <a:latin typeface="Times New Roman" pitchFamily="18" charset="0"/>
                <a:cs typeface="Times New Roman" pitchFamily="18" charset="0"/>
              </a:rPr>
              <a:t>Для строительства в сейсмических </a:t>
            </a:r>
            <a:r>
              <a:rPr lang="ru-RU" sz="2000" b="1" dirty="0">
                <a:latin typeface="Times New Roman" pitchFamily="18" charset="0"/>
                <a:cs typeface="Times New Roman" pitchFamily="18" charset="0"/>
              </a:rPr>
              <a:t>районах не допускается </a:t>
            </a:r>
            <a:r>
              <a:rPr lang="ru-RU" sz="2000" dirty="0">
                <a:latin typeface="Times New Roman" pitchFamily="18" charset="0"/>
                <a:cs typeface="Times New Roman" pitchFamily="18" charset="0"/>
              </a:rPr>
              <a:t>применять камни с крупными пустотами и тонкими стенками, кладки </a:t>
            </a:r>
            <a:r>
              <a:rPr lang="ru-RU" sz="2000" dirty="0" smtClean="0">
                <a:latin typeface="Times New Roman" pitchFamily="18" charset="0"/>
                <a:cs typeface="Times New Roman" pitchFamily="18" charset="0"/>
              </a:rPr>
              <a:t>с засыпками</a:t>
            </a:r>
            <a:r>
              <a:rPr lang="ru-RU" sz="2000" dirty="0">
                <a:latin typeface="Times New Roman" pitchFamily="18" charset="0"/>
                <a:cs typeface="Times New Roman" pitchFamily="18" charset="0"/>
              </a:rPr>
              <a:t>. </a:t>
            </a:r>
          </a:p>
          <a:p>
            <a:pPr marL="0" indent="0">
              <a:buNone/>
            </a:pPr>
            <a:r>
              <a:rPr lang="ru-RU" sz="2000" b="1" dirty="0" smtClean="0">
                <a:latin typeface="Times New Roman" pitchFamily="18" charset="0"/>
                <a:cs typeface="Times New Roman" pitchFamily="18" charset="0"/>
              </a:rPr>
              <a:t>Кладки подразделяются на две категории по сопротивляемости сейсмическим воздействиям</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В основу  положено значение </a:t>
            </a:r>
            <a:r>
              <a:rPr lang="ru-RU" sz="2000" dirty="0">
                <a:latin typeface="Times New Roman" pitchFamily="18" charset="0"/>
                <a:cs typeface="Times New Roman" pitchFamily="18" charset="0"/>
              </a:rPr>
              <a:t>временного сопротивления осевому растяжению по не перевязанным швам. </a:t>
            </a:r>
            <a:endParaRPr lang="ru-RU" sz="2000"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Первая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Rbt</a:t>
            </a:r>
            <a:r>
              <a:rPr lang="ru-RU" sz="2000" dirty="0">
                <a:latin typeface="Times New Roman" pitchFamily="18" charset="0"/>
                <a:cs typeface="Times New Roman" pitchFamily="18" charset="0"/>
              </a:rPr>
              <a:t> ≥ 180 кПа, </a:t>
            </a:r>
            <a:r>
              <a:rPr lang="ru-RU" sz="2000" b="1" dirty="0">
                <a:latin typeface="Times New Roman" pitchFamily="18" charset="0"/>
                <a:cs typeface="Times New Roman" pitchFamily="18" charset="0"/>
              </a:rPr>
              <a:t>вторая</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Rbt</a:t>
            </a:r>
            <a:r>
              <a:rPr lang="ru-RU" sz="2000" dirty="0">
                <a:latin typeface="Times New Roman" pitchFamily="18" charset="0"/>
                <a:cs typeface="Times New Roman" pitchFamily="18" charset="0"/>
              </a:rPr>
              <a:t> ≥ 120 кПа. </a:t>
            </a:r>
            <a:endParaRPr lang="ru-RU" sz="2000"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При </a:t>
            </a:r>
            <a:r>
              <a:rPr lang="ru-RU" sz="2000" dirty="0">
                <a:latin typeface="Times New Roman" pitchFamily="18" charset="0"/>
                <a:cs typeface="Times New Roman" pitchFamily="18" charset="0"/>
              </a:rPr>
              <a:t>расчетной сейсмичности 7 баллов допускается применение кладки при </a:t>
            </a:r>
            <a:r>
              <a:rPr lang="ru-RU" sz="2000" dirty="0" err="1">
                <a:latin typeface="Times New Roman" pitchFamily="18" charset="0"/>
                <a:cs typeface="Times New Roman" pitchFamily="18" charset="0"/>
              </a:rPr>
              <a:t>Rbt</a:t>
            </a:r>
            <a:r>
              <a:rPr lang="ru-RU" sz="2000" dirty="0">
                <a:latin typeface="Times New Roman" pitchFamily="18" charset="0"/>
                <a:cs typeface="Times New Roman" pitchFamily="18" charset="0"/>
              </a:rPr>
              <a:t> ≥ 60 кПа. В этом случае высота здания ограничивается тремя этажами, ширина простенков принимается не менее 0,9 м, </a:t>
            </a:r>
            <a:r>
              <a:rPr lang="ru-RU" sz="2000" dirty="0" smtClean="0">
                <a:latin typeface="Times New Roman" pitchFamily="18" charset="0"/>
                <a:cs typeface="Times New Roman" pitchFamily="18" charset="0"/>
              </a:rPr>
              <a:t>а проемов </a:t>
            </a:r>
            <a:r>
              <a:rPr lang="ru-RU" sz="2000" dirty="0">
                <a:latin typeface="Times New Roman" pitchFamily="18" charset="0"/>
                <a:cs typeface="Times New Roman" pitchFamily="18" charset="0"/>
              </a:rPr>
              <a:t>– не более 2 м</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16942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r>
              <a:rPr lang="ru-RU" sz="2600" dirty="0">
                <a:latin typeface="Times New Roman" pitchFamily="18" charset="0"/>
                <a:cs typeface="Times New Roman" pitchFamily="18" charset="0"/>
              </a:rPr>
              <a:t>Несущие стены здания в пределах отсеков выполняют из одного материала</a:t>
            </a:r>
            <a:r>
              <a:rPr lang="ru-RU" sz="2600" dirty="0" smtClean="0">
                <a:latin typeface="Times New Roman" pitchFamily="18" charset="0"/>
                <a:cs typeface="Times New Roman" pitchFamily="18" charset="0"/>
              </a:rPr>
              <a:t>.. </a:t>
            </a:r>
            <a:endParaRPr lang="ru-RU" sz="2600" dirty="0">
              <a:latin typeface="Times New Roman" pitchFamily="18" charset="0"/>
              <a:cs typeface="Times New Roman" pitchFamily="18" charset="0"/>
            </a:endParaRPr>
          </a:p>
          <a:p>
            <a:r>
              <a:rPr lang="ru-RU" sz="2600" dirty="0">
                <a:latin typeface="Times New Roman" pitchFamily="18" charset="0"/>
                <a:cs typeface="Times New Roman" pitchFamily="18" charset="0"/>
              </a:rPr>
              <a:t>Горизонтальные швы кладки армируют сетками, что способствует развитию пластических деформаций. Армируют сопряжения каменных стен. Для этого применяют горизонтальные сетки с площадью сечения продольной арматуры не менее 1 см</a:t>
            </a:r>
            <a:r>
              <a:rPr lang="ru-RU" sz="2600" baseline="30000" dirty="0">
                <a:latin typeface="Times New Roman" pitchFamily="18" charset="0"/>
                <a:cs typeface="Times New Roman" pitchFamily="18" charset="0"/>
              </a:rPr>
              <a:t>2 </a:t>
            </a:r>
            <a:r>
              <a:rPr lang="ru-RU" sz="2600" dirty="0">
                <a:latin typeface="Times New Roman" pitchFamily="18" charset="0"/>
                <a:cs typeface="Times New Roman" pitchFamily="18" charset="0"/>
              </a:rPr>
              <a:t>и длиной 1,5 м. Сетки ставят через 70 см по высоте при расчетной сейсмичности 7 – 8 баллов и через 50 см при 9 баллах. </a:t>
            </a:r>
          </a:p>
          <a:p>
            <a:r>
              <a:rPr lang="ru-RU" sz="2600" dirty="0">
                <a:latin typeface="Times New Roman" pitchFamily="18" charset="0"/>
                <a:cs typeface="Times New Roman" pitchFamily="18" charset="0"/>
              </a:rPr>
              <a:t>Несущую способность каменного здания повышают вертикальным армированием кладки, включением в нее вертикальных железобетонных элементов, арматура которых связывается с антисейсмическими поясами. Железобетонные обрамления связывают с кладкой арматурными сетками, запускаемыми в кладку на 70 см. </a:t>
            </a:r>
          </a:p>
          <a:p>
            <a:endParaRPr lang="ru-RU" dirty="0"/>
          </a:p>
        </p:txBody>
      </p:sp>
    </p:spTree>
    <p:extLst>
      <p:ext uri="{BB962C8B-B14F-4D97-AF65-F5344CB8AC3E}">
        <p14:creationId xmlns="" xmlns:p14="http://schemas.microsoft.com/office/powerpoint/2010/main" val="3403002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85728"/>
            <a:ext cx="9144000" cy="6572272"/>
          </a:xfrm>
        </p:spPr>
        <p:txBody>
          <a:bodyPr>
            <a:normAutofit fontScale="77500" lnSpcReduction="20000"/>
          </a:bodyPr>
          <a:lstStyle/>
          <a:p>
            <a:r>
              <a:rPr lang="ru-RU" sz="3100" dirty="0">
                <a:latin typeface="Times New Roman" pitchFamily="18" charset="0"/>
                <a:cs typeface="Times New Roman" pitchFamily="18" charset="0"/>
              </a:rPr>
              <a:t>В уровне перекрытий и покрытий каменных зданий устраиваются антисейсмические пояса по всем продольным и поперечным стенам. Они увеличивают сопротивляемость разрушению стен в углах и сопряжениях, препятствуют выпадению больших участков стен, обеспечивают пространственную работу здания, сближают периоды колебаний отдельных конструкций с разной динамической жесткостью. Железобетонные пояса обычно выполняются шириной, равной толщине стен, высотой 25 … 50 см. Сечение арматуры определяется расчетом, но принимается не менее 4∅10A-I при расчетной сейсмичности 7–8 баллов и не менее 4∅12A-I при сейсмичности 9 баллов. Антисейсмический пояс верхнего этажа связывают анкерами с кладкой. </a:t>
            </a:r>
          </a:p>
          <a:p>
            <a:r>
              <a:rPr lang="ru-RU" sz="3100" dirty="0">
                <a:latin typeface="Times New Roman" pitchFamily="18" charset="0"/>
                <a:cs typeface="Times New Roman" pitchFamily="18" charset="0"/>
              </a:rPr>
              <a:t>Растягивающие усилия между элементами перекрытий воспринимаются специальными металлическими связями, сдвигающие усилия между плитами – сцеплением раствора или бетона, которыми заполняются пазы, и бетонными шпонками. Перемычки, как правило, устраиваются на всю толщину стены и заделываются в кладку на глубину не менее 350 мм. Лестничные площадки надежно </a:t>
            </a:r>
            <a:r>
              <a:rPr lang="ru-RU" sz="3100" dirty="0" err="1">
                <a:latin typeface="Times New Roman" pitchFamily="18" charset="0"/>
                <a:cs typeface="Times New Roman" pitchFamily="18" charset="0"/>
              </a:rPr>
              <a:t>анкеруют</a:t>
            </a:r>
            <a:r>
              <a:rPr lang="ru-RU" sz="3100" dirty="0">
                <a:latin typeface="Times New Roman" pitchFamily="18" charset="0"/>
                <a:cs typeface="Times New Roman" pitchFamily="18" charset="0"/>
              </a:rPr>
              <a:t> в кладке. </a:t>
            </a:r>
          </a:p>
          <a:p>
            <a:endParaRPr lang="ru-RU" dirty="0"/>
          </a:p>
        </p:txBody>
      </p:sp>
    </p:spTree>
    <p:extLst>
      <p:ext uri="{BB962C8B-B14F-4D97-AF65-F5344CB8AC3E}">
        <p14:creationId xmlns="" xmlns:p14="http://schemas.microsoft.com/office/powerpoint/2010/main" val="3622749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64488" cy="778098"/>
          </a:xfrm>
        </p:spPr>
        <p:txBody>
          <a:bodyPr>
            <a:normAutofit/>
          </a:bodyPr>
          <a:lstStyle/>
          <a:p>
            <a:r>
              <a:rPr lang="ru-RU" sz="3100" b="1" dirty="0">
                <a:latin typeface="Times New Roman" pitchFamily="18" charset="0"/>
                <a:cs typeface="Times New Roman" pitchFamily="18" charset="0"/>
              </a:rPr>
              <a:t>Специальные системы </a:t>
            </a:r>
            <a:r>
              <a:rPr lang="ru-RU" sz="3100" b="1" dirty="0" err="1">
                <a:latin typeface="Times New Roman" pitchFamily="18" charset="0"/>
                <a:cs typeface="Times New Roman" pitchFamily="18" charset="0"/>
              </a:rPr>
              <a:t>сейсмозащи</a:t>
            </a:r>
            <a:r>
              <a:rPr lang="ru-RU" sz="2800" b="1" dirty="0" err="1">
                <a:latin typeface="Times New Roman" pitchFamily="18" charset="0"/>
                <a:cs typeface="Times New Roman" pitchFamily="18" charset="0"/>
              </a:rPr>
              <a:t>ты</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0" y="1052736"/>
            <a:ext cx="9036496" cy="5805264"/>
          </a:xfrm>
        </p:spPr>
        <p:txBody>
          <a:bodyPr>
            <a:normAutofit fontScale="85000" lnSpcReduction="20000"/>
          </a:bodyPr>
          <a:lstStyle/>
          <a:p>
            <a:pPr marL="0" indent="0" algn="just">
              <a:buNone/>
            </a:pPr>
            <a:r>
              <a:rPr lang="ru-RU" b="1" dirty="0" smtClean="0"/>
              <a:t> </a:t>
            </a:r>
            <a:r>
              <a:rPr lang="ru-RU" dirty="0">
                <a:latin typeface="Times New Roman" pitchFamily="18" charset="0"/>
                <a:cs typeface="Times New Roman" pitchFamily="18" charset="0"/>
              </a:rPr>
              <a:t>В основании стен сохранившихся памятников архитектуры обнаружены мягкие прокладки (на уровне верха фундаментов) из камышитовых подушек, пластических глин и других местных материалов. Зодчие Средней Азии усиливали ослабленный стык сопряжения фундамента с цоколем. Толщина шва здесь достигала высоты кирпича. При строительстве мавзолеев в скалистом грунте котлованы заполняли рыхлой землей, песком и фундамент возводили </a:t>
            </a:r>
            <a:r>
              <a:rPr lang="ru-RU" dirty="0" smtClean="0">
                <a:latin typeface="Times New Roman" pitchFamily="18" charset="0"/>
                <a:cs typeface="Times New Roman" pitchFamily="18" charset="0"/>
              </a:rPr>
              <a:t>по ним</a:t>
            </a:r>
            <a:r>
              <a:rPr lang="ru-RU" dirty="0">
                <a:latin typeface="Times New Roman" pitchFamily="18" charset="0"/>
                <a:cs typeface="Times New Roman" pitchFamily="18" charset="0"/>
              </a:rPr>
              <a:t>. При таком решении уменьшалась концентрация напряжений в фундаментах, а грунтовая подушка частично гасила высокочастотные колебания грунта при землетрясениях. Применялись и другие инженерные решения, направленные на снижение воздействий колеблющихся при землетрясениях фундаментах на подземные части зданий. Были предложены </a:t>
            </a:r>
            <a:r>
              <a:rPr lang="ru-RU" dirty="0" err="1">
                <a:latin typeface="Times New Roman" pitchFamily="18" charset="0"/>
                <a:cs typeface="Times New Roman" pitchFamily="18" charset="0"/>
              </a:rPr>
              <a:t>катковые</a:t>
            </a:r>
            <a:r>
              <a:rPr lang="ru-RU" dirty="0">
                <a:latin typeface="Times New Roman" pitchFamily="18" charset="0"/>
                <a:cs typeface="Times New Roman" pitchFamily="18" charset="0"/>
              </a:rPr>
              <a:t> опоры, фундаменты со сферическими концами. </a:t>
            </a:r>
            <a:endParaRPr lang="ru-RU"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109756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1101</Words>
  <Application>Microsoft Office PowerPoint</Application>
  <PresentationFormat>Экран (4:3)</PresentationFormat>
  <Paragraphs>42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Лекция –конспект урока</vt:lpstr>
      <vt:lpstr>      План: 1. Инженерно- сейсмометрическая станция  2.Организационно –технические мероприятия по повышению уровня сейсмостойкого строительства.  3. Обеспечение условий, облегчающих развитие в элементах конструкций пластических деформаций.  4. Конструктивные меры защиты эксплуатируемых зданий  </vt:lpstr>
      <vt:lpstr>Слайд 3</vt:lpstr>
      <vt:lpstr>Слайд 4</vt:lpstr>
      <vt:lpstr>3. Обеспечение условий, облегчающих развитие в элементах конструкций пластических деформаций.  При возможной перегрузке зданий во время землетрясения конструкции не должны разрушаться хрупко, а иметь возможность пластической работы. </vt:lpstr>
      <vt:lpstr>Слайд 6</vt:lpstr>
      <vt:lpstr>Слайд 7</vt:lpstr>
      <vt:lpstr>Слайд 8</vt:lpstr>
      <vt:lpstr>Специальные системы сейсмозащиты</vt:lpstr>
      <vt:lpstr>Увеличение сейсмозащиты зданий:</vt:lpstr>
      <vt:lpstr>4. Конструктивные меры защиты эксплуатируемых зданий подразделяют на три группы: </vt:lpstr>
      <vt:lpstr>Слайд 12</vt:lpstr>
      <vt:lpstr>СИСТЕМЫ АКТИВНОЙ СЕЙСМОЗАЩИТЫ </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                Вопросы для самоконтроля:  1. Назовите системы активной сейсмозащиты. 2. Охарактеризуйте три группы конструктивных мер защиты эксплуатируемых зданий .  3. Что относится к специальным системам сейсмозащиты. Литература:  1. Мустакимов В.Р. Проектирование сейсмостойких зданий [Электронный ресурс]: учебное пособие/ Мустакимов В.Р.— Электрон. текстовые данные.— Казань: Казанский государственный архитектурно-строительный университет, ЭБС АСВ, 2022.— 344 c.— Режим доступа: http://www.iprbookshop.ru/73315.html.— ЭБС «IPRbooks» 2. Ротштейн Д.М. Вероятностные методы в расчетах надежности строительных конструкций [Электронный ресурс]: монография/ Ротштейн Д.М.— Электрон. текстовые данные.— Тюмень: Тюменский индустриальный университет, 2022.— 86 c.— Режим доступа: http://www.iprbookshop.ru/83684.html.— ЭБС «IPRbooks»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ПРИНЦИПЫ ОБЕСПЕЧЕНИЯ СЕЙСМОСТОЙКОСТИ ЗДАНИЙ </dc:title>
  <dc:creator>1</dc:creator>
  <cp:lastModifiedBy>Григорий</cp:lastModifiedBy>
  <cp:revision>28</cp:revision>
  <dcterms:created xsi:type="dcterms:W3CDTF">2014-10-01T12:36:16Z</dcterms:created>
  <dcterms:modified xsi:type="dcterms:W3CDTF">2023-08-26T12:40:13Z</dcterms:modified>
</cp:coreProperties>
</file>