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864436" d="7340144"/>
          <a:sy n="7274591" d="3604528"/>
        </p:scale>
        <p:origin x="6684769" y="6488164"/>
      </p:cViewPr>
      <p:guideLst>
        <p:guide pos="3840"/>
        <p:guide pos="2160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 /><Relationship Id="rId23" Type="http://schemas.openxmlformats.org/officeDocument/2006/relationships/tableStyles" Target="tableStyles.xml" /><Relationship Id="rId2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7"/>
            <a:ext cx="10363199" cy="1470025"/>
          </a:xfrm>
        </p:spPr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9"/>
            <a:ext cx="2743200" cy="5851525"/>
          </a:xfrm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9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599" y="217487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3" y="217487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6" y="273049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06" y="1435103"/>
            <a:ext cx="401108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612774"/>
            <a:ext cx="73152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0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600201"/>
            <a:ext cx="109728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599" y="6356351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1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599" y="6356351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99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studopedia.ru/5_21707_oboznacheniya-graficheskie-materialov-na-vidah.html" TargetMode="External"/><Relationship Id="rId3" Type="http://schemas.openxmlformats.org/officeDocument/2006/relationships/hyperlink" Target="https://ppt-online.org/454892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033737" y="1303549"/>
            <a:ext cx="6540162" cy="223198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6000">
                <a:latin typeface="Times New Roman"/>
                <a:cs typeface="Times New Roman"/>
              </a:rPr>
              <a:t>Презентация на тему: «СЕЧЕНИЯ»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3667380" y="4657572"/>
            <a:ext cx="8046757" cy="159223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Преподаватель:</a:t>
            </a:r>
            <a:r>
              <a:rPr lang="ru-RU" sz="2400"/>
              <a:t> </a:t>
            </a:r>
            <a:r>
              <a:rPr lang="ru-RU" sz="2400">
                <a:latin typeface="Times New Roman"/>
                <a:ea typeface="Times New Roman"/>
                <a:cs typeface="Times New Roman"/>
              </a:rPr>
              <a:t>Гомозова</a:t>
            </a:r>
            <a:r>
              <a:rPr lang="ru-RU" sz="2400">
                <a:latin typeface="Times New Roman"/>
                <a:ea typeface="Times New Roman"/>
                <a:cs typeface="Times New Roman"/>
              </a:rPr>
              <a:t> Л.Н.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13113" y="218413"/>
            <a:ext cx="10304113" cy="151747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ru-RU" sz="2800" b="1" i="0">
                <a:latin typeface="Times New Roman"/>
                <a:cs typeface="Times New Roman"/>
              </a:rPr>
              <a:t>4.</a:t>
            </a:r>
            <a:r>
              <a:rPr lang="ru-RU" sz="2800" b="1" i="0">
                <a:latin typeface="Times New Roman"/>
                <a:cs typeface="Times New Roman"/>
              </a:rPr>
              <a:t> </a:t>
            </a:r>
            <a:r>
              <a:rPr lang="ru-RU" sz="2800" b="1" i="0">
                <a:latin typeface="Times New Roman"/>
                <a:cs typeface="Times New Roman"/>
              </a:rPr>
              <a:t>Построение фигур сечений:</a:t>
            </a:r>
            <a:br>
              <a:rPr lang="ru-RU"/>
            </a:br>
            <a:r>
              <a:rPr lang="ru-RU"/>
              <a:t>     </a:t>
            </a:r>
            <a:r>
              <a:rPr lang="ru-RU" sz="2800" b="1">
                <a:latin typeface="Times New Roman"/>
                <a:ea typeface="Times New Roman"/>
                <a:cs typeface="Times New Roman"/>
              </a:rPr>
              <a:t>а) проведение центровых линий фигуры сечения</a:t>
            </a:r>
            <a:endParaRPr sz="2800" b="1">
              <a:latin typeface="Times New Roman"/>
              <a:cs typeface="Times New Roman"/>
            </a:endParaRPr>
          </a:p>
        </p:txBody>
      </p:sp>
      <p:pic>
        <p:nvPicPr>
          <p:cNvPr id="4" name="Объект 3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1036217" y="2090310"/>
            <a:ext cx="9519944" cy="4255239"/>
          </a:xfrm>
          <a:prstGeom prst="roundRect">
            <a:avLst>
              <a:gd name="adj" fmla="val 16667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270164" y="242862"/>
            <a:ext cx="10131424" cy="860527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br>
              <a:rPr lang="ru-RU"/>
            </a:br>
            <a:r>
              <a:rPr lang="ru-RU" sz="2800" b="1">
                <a:latin typeface="Times New Roman"/>
                <a:ea typeface="Times New Roman"/>
                <a:cs typeface="Times New Roman"/>
              </a:rPr>
              <a:t>б) Построение общего очертания фигуры сечения</a:t>
            </a:r>
            <a:endParaRPr sz="2800" b="1">
              <a:latin typeface="Times New Roman"/>
              <a:cs typeface="Times New Roman"/>
            </a:endParaRPr>
          </a:p>
        </p:txBody>
      </p:sp>
      <p:pic>
        <p:nvPicPr>
          <p:cNvPr id="4" name="Объект 3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1703668" y="1750269"/>
            <a:ext cx="8697921" cy="4773575"/>
          </a:xfrm>
          <a:prstGeom prst="roundRect">
            <a:avLst>
              <a:gd name="adj" fmla="val 16667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60143" y="242861"/>
            <a:ext cx="10131425" cy="661757"/>
          </a:xfrm>
        </p:spPr>
        <p:txBody>
          <a:bodyPr/>
          <a:lstStyle/>
          <a:p>
            <a:pPr>
              <a:defRPr/>
            </a:pPr>
            <a:r>
              <a:rPr lang="ru-RU" sz="2800">
                <a:latin typeface="Times New Roman"/>
                <a:ea typeface="Times New Roman"/>
                <a:cs typeface="Times New Roman"/>
              </a:rPr>
              <a:t>В) Уточнение фигуры сечения</a:t>
            </a:r>
            <a:endParaRPr/>
          </a:p>
        </p:txBody>
      </p:sp>
      <p:pic>
        <p:nvPicPr>
          <p:cNvPr id="4" name="Объект 3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1373727" y="1149110"/>
            <a:ext cx="10165814" cy="4909231"/>
          </a:xfrm>
          <a:prstGeom prst="roundRect">
            <a:avLst>
              <a:gd name="adj" fmla="val 4635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84592" y="230638"/>
            <a:ext cx="10131425" cy="1052945"/>
          </a:xfrm>
        </p:spPr>
        <p:txBody>
          <a:bodyPr/>
          <a:lstStyle/>
          <a:p>
            <a:pPr>
              <a:defRPr/>
            </a:pPr>
            <a:r>
              <a:rPr lang="ru-RU" sz="2800">
                <a:latin typeface="Times New Roman"/>
                <a:ea typeface="Times New Roman"/>
                <a:cs typeface="Times New Roman"/>
              </a:rPr>
              <a:t>Г) Штриховка фигуры сечения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Объект 3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914608" y="1283582"/>
            <a:ext cx="9674780" cy="4982624"/>
          </a:xfrm>
          <a:prstGeom prst="roundRect">
            <a:avLst>
              <a:gd name="adj" fmla="val 16667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66738" y="268942"/>
            <a:ext cx="10450488" cy="118578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i="0">
                <a:latin typeface="Times New Roman"/>
                <a:cs typeface="Times New Roman"/>
              </a:rPr>
              <a:t>5. Обозначение секущих плоскостей</a:t>
            </a:r>
            <a:br>
              <a:rPr lang="ru-RU" sz="2800" b="1" i="0">
                <a:latin typeface="Times New Roman"/>
                <a:cs typeface="Times New Roman"/>
              </a:rPr>
            </a:br>
            <a:r>
              <a:rPr lang="ru-RU" sz="2800" b="1" i="0">
                <a:latin typeface="Times New Roman"/>
                <a:cs typeface="Times New Roman"/>
              </a:rPr>
              <a:t>и фигур сечений, обводка</a:t>
            </a:r>
            <a:endParaRPr i="0"/>
          </a:p>
        </p:txBody>
      </p:sp>
      <p:pic>
        <p:nvPicPr>
          <p:cNvPr id="4" name="Объект 3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031312" y="1664778"/>
            <a:ext cx="8347373" cy="4558951"/>
          </a:xfrm>
          <a:prstGeom prst="rect">
            <a:avLst/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45715" y="242862"/>
            <a:ext cx="10131425" cy="955149"/>
          </a:xfrm>
        </p:spPr>
        <p:txBody>
          <a:bodyPr>
            <a:normAutofit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2800">
                <a:latin typeface="Times New Roman"/>
                <a:cs typeface="Times New Roman"/>
              </a:rPr>
              <a:t>Обозначение СЕЧЕНИЙ</a:t>
            </a:r>
            <a:endParaRPr sz="28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3533" y="1198010"/>
            <a:ext cx="6428916" cy="5085433"/>
          </a:xfrm>
        </p:spPr>
        <p:txBody>
          <a:bodyPr/>
          <a:lstStyle/>
          <a:p>
            <a:pPr>
              <a:defRPr/>
            </a:pPr>
            <a:r>
              <a:rPr lang="ru-RU" sz="2400" b="0" i="0">
                <a:latin typeface="Times New Roman"/>
                <a:cs typeface="Times New Roman"/>
              </a:rPr>
              <a:t>ГОСТ 2.305-68 устанавливает правила изображения и обозначения сечений.</a:t>
            </a:r>
            <a:endParaRPr sz="2400" b="0" i="0"/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При вынесенном сечении положение секущей плоскости указывают на чертеже линией сече</a:t>
            </a:r>
            <a:r>
              <a:rPr lang="ru-RU" sz="2400">
                <a:latin typeface="Times New Roman"/>
                <a:cs typeface="Times New Roman"/>
              </a:rPr>
              <a:t>ния- разомкнутой линией, которая проводится в виде отдельных штрихов, не пересекающих контур соответствующего изображения</a:t>
            </a: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Расстояние между штрихами берут от 1 до 2 мм.</a:t>
            </a: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Толщина штрихов в 2-3 раза меньше основной 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6882447" y="1430460"/>
            <a:ext cx="4897451" cy="5196932"/>
          </a:xfrm>
          <a:prstGeom prst="rect">
            <a:avLst/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476759" y="342287"/>
            <a:ext cx="10963635" cy="6051175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/>
              <a:t>   </a:t>
            </a:r>
            <a:r>
              <a:rPr lang="ru-RU" sz="2800" b="0">
                <a:latin typeface="Times New Roman"/>
                <a:cs typeface="Times New Roman"/>
              </a:rPr>
              <a:t>При вынесенном сечении положение секущей плоскости на чертеже обозначают буквами:</a:t>
            </a:r>
            <a:br>
              <a:rPr lang="ru-RU" sz="2800" b="0">
                <a:latin typeface="Times New Roman"/>
                <a:cs typeface="Times New Roman"/>
              </a:rPr>
            </a:br>
            <a:r>
              <a:rPr lang="ru-RU" sz="2800" b="0">
                <a:latin typeface="Times New Roman"/>
                <a:cs typeface="Times New Roman"/>
              </a:rPr>
              <a:t>      у начала и конца линии сечения ставят одну и ту же прописную букву русского алфавита ( начиная с буквы А). </a:t>
            </a:r>
            <a:br>
              <a:rPr lang="ru-RU" sz="2800" b="0">
                <a:latin typeface="Times New Roman"/>
                <a:cs typeface="Times New Roman"/>
              </a:rPr>
            </a:br>
            <a:r>
              <a:rPr lang="ru-RU" sz="2800" b="0">
                <a:latin typeface="Times New Roman"/>
                <a:cs typeface="Times New Roman"/>
              </a:rPr>
              <a:t>Буквы наносят около стрелок, указывающих направление взгляда со стороны внешнего угла.</a:t>
            </a:r>
            <a:br>
              <a:rPr lang="ru-RU" sz="2800" b="0">
                <a:latin typeface="Times New Roman"/>
                <a:cs typeface="Times New Roman"/>
              </a:rPr>
            </a:br>
            <a:r>
              <a:rPr lang="ru-RU" sz="2800" b="0">
                <a:latin typeface="Times New Roman"/>
                <a:cs typeface="Times New Roman"/>
              </a:rPr>
              <a:t>     Фигура сечения отмечается надписью по типу «А-А»  </a:t>
            </a:r>
            <a:br>
              <a:rPr lang="ru-RU" sz="2800" b="0">
                <a:latin typeface="Times New Roman"/>
                <a:cs typeface="Times New Roman"/>
              </a:rPr>
            </a:br>
            <a:r>
              <a:rPr lang="ru-RU" sz="2800" b="0">
                <a:latin typeface="Times New Roman"/>
                <a:cs typeface="Times New Roman"/>
              </a:rPr>
              <a:t>( ВСЕГДА ДВУМЯ БУКВАМИ ЧЕРЕЗ ТИРЕ)</a:t>
            </a:r>
            <a:endParaRPr sz="2800" b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85800" y="609600"/>
            <a:ext cx="7708480" cy="489792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sz="2600" b="0" i="0">
                <a:latin typeface="Times New Roman"/>
                <a:cs typeface="Times New Roman"/>
              </a:rPr>
              <a:t>Фигура сечения изображается штриховкой:</a:t>
            </a:r>
            <a:br>
              <a:rPr lang="ru-RU" sz="2600" b="0" i="1">
                <a:latin typeface="Times New Roman"/>
                <a:cs typeface="Times New Roman"/>
              </a:rPr>
            </a:br>
            <a:br>
              <a:rPr lang="ru-RU" sz="2600" b="0" i="1">
                <a:latin typeface="Times New Roman"/>
                <a:cs typeface="Times New Roman"/>
              </a:rPr>
            </a:br>
            <a:r>
              <a:rPr lang="ru-RU" sz="2600" b="0">
                <a:latin typeface="Times New Roman"/>
                <a:cs typeface="Times New Roman"/>
              </a:rPr>
              <a:t>1. Тонкими линиями</a:t>
            </a:r>
            <a:br>
              <a:rPr lang="ru-RU" sz="2600" b="0">
                <a:latin typeface="Times New Roman"/>
                <a:cs typeface="Times New Roman"/>
              </a:rPr>
            </a:br>
            <a:r>
              <a:rPr lang="ru-RU" sz="2600" b="0">
                <a:latin typeface="Times New Roman"/>
                <a:cs typeface="Times New Roman"/>
              </a:rPr>
              <a:t>2. Под углом 45°</a:t>
            </a:r>
            <a:br>
              <a:rPr lang="ru-RU" sz="2600" b="0">
                <a:latin typeface="Times New Roman"/>
                <a:cs typeface="Times New Roman"/>
              </a:rPr>
            </a:br>
            <a:r>
              <a:rPr lang="ru-RU" sz="2600" b="0">
                <a:latin typeface="Times New Roman"/>
                <a:cs typeface="Times New Roman"/>
              </a:rPr>
              <a:t>3. Через 2мм</a:t>
            </a:r>
            <a:br>
              <a:rPr lang="ru-RU" sz="2600" b="0">
                <a:latin typeface="Times New Roman"/>
                <a:cs typeface="Times New Roman"/>
              </a:rPr>
            </a:br>
            <a:br>
              <a:rPr lang="ru-RU" sz="2600" b="0">
                <a:latin typeface="Times New Roman"/>
                <a:cs typeface="Times New Roman"/>
              </a:rPr>
            </a:br>
            <a:r>
              <a:rPr lang="ru-RU" sz="2600" b="0">
                <a:latin typeface="Times New Roman"/>
                <a:cs typeface="Times New Roman"/>
              </a:rPr>
              <a:t>В сечении показывается только то , что находится непосредственно в секущей плоскости, что соприкасается с секущей плоскостью.</a:t>
            </a:r>
            <a:endParaRPr sz="2600" b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7913316" y="1034598"/>
            <a:ext cx="3907640" cy="4578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51482" y="429720"/>
            <a:ext cx="11233183" cy="759555"/>
          </a:xfrm>
        </p:spPr>
        <p:txBody>
          <a:bodyPr>
            <a:noAutofit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2800">
                <a:latin typeface="Times New Roman"/>
                <a:cs typeface="Times New Roman"/>
              </a:rPr>
              <a:t>Особенности выполнения сечений</a:t>
            </a:r>
            <a:endParaRPr sz="280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 bwMode="auto">
          <a:xfrm>
            <a:off x="5941154" y="1750878"/>
            <a:ext cx="5782235" cy="4385869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Желательно сечения выполнять в том же масштабе, что и изображение, к которому оно относится, или указывают масштаб, если он изменён. По построению и расположению сечение должно соответствовать направлению, указанному стрелками.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68611" y="2124265"/>
            <a:ext cx="4999657" cy="3120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585668" y="242975"/>
            <a:ext cx="11279107" cy="520347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571500" indent="-571500" algn="l">
              <a:buFont typeface="Arial"/>
              <a:buChar char="•"/>
              <a:defRPr/>
            </a:pPr>
            <a:r>
              <a:rPr lang="ru-RU" sz="6000">
                <a:latin typeface="Times New Roman"/>
                <a:cs typeface="Times New Roman"/>
              </a:rPr>
              <a:t>Источники</a:t>
            </a:r>
            <a:br>
              <a:rPr lang="ru-RU"/>
            </a:br>
            <a:br>
              <a:rPr lang="ru-RU"/>
            </a:br>
            <a:r>
              <a:rPr lang="ru-RU"/>
              <a:t>1. </a:t>
            </a:r>
            <a:r>
              <a:rPr lang="ru-RU" u="sng">
                <a:solidFill>
                  <a:schemeClr val="tx1"/>
                </a:solidFill>
                <a:hlinkClick r:id="rId2" tooltip="https://studopedia.ru/5_21707_oboznacheniya-graficheskie-materialov-na-vidah.html"/>
              </a:rPr>
              <a:t>https://studopedia.ru/5_21707_oboznacheniya-graficheskie-materialov-na-vidah.html</a:t>
            </a:r>
            <a:br>
              <a:rPr lang="ru-RU"/>
            </a:br>
            <a:r>
              <a:rPr lang="ru-RU"/>
              <a:t>2. https://studfile.net/preview/3711419/page:5/</a:t>
            </a:r>
            <a:br>
              <a:rPr lang="ru-RU"/>
            </a:br>
            <a:r>
              <a:rPr lang="ru-RU"/>
              <a:t>3. https://studfile.net/preview/6334780/</a:t>
            </a:r>
            <a:br>
              <a:rPr lang="ru-RU"/>
            </a:br>
            <a:r>
              <a:rPr lang="ru-RU"/>
              <a:t>4. </a:t>
            </a:r>
            <a:r>
              <a:rPr lang="ru-RU" u="sng">
                <a:hlinkClick r:id="rId3" tooltip="https://ppt-online.org/454892"/>
              </a:rPr>
              <a:t>https://ppt-online.org/454892</a:t>
            </a:r>
            <a:br>
              <a:rPr lang="ru-RU"/>
            </a:br>
            <a:r>
              <a:rPr lang="ru-RU"/>
              <a:t>5.https://urok-1sept </a:t>
            </a:r>
            <a:r>
              <a:rPr lang="ru-RU"/>
              <a:t>ru.turbopages.org</a:t>
            </a:r>
            <a:r>
              <a:rPr lang="ru-RU"/>
              <a:t>/</a:t>
            </a:r>
            <a:r>
              <a:rPr lang="ru-RU"/>
              <a:t>turbo</a:t>
            </a:r>
            <a:r>
              <a:rPr lang="ru-RU"/>
              <a:t>/urok.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2800">
                <a:latin typeface="Times New Roman"/>
                <a:ea typeface="Times New Roman"/>
                <a:cs typeface="Times New Roman"/>
              </a:rPr>
              <a:t>Содержание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962895" y="1535888"/>
            <a:ext cx="7157895" cy="4425394"/>
          </a:xfrm>
        </p:spPr>
        <p:txBody>
          <a:bodyPr>
            <a:normAutofit/>
          </a:bodyPr>
          <a:lstStyle/>
          <a:p>
            <a:pPr marL="342900" indent="-342900">
              <a:buAutoNum type="arabicParenR"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Сечение</a:t>
            </a:r>
            <a:endParaRPr sz="2400">
              <a:latin typeface="Times New Roman"/>
              <a:cs typeface="Times New Roman"/>
            </a:endParaRPr>
          </a:p>
          <a:p>
            <a:pPr marL="342900" indent="-342900">
              <a:buAutoNum type="arabicParenR"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Суть использования сечения</a:t>
            </a:r>
            <a:endParaRPr sz="2400">
              <a:latin typeface="Times New Roman"/>
              <a:cs typeface="Times New Roman"/>
            </a:endParaRPr>
          </a:p>
          <a:p>
            <a:pPr marL="342900" indent="-342900">
              <a:buAutoNum type="arabicParenR"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Виды сечений 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          а) Наложенные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          б) Вынесенные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4) Построение сечений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5) Обозначение сечений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6) Особенности выполнения сечений </a:t>
            </a:r>
            <a:endParaRPr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ea typeface="Times New Roman"/>
                <a:cs typeface="Times New Roman"/>
              </a:rPr>
              <a:t>7) Источники</a:t>
            </a:r>
            <a:endParaRPr sz="2400">
              <a:latin typeface="Times New Roman"/>
              <a:cs typeface="Times New Roman"/>
            </a:endParaRPr>
          </a:p>
          <a:p>
            <a:pPr marL="342900" indent="-342900">
              <a:buAutoNum type="arabicParenR"/>
              <a:defRPr/>
            </a:pPr>
            <a:endParaRPr lang="ru-RU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255593" y="0"/>
            <a:ext cx="11297970" cy="2235074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ru-RU" sz="6000">
                <a:latin typeface="Times New Roman"/>
                <a:cs typeface="Times New Roman"/>
              </a:rPr>
              <a:t>Сечение -</a:t>
            </a:r>
            <a:r>
              <a:rPr lang="ru-RU" sz="2000">
                <a:latin typeface="Times New Roman"/>
                <a:cs typeface="Times New Roman"/>
              </a:rPr>
              <a:t>  </a:t>
            </a:r>
            <a:r>
              <a:rPr lang="ru-RU" sz="2400">
                <a:latin typeface="Times New Roman"/>
                <a:cs typeface="Times New Roman"/>
              </a:rPr>
              <a:t>Это </a:t>
            </a:r>
            <a:r>
              <a:rPr lang="ru-RU" sz="2400">
                <a:latin typeface="Times New Roman"/>
                <a:cs typeface="Times New Roman"/>
              </a:rPr>
              <a:t>изображение фигуры,</a:t>
            </a: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получающееся при мысленном рассечении предмета одной или несколькими плоскостями</a:t>
            </a:r>
            <a:br>
              <a:rPr lang="ru-RU" sz="20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В сечении показывается только то, что попало в секущую плоскость</a:t>
            </a:r>
            <a:endParaRPr sz="2400"/>
          </a:p>
        </p:txBody>
      </p:sp>
      <p:pic>
        <p:nvPicPr>
          <p:cNvPr id="7" name="Объект 6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2861515" y="2235074"/>
            <a:ext cx="8111815" cy="4243811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chemeClr val="accent6">
                <a:lumMod val="74901"/>
              </a:schemeClr>
            </a:solidFill>
            <a:prstDash val="solid"/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29576" y="392816"/>
            <a:ext cx="10903119" cy="673983"/>
          </a:xfrm>
        </p:spPr>
        <p:txBody>
          <a:bodyPr>
            <a:noAutofit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4800">
                <a:latin typeface="Times New Roman"/>
                <a:cs typeface="Times New Roman"/>
              </a:rPr>
              <a:t>Суть использования сечения </a:t>
            </a:r>
            <a:endParaRPr/>
          </a:p>
        </p:txBody>
      </p:sp>
      <p:pic>
        <p:nvPicPr>
          <p:cNvPr id="5" name="Объект 4"/>
          <p:cNvPicPr>
            <a:picLocks noChangeAspect="1" noGrp="1"/>
          </p:cNvPicPr>
          <p:nvPr>
            <p:ph sz="half" idx="1"/>
          </p:nvPr>
        </p:nvPicPr>
        <p:blipFill>
          <a:blip r:embed="rId2"/>
          <a:stretch/>
        </p:blipFill>
        <p:spPr bwMode="auto">
          <a:xfrm>
            <a:off x="367961" y="1777799"/>
            <a:ext cx="5573195" cy="3568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19049">
            <a:solidFill>
              <a:schemeClr val="accent6">
                <a:lumMod val="74901"/>
              </a:schemeClr>
            </a:solidFill>
            <a:prstDash val="solid"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647709" y="2093415"/>
            <a:ext cx="5176330" cy="423892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br>
              <a:rPr lang="ru-RU" sz="2800">
                <a:latin typeface="Times New Roman"/>
                <a:cs typeface="Times New Roman"/>
              </a:rPr>
            </a:br>
            <a:r>
              <a:rPr lang="ru-RU" sz="2800">
                <a:latin typeface="Times New Roman"/>
                <a:cs typeface="Times New Roman"/>
              </a:rPr>
              <a:t>Часть детали, геометрическую форму которой трудно установить по чертежу, мысленно рассекают секущей плоскостью</a:t>
            </a:r>
            <a:endParaRPr/>
          </a:p>
          <a:p>
            <a:pPr>
              <a:defRPr/>
            </a:pP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19063" y="365108"/>
            <a:ext cx="10131425" cy="918475"/>
          </a:xfrm>
        </p:spPr>
        <p:txBody>
          <a:bodyPr/>
          <a:lstStyle/>
          <a:p>
            <a:pPr marL="571500" indent="-571500">
              <a:buFont typeface="Arial"/>
              <a:buChar char="•"/>
              <a:defRPr/>
            </a:pPr>
            <a:r>
              <a:rPr lang="ru-RU" sz="5400">
                <a:latin typeface="Times New Roman"/>
                <a:cs typeface="Times New Roman"/>
              </a:rPr>
              <a:t>Виды</a:t>
            </a:r>
            <a:r>
              <a:rPr lang="ru-RU"/>
              <a:t> </a:t>
            </a:r>
            <a:r>
              <a:rPr lang="ru-RU" sz="5400">
                <a:latin typeface="Times New Roman"/>
                <a:cs typeface="Times New Roman"/>
              </a:rPr>
              <a:t>сечений</a:t>
            </a:r>
            <a:r>
              <a:rPr lang="ru-RU"/>
              <a:t> 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 flipH="0" flipV="0">
            <a:off x="371894" y="1283582"/>
            <a:ext cx="4884314" cy="1134311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3600">
                <a:latin typeface="Times New Roman"/>
                <a:cs typeface="Times New Roman"/>
              </a:rPr>
              <a:t>Наложенные</a:t>
            </a:r>
            <a:r>
              <a:rPr lang="ru-RU" sz="3600"/>
              <a:t> </a:t>
            </a:r>
            <a:endParaRPr sz="360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 flipH="0" flipV="0">
            <a:off x="5853318" y="433811"/>
            <a:ext cx="4313933" cy="173524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ctr">
              <a:buNone/>
              <a:defRPr/>
            </a:pPr>
            <a:endParaRPr lang="ru-RU" sz="6000"/>
          </a:p>
          <a:p>
            <a:pPr marL="0" indent="0" algn="ctr">
              <a:buNone/>
              <a:defRPr/>
            </a:pPr>
            <a:r>
              <a:rPr lang="ru-RU" sz="3600">
                <a:latin typeface="Times New Roman"/>
                <a:cs typeface="Times New Roman"/>
              </a:rPr>
              <a:t>Вынесенные</a:t>
            </a:r>
            <a:endParaRPr sz="2800"/>
          </a:p>
        </p:txBody>
      </p:sp>
      <p:sp>
        <p:nvSpPr>
          <p:cNvPr id="5" name="Облако 4"/>
          <p:cNvSpPr/>
          <p:nvPr/>
        </p:nvSpPr>
        <p:spPr bwMode="auto">
          <a:xfrm>
            <a:off x="5384774" y="709027"/>
            <a:ext cx="6435330" cy="4115298"/>
          </a:xfrm>
          <a:prstGeom prst="cloud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0936064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6288297" y="2087820"/>
            <a:ext cx="5245605" cy="3730916"/>
          </a:xfrm>
          <a:prstGeom prst="rect">
            <a:avLst/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</p:spPr>
      </p:pic>
      <p:pic>
        <p:nvPicPr>
          <p:cNvPr id="640098408" name=""/>
          <p:cNvPicPr>
            <a:picLocks noChangeAspect="1"/>
          </p:cNvPicPr>
          <p:nvPr/>
        </p:nvPicPr>
        <p:blipFill>
          <a:blip r:embed="rId3"/>
          <a:srcRect l="0" t="0" r="49895" b="0"/>
          <a:stretch/>
        </p:blipFill>
        <p:spPr bwMode="auto">
          <a:xfrm flipH="0" flipV="0">
            <a:off x="1783366" y="2087820"/>
            <a:ext cx="2923514" cy="3893239"/>
          </a:xfrm>
          <a:prstGeom prst="rect">
            <a:avLst/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3491" y="331694"/>
            <a:ext cx="10035172" cy="735105"/>
          </a:xfrm>
        </p:spPr>
        <p:txBody>
          <a:bodyPr>
            <a:noAutofit/>
          </a:bodyPr>
          <a:lstStyle/>
          <a:p>
            <a:pPr marL="685800" indent="-685800">
              <a:buFont typeface="Arial"/>
              <a:buChar char="•"/>
              <a:defRPr/>
            </a:pPr>
            <a:r>
              <a:rPr lang="ru-RU" sz="5400">
                <a:latin typeface="Times New Roman"/>
                <a:cs typeface="Times New Roman"/>
              </a:rPr>
              <a:t>Наложенные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233489" y="1075764"/>
            <a:ext cx="6172199" cy="319062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Изображение сечения накладывается непосредственно на вид.</a:t>
            </a: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Обводится сплошной тонкой линией.</a:t>
            </a: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Заштриховывается</a:t>
            </a:r>
            <a:endParaRPr sz="2400"/>
          </a:p>
          <a:p>
            <a:pPr marL="0" indent="0">
              <a:buNone/>
              <a:defRPr/>
            </a:pP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Сечение симметричной</a:t>
            </a: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формы не обозначается   </a:t>
            </a:r>
            <a:r>
              <a:rPr lang="ru-RU" sz="2000">
                <a:latin typeface="Times New Roman"/>
                <a:cs typeface="Times New Roman"/>
              </a:rPr>
              <a:t>         </a:t>
            </a:r>
            <a:r>
              <a:rPr lang="ru-RU" sz="2000"/>
              <a:t>   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6000" y="1613647"/>
            <a:ext cx="5094672" cy="167200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Сечение несимметричное</a:t>
            </a:r>
            <a:br>
              <a:rPr lang="ru-RU" sz="2400">
                <a:latin typeface="Times New Roman"/>
                <a:cs typeface="Times New Roman"/>
              </a:rPr>
            </a:br>
            <a:r>
              <a:rPr lang="ru-RU" sz="2400">
                <a:latin typeface="Times New Roman"/>
                <a:cs typeface="Times New Roman"/>
              </a:rPr>
              <a:t>обозначается разомкнутой линией со стрелочками (без букв)</a:t>
            </a:r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329782" y="3885445"/>
            <a:ext cx="4810910" cy="2309817"/>
          </a:xfrm>
          <a:prstGeom prst="rect">
            <a:avLst/>
          </a:prstGeom>
          <a:ln w="28575">
            <a:solidFill>
              <a:schemeClr val="accent6">
                <a:lumMod val="74901"/>
              </a:schemeClr>
            </a:solidFill>
            <a:prstDash val="solid"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5896942" y="3890488"/>
            <a:ext cx="4977611" cy="2304774"/>
          </a:xfrm>
          <a:prstGeom prst="rect">
            <a:avLst/>
          </a:prstGeom>
          <a:ln w="28575">
            <a:solidFill>
              <a:schemeClr val="accent6">
                <a:lumMod val="74901"/>
              </a:schemeClr>
            </a:solidFill>
            <a:prstDash val="solid"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5040523" y="44302"/>
            <a:ext cx="5814680" cy="44302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5400">
                <a:latin typeface="Times New Roman"/>
                <a:cs typeface="Times New Roman"/>
              </a:rPr>
              <a:t>                            Вынесенные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 bwMode="auto">
          <a:xfrm>
            <a:off x="230690" y="4751801"/>
            <a:ext cx="3888345" cy="204428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Сечение расположенное в разрыве изображения вида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 bwMode="auto">
          <a:xfrm flipH="0" flipV="0">
            <a:off x="180148" y="321190"/>
            <a:ext cx="5395149" cy="272492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Изображение сечения располагается вне контура вида.</a:t>
            </a:r>
            <a:r>
              <a:rPr lang="ru-RU" sz="2400">
                <a:latin typeface="Times New Roman"/>
                <a:cs typeface="Times New Roman"/>
              </a:rPr>
              <a:t>Обводится сплошной толстой основной линией.</a:t>
            </a:r>
            <a:r>
              <a:rPr lang="ru-RU" sz="2400">
                <a:latin typeface="Times New Roman"/>
                <a:cs typeface="Times New Roman"/>
              </a:rPr>
              <a:t>Заштриховывается</a:t>
            </a:r>
            <a:endParaRPr lang="ru-RU" sz="24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1)  </a:t>
            </a:r>
            <a:r>
              <a:rPr lang="ru-RU" sz="2400">
                <a:latin typeface="Times New Roman"/>
                <a:cs typeface="Times New Roman"/>
              </a:rPr>
              <a:t>Сечение расположенное непосредственно на продолжении линии сечения (только для симметричного по форме сечения)</a:t>
            </a:r>
            <a:endParaRPr sz="240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 bwMode="auto">
          <a:xfrm flipH="0" flipV="0">
            <a:off x="5575297" y="1251540"/>
            <a:ext cx="5657622" cy="125883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None/>
              <a:defRPr/>
            </a:pPr>
            <a:r>
              <a:rPr lang="ru-RU" sz="2400">
                <a:latin typeface="Times New Roman"/>
                <a:cs typeface="Times New Roman"/>
              </a:rPr>
              <a:t>2) Сечение расположенное на любом свободном месте чертежа или на месте другого вида</a:t>
            </a:r>
            <a:endParaRPr sz="24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20600" y="3163838"/>
            <a:ext cx="3917703" cy="1568834"/>
          </a:xfrm>
          <a:prstGeom prst="rect">
            <a:avLst/>
          </a:prstGeom>
          <a:ln w="28575" cap="sq">
            <a:solidFill>
              <a:schemeClr val="accent6">
                <a:lumMod val="74901"/>
              </a:schemeClr>
            </a:solidFill>
            <a:prstDash val="solid"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35007" y="2961090"/>
            <a:ext cx="4475918" cy="1842545"/>
          </a:xfrm>
          <a:prstGeom prst="rect">
            <a:avLst/>
          </a:prstGeom>
          <a:ln w="38099" cap="sq">
            <a:solidFill>
              <a:schemeClr val="accent6">
                <a:lumMod val="74901"/>
              </a:schemeClr>
            </a:solidFill>
            <a:prstDash val="solid"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4193035" y="5064282"/>
            <a:ext cx="7700033" cy="1518341"/>
          </a:xfrm>
          <a:prstGeom prst="rect">
            <a:avLst/>
          </a:prstGeom>
          <a:ln w="38099" cap="sq">
            <a:solidFill>
              <a:schemeClr val="accent6">
                <a:lumMod val="74901"/>
              </a:schemeClr>
            </a:solidFill>
            <a:prstDash val="solid"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11245" y="316210"/>
            <a:ext cx="10131425" cy="906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571500" indent="-571500">
              <a:buFont typeface="Arial"/>
              <a:buChar char="•"/>
              <a:defRPr/>
            </a:pPr>
            <a:r>
              <a:rPr lang="ru-RU" sz="2800">
                <a:latin typeface="Times New Roman"/>
                <a:cs typeface="Times New Roman"/>
              </a:rPr>
              <a:t>Построение сечений</a:t>
            </a:r>
            <a:endParaRPr sz="280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 bwMode="auto">
          <a:xfrm>
            <a:off x="1250329" y="1347468"/>
            <a:ext cx="8861610" cy="80406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None/>
              <a:defRPr/>
            </a:pPr>
            <a:r>
              <a:rPr lang="ru-RU" sz="2800" b="1" i="0">
                <a:latin typeface="Times New Roman"/>
                <a:cs typeface="Times New Roman"/>
              </a:rPr>
              <a:t>1. Анализ геометрической формы детали.</a:t>
            </a:r>
            <a:endParaRPr sz="2800" i="0"/>
          </a:p>
          <a:p>
            <a:pPr>
              <a:defRPr/>
            </a:pPr>
            <a:endParaRPr lang="ru-RU"/>
          </a:p>
        </p:txBody>
      </p:sp>
      <p:pic>
        <p:nvPicPr>
          <p:cNvPr id="7" name="Объект 6"/>
          <p:cNvPicPr>
            <a:picLocks noChangeAspect="1" noGrp="1"/>
          </p:cNvPicPr>
          <p:nvPr>
            <p:ph sz="half" idx="2"/>
          </p:nvPr>
        </p:nvPicPr>
        <p:blipFill>
          <a:blip r:embed="rId2"/>
          <a:stretch/>
        </p:blipFill>
        <p:spPr bwMode="auto">
          <a:xfrm>
            <a:off x="553995" y="1946474"/>
            <a:ext cx="10079030" cy="3933558"/>
          </a:xfrm>
          <a:prstGeom prst="roundRect">
            <a:avLst>
              <a:gd name="adj" fmla="val 16667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96816" y="77528"/>
            <a:ext cx="10304112" cy="229264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0" i="0">
                <a:latin typeface="Times New Roman"/>
                <a:cs typeface="Times New Roman"/>
              </a:rPr>
              <a:t>2. Выбор места введения секущих плоскостей</a:t>
            </a:r>
            <a:br>
              <a:rPr lang="ru-RU" sz="2800" b="0" i="0">
                <a:latin typeface="Times New Roman"/>
                <a:cs typeface="Times New Roman"/>
              </a:rPr>
            </a:br>
            <a:br>
              <a:rPr lang="ru-RU" sz="2800" b="0" i="0">
                <a:latin typeface="Times New Roman"/>
                <a:cs typeface="Times New Roman"/>
              </a:rPr>
            </a:br>
            <a:r>
              <a:rPr lang="ru-RU" sz="2800" b="0" i="0">
                <a:latin typeface="Times New Roman"/>
                <a:cs typeface="Times New Roman"/>
              </a:rPr>
              <a:t>3. Мысленное представление фигур сечений и анализ их графического состава</a:t>
            </a:r>
            <a:endParaRPr sz="2800" b="0" i="0"/>
          </a:p>
        </p:txBody>
      </p:sp>
      <p:pic>
        <p:nvPicPr>
          <p:cNvPr id="5" name="Объект 4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026233" y="2266070"/>
            <a:ext cx="8339164" cy="4217187"/>
          </a:xfrm>
          <a:prstGeom prst="roundRect">
            <a:avLst>
              <a:gd name="adj" fmla="val 16667"/>
            </a:avLst>
          </a:prstGeom>
          <a:ln w="38099">
            <a:solidFill>
              <a:schemeClr val="accent6">
                <a:lumMod val="74901"/>
              </a:schemeClr>
            </a:solidFill>
            <a:prstDash val="solid"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Р7-Офис/2024.1.1.373</Application>
  <DocSecurity>0</DocSecurity>
  <PresentationFormat>Широкоэкранный</PresentationFormat>
  <Paragraphs>0</Paragraphs>
  <Slides>19</Slides>
  <Notes>19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СЕЧЕНИЯ</dc:title>
  <dc:subject/>
  <dc:creator>milanaizraelan@gmail.com</dc:creator>
  <cp:keywords/>
  <dc:description/>
  <dc:identifier/>
  <dc:language/>
  <cp:lastModifiedBy/>
  <cp:revision>5</cp:revision>
  <dcterms:created xsi:type="dcterms:W3CDTF">2023-11-08T15:32:32Z</dcterms:created>
  <dcterms:modified xsi:type="dcterms:W3CDTF">2024-02-03T07:49:39Z</dcterms:modified>
  <cp:category/>
  <cp:contentStatus/>
  <cp:version/>
</cp:coreProperties>
</file>