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78" r:id="rId2"/>
    <p:sldId id="256" r:id="rId3"/>
    <p:sldId id="258" r:id="rId4"/>
    <p:sldId id="272" r:id="rId5"/>
    <p:sldId id="259" r:id="rId6"/>
    <p:sldId id="273" r:id="rId7"/>
    <p:sldId id="274" r:id="rId8"/>
    <p:sldId id="261" r:id="rId9"/>
    <p:sldId id="262" r:id="rId10"/>
    <p:sldId id="275" r:id="rId11"/>
    <p:sldId id="263" r:id="rId12"/>
    <p:sldId id="276" r:id="rId13"/>
    <p:sldId id="264" r:id="rId14"/>
    <p:sldId id="265" r:id="rId15"/>
    <p:sldId id="266" r:id="rId16"/>
    <p:sldId id="269" r:id="rId17"/>
    <p:sldId id="267" r:id="rId18"/>
    <p:sldId id="268" r:id="rId19"/>
    <p:sldId id="277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706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9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6597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3496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7008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171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3615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3410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56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0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69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099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729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416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954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595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644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4ABB8-9019-4271-8DF6-E601E6DFE031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23E043-194C-4FFF-98B2-28551BE4C5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21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4834299" cy="3468674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0070C0"/>
                </a:solidFill>
              </a:rPr>
              <a:t>Техники и приемы рисования акварелью</a:t>
            </a:r>
            <a:endParaRPr lang="ru-RU" sz="6000" b="1" dirty="0">
              <a:solidFill>
                <a:srgbClr val="0070C0"/>
              </a:solidFill>
            </a:endParaRPr>
          </a:p>
        </p:txBody>
      </p:sp>
      <p:pic>
        <p:nvPicPr>
          <p:cNvPr id="4" name="Picture 2" descr="D:\ЦДОД\ИЗО\теория по ИЗО\ЖИВОПИСЬ\АКВАРЕЛЬ\акварель-картины\61006492_9959356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09854">
            <a:off x="5754171" y="615413"/>
            <a:ext cx="3133261" cy="60004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620688"/>
            <a:ext cx="6965245" cy="1202485"/>
          </a:xfrm>
        </p:spPr>
        <p:txBody>
          <a:bodyPr/>
          <a:lstStyle/>
          <a:p>
            <a:r>
              <a:rPr lang="ru-RU" dirty="0"/>
              <a:t>Заливка</a:t>
            </a: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556792"/>
            <a:ext cx="2825075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1835696" y="4149080"/>
            <a:ext cx="5803265" cy="1656185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Самое первое, базовое упражнение является  - равномерная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заливка</a:t>
            </a:r>
            <a:r>
              <a:rPr lang="ru-RU" dirty="0"/>
              <a:t> (в архитектурных проектах называемая «отмывка</a:t>
            </a:r>
            <a:r>
              <a:rPr lang="ru-RU" dirty="0" smtClean="0"/>
              <a:t>»).</a:t>
            </a:r>
          </a:p>
          <a:p>
            <a:r>
              <a:rPr lang="ru-RU" dirty="0" smtClean="0"/>
              <a:t> </a:t>
            </a:r>
            <a:r>
              <a:rPr lang="ru-RU" dirty="0"/>
              <a:t>Для его выполнения следует развести достаточное количество краски с водой на палитре, чтобы кисть контактировала только с этим раствором (ни в краску, ни в воду кисть не погружается</a:t>
            </a:r>
            <a:r>
              <a:rPr lang="ru-RU" dirty="0" smtClean="0"/>
              <a:t>)</a:t>
            </a:r>
          </a:p>
          <a:p>
            <a:r>
              <a:rPr lang="ru-RU" dirty="0" smtClean="0"/>
              <a:t> </a:t>
            </a:r>
            <a:r>
              <a:rPr lang="ru-RU" dirty="0"/>
              <a:t>Кисть должна содержать достаточное количество красочного раствора, и помогать ему распределяться по бумаге вниз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194" y="1628800"/>
            <a:ext cx="3240295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503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12776"/>
            <a:ext cx="3697288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7849" y="2668028"/>
            <a:ext cx="3327349" cy="2206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907704" y="3883548"/>
            <a:ext cx="1247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растяжка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68144" y="4874470"/>
            <a:ext cx="17592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впайка цвета </a:t>
            </a:r>
          </a:p>
        </p:txBody>
      </p:sp>
    </p:spTree>
    <p:extLst>
      <p:ext uri="{BB962C8B-B14F-4D97-AF65-F5344CB8AC3E}">
        <p14:creationId xmlns:p14="http://schemas.microsoft.com/office/powerpoint/2010/main" val="176529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Упражнения на растяжку тона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02005"/>
            <a:ext cx="1696892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276873"/>
            <a:ext cx="1623179" cy="316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297260"/>
            <a:ext cx="1489948" cy="3096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202005"/>
            <a:ext cx="1097211" cy="3671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613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357290" y="928670"/>
            <a:ext cx="6357982" cy="1500198"/>
          </a:xfrm>
        </p:spPr>
        <p:txBody>
          <a:bodyPr>
            <a:normAutofit/>
          </a:bodyPr>
          <a:lstStyle/>
          <a:p>
            <a:r>
              <a:rPr lang="ru-RU" sz="4400" b="1" dirty="0"/>
              <a:t>Акварельные термины и техники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1259632" y="2428868"/>
            <a:ext cx="6527077" cy="330438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Техники рисования акварелью своеобразны: по сырой и сухой бумаге, смывание, заливка, многослойная и смешанная техники, живопись сухой кистью, тушью или мастихином, использование соли.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В зависимости от степени влажности бумаги выделим такие акварельные техники, как «работа по-мокрому» («английская» акварель) и «работа </a:t>
            </a:r>
            <a:r>
              <a:rPr lang="ru-RU" dirty="0" err="1"/>
              <a:t>по-сухому</a:t>
            </a:r>
            <a:r>
              <a:rPr lang="ru-RU" dirty="0"/>
              <a:t>» («итальянская» акварель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</a:t>
            </a:r>
            <a:r>
              <a:rPr lang="ru-RU" dirty="0"/>
              <a:t>Интересный эффект дает работа по фрагментарно увлажненному листу. Кроме этого можно встретить и комбинации данных приемов. </a:t>
            </a:r>
          </a:p>
        </p:txBody>
      </p:sp>
    </p:spTree>
    <p:extLst>
      <p:ext uri="{BB962C8B-B14F-4D97-AF65-F5344CB8AC3E}">
        <p14:creationId xmlns:p14="http://schemas.microsoft.com/office/powerpoint/2010/main" val="354596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03648" y="817583"/>
            <a:ext cx="6656620" cy="523186"/>
          </a:xfrm>
        </p:spPr>
        <p:txBody>
          <a:bodyPr>
            <a:normAutofit/>
          </a:bodyPr>
          <a:lstStyle/>
          <a:p>
            <a:r>
              <a:rPr lang="ru-RU" sz="2400" dirty="0"/>
              <a:t>Работа по-мокрому </a:t>
            </a:r>
          </a:p>
        </p:txBody>
      </p:sp>
      <p:sp>
        <p:nvSpPr>
          <p:cNvPr id="6" name="Текст 5"/>
          <p:cNvSpPr>
            <a:spLocks noGrp="1"/>
          </p:cNvSpPr>
          <p:nvPr>
            <p:ph sz="quarter" idx="13"/>
          </p:nvPr>
        </p:nvSpPr>
        <p:spPr>
          <a:xfrm>
            <a:off x="1331640" y="5157192"/>
            <a:ext cx="6840760" cy="936104"/>
          </a:xfrm>
        </p:spPr>
        <p:txBody>
          <a:bodyPr>
            <a:normAutofit/>
          </a:bodyPr>
          <a:lstStyle/>
          <a:p>
            <a:pPr algn="ctr"/>
            <a:r>
              <a:rPr lang="ru-RU" sz="1600" b="1" i="1" dirty="0" smtClean="0"/>
              <a:t>Краска </a:t>
            </a:r>
            <a:r>
              <a:rPr lang="ru-RU" sz="1600" b="1" i="1" dirty="0"/>
              <a:t>наносится на предварительно смоченный </a:t>
            </a:r>
            <a:endParaRPr lang="ru-RU" sz="1600" b="1" i="1" dirty="0" smtClean="0"/>
          </a:p>
          <a:p>
            <a:pPr marL="0" indent="0" algn="ctr">
              <a:buNone/>
            </a:pPr>
            <a:r>
              <a:rPr lang="ru-RU" sz="1600" b="1" i="1" dirty="0" smtClean="0"/>
              <a:t>водой </a:t>
            </a:r>
            <a:r>
              <a:rPr lang="ru-RU" sz="1600" b="1" i="1" dirty="0"/>
              <a:t>лист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340768"/>
            <a:ext cx="5065607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771800" y="4725144"/>
            <a:ext cx="3293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Н. Михайлов Пейзаж с рекой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463000" y="1662086"/>
            <a:ext cx="3617227" cy="2086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801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817583"/>
            <a:ext cx="6800636" cy="667202"/>
          </a:xfrm>
        </p:spPr>
        <p:txBody>
          <a:bodyPr>
            <a:normAutofit/>
          </a:bodyPr>
          <a:lstStyle/>
          <a:p>
            <a:r>
              <a:rPr lang="ru-RU" sz="2400" dirty="0"/>
              <a:t>Техника A </a:t>
            </a:r>
            <a:r>
              <a:rPr lang="ru-RU" sz="2400" dirty="0" err="1"/>
              <a:t>la</a:t>
            </a:r>
            <a:r>
              <a:rPr lang="ru-RU" sz="2400" dirty="0"/>
              <a:t> </a:t>
            </a:r>
            <a:r>
              <a:rPr lang="ru-RU" sz="2400" dirty="0" err="1"/>
              <a:t>Prima</a:t>
            </a:r>
            <a:r>
              <a:rPr lang="ru-RU" sz="2400" dirty="0"/>
              <a:t> (</a:t>
            </a:r>
            <a:r>
              <a:rPr lang="ru-RU" sz="2400" dirty="0" err="1"/>
              <a:t>алла</a:t>
            </a:r>
            <a:r>
              <a:rPr lang="ru-RU" sz="2400" dirty="0"/>
              <a:t> прима).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5013176"/>
            <a:ext cx="6912768" cy="864096"/>
          </a:xfrm>
        </p:spPr>
        <p:txBody>
          <a:bodyPr>
            <a:normAutofit fontScale="77500" lnSpcReduction="20000"/>
          </a:bodyPr>
          <a:lstStyle/>
          <a:p>
            <a:r>
              <a:rPr lang="ru-RU" sz="1600" dirty="0"/>
              <a:t>Это живопись по-сырому, написанная быстро, в один сеанс, при которой создаются неповторимые эффекты разводов, переливов и </a:t>
            </a:r>
            <a:r>
              <a:rPr lang="ru-RU" sz="1600" dirty="0" smtClean="0"/>
              <a:t>перетекании </a:t>
            </a:r>
            <a:r>
              <a:rPr lang="ru-RU" sz="1600" dirty="0"/>
              <a:t>краски.  </a:t>
            </a:r>
            <a:endParaRPr lang="ru-RU" sz="1600" dirty="0" smtClean="0"/>
          </a:p>
          <a:p>
            <a:r>
              <a:rPr lang="ru-RU" sz="1600" dirty="0" smtClean="0"/>
              <a:t>Приёмом </a:t>
            </a:r>
            <a:r>
              <a:rPr lang="ru-RU" sz="1600" dirty="0"/>
              <a:t>"ала прима" создают плавные и нежные переходы из цвета в цвет. 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340768"/>
            <a:ext cx="4360941" cy="335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491880" y="4697293"/>
            <a:ext cx="25692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Катя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</a:rPr>
              <a:t>Михальская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. Дожди</a:t>
            </a:r>
            <a:endParaRPr lang="ru-RU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67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1" y="817583"/>
            <a:ext cx="7088668" cy="73921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Комбинированная </a:t>
            </a:r>
            <a:r>
              <a:rPr lang="ru-RU" sz="2000" dirty="0"/>
              <a:t>(</a:t>
            </a:r>
            <a:r>
              <a:rPr lang="ru-RU" sz="2000" dirty="0" smtClean="0"/>
              <a:t>смешанная) акварельная техника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0" y="2492896"/>
            <a:ext cx="3730323" cy="1379601"/>
          </a:xfrm>
        </p:spPr>
        <p:txBody>
          <a:bodyPr>
            <a:normAutofit/>
          </a:bodyPr>
          <a:lstStyle/>
          <a:p>
            <a:r>
              <a:rPr lang="ru-RU" dirty="0" smtClean="0"/>
              <a:t>В </a:t>
            </a:r>
            <a:r>
              <a:rPr lang="ru-RU" dirty="0"/>
              <a:t>одной картине гармонично сочетаются как приемы «по-мокрому», так и «</a:t>
            </a:r>
            <a:r>
              <a:rPr lang="ru-RU" dirty="0" err="1" smtClean="0"/>
              <a:t>по-сухому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243" y="1510124"/>
            <a:ext cx="3352058" cy="4587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499992" y="5787698"/>
            <a:ext cx="30693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err="1" smtClean="0">
                <a:solidFill>
                  <a:schemeClr val="accent2">
                    <a:lumMod val="50000"/>
                  </a:schemeClr>
                </a:solidFill>
              </a:rPr>
              <a:t>Ц.Л.Фенг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</a:rPr>
              <a:t>. Осенние акварели</a:t>
            </a:r>
            <a:endParaRPr lang="ru-RU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26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9" y="817583"/>
            <a:ext cx="7016660" cy="595194"/>
          </a:xfrm>
        </p:spPr>
        <p:txBody>
          <a:bodyPr/>
          <a:lstStyle/>
          <a:p>
            <a:r>
              <a:rPr lang="ru-RU" sz="2400" dirty="0"/>
              <a:t>Работа «</a:t>
            </a:r>
            <a:r>
              <a:rPr lang="ru-RU" sz="2400" dirty="0" err="1" smtClean="0"/>
              <a:t>по-сухому</a:t>
            </a:r>
            <a:r>
              <a:rPr lang="ru-RU" sz="2400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5373216"/>
            <a:ext cx="7357447" cy="648072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ru-RU" sz="1800" dirty="0" smtClean="0"/>
              <a:t>Краска </a:t>
            </a:r>
            <a:r>
              <a:rPr lang="ru-RU" sz="1800" dirty="0"/>
              <a:t>наносится на сухой лист бумаги одним-двумя (однослойная акварель) или несколькими (лессировка) слоями, в зависимости от идеи художника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10857"/>
            <a:ext cx="5092020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347864" y="4939249"/>
            <a:ext cx="27261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</a:rPr>
              <a:t>И. Юрченко. Старый дом</a:t>
            </a:r>
            <a:endParaRPr lang="ru-RU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678" y="1929478"/>
            <a:ext cx="2428455" cy="2493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72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817583"/>
            <a:ext cx="6944652" cy="523186"/>
          </a:xfrm>
        </p:spPr>
        <p:txBody>
          <a:bodyPr>
            <a:normAutofit/>
          </a:bodyPr>
          <a:lstStyle/>
          <a:p>
            <a:r>
              <a:rPr lang="ru-RU" sz="2400" dirty="0"/>
              <a:t>Лессировка или многослойная живопись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5085184"/>
            <a:ext cx="6768752" cy="792088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Создает </a:t>
            </a:r>
            <a:r>
              <a:rPr lang="ru-RU" dirty="0"/>
              <a:t>насыщенные цвета, светотень, подчеркивает фактуру предметов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Рисование акварелью в этой технике выполняется слой за слоем, верхний наносится на уже просохший нижний, часто работа проходит в несколько этапов. </a:t>
            </a: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05920"/>
            <a:ext cx="4666564" cy="3254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483768" y="4664410"/>
            <a:ext cx="420057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err="1" smtClean="0">
                <a:solidFill>
                  <a:schemeClr val="accent2">
                    <a:lumMod val="50000"/>
                  </a:schemeClr>
                </a:solidFill>
              </a:rPr>
              <a:t>А.Хорошилова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</a:rPr>
              <a:t>. Натюрморт с фруктами</a:t>
            </a:r>
            <a:endParaRPr lang="ru-RU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556792"/>
            <a:ext cx="2616566" cy="2896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265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4294967295"/>
          </p:nvPr>
        </p:nvSpPr>
        <p:spPr>
          <a:xfrm>
            <a:off x="0" y="4149725"/>
            <a:ext cx="6226175" cy="1655763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</a:rPr>
              <a:t>Лессировка </a:t>
            </a:r>
            <a:r>
              <a:rPr lang="ru-RU" sz="1800" dirty="0" smtClean="0"/>
              <a:t>- </a:t>
            </a:r>
            <a:r>
              <a:rPr lang="ru-RU" sz="1600" b="1" i="1" dirty="0">
                <a:solidFill>
                  <a:srgbClr val="0070C0"/>
                </a:solidFill>
              </a:rPr>
              <a:t>это техника насыщенных цветов, глубоких теней, наполненных красочными рефлексами, техника мягких воздушных планов и бесконечных далей</a:t>
            </a:r>
            <a:r>
              <a:rPr lang="ru-RU" sz="1600" i="1" dirty="0"/>
              <a:t>. </a:t>
            </a:r>
            <a:endParaRPr lang="ru-RU" sz="1600" i="1" dirty="0" smtClean="0"/>
          </a:p>
          <a:p>
            <a:pPr algn="just"/>
            <a:r>
              <a:rPr lang="ru-RU" sz="1600" dirty="0" smtClean="0"/>
              <a:t>Там</a:t>
            </a:r>
            <a:r>
              <a:rPr lang="ru-RU" sz="1600" dirty="0"/>
              <a:t>, где стоит задача добиться интенсивности цвета, многослойный прием стоит на первом месте.</a:t>
            </a:r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807" y="404664"/>
            <a:ext cx="4958257" cy="3647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148064" y="2420888"/>
            <a:ext cx="2592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/>
              <a:t>Беседнова Наталья. </a:t>
            </a:r>
            <a:r>
              <a:rPr lang="ru-RU" sz="1400" dirty="0" smtClean="0"/>
              <a:t>Крыши</a:t>
            </a:r>
          </a:p>
          <a:p>
            <a:pPr algn="ctr"/>
            <a:r>
              <a:rPr lang="ru-RU" sz="1400" dirty="0" smtClean="0"/>
              <a:t> </a:t>
            </a:r>
            <a:r>
              <a:rPr lang="ru-RU" sz="1400" dirty="0"/>
              <a:t>(Школа </a:t>
            </a:r>
            <a:r>
              <a:rPr lang="ru-RU" sz="1400" dirty="0" err="1"/>
              <a:t>Андрияки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80961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7200" y="1357298"/>
            <a:ext cx="5712179" cy="4143404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ru-RU" sz="5600" b="1" dirty="0">
                <a:solidFill>
                  <a:schemeClr val="accent4">
                    <a:lumMod val="50000"/>
                  </a:schemeClr>
                </a:solidFill>
              </a:rPr>
              <a:t>Акварель (фр. </a:t>
            </a:r>
            <a:r>
              <a:rPr lang="ru-RU" sz="5600" b="1" dirty="0" err="1">
                <a:solidFill>
                  <a:schemeClr val="accent4">
                    <a:lumMod val="50000"/>
                  </a:schemeClr>
                </a:solidFill>
              </a:rPr>
              <a:t>Aquarelle</a:t>
            </a:r>
            <a:r>
              <a:rPr lang="ru-RU" sz="5600" b="1" dirty="0">
                <a:solidFill>
                  <a:schemeClr val="accent4">
                    <a:lumMod val="50000"/>
                  </a:schemeClr>
                </a:solidFill>
              </a:rPr>
              <a:t> - водянистая; итал. </a:t>
            </a:r>
            <a:r>
              <a:rPr lang="ru-RU" sz="5600" b="1" dirty="0" err="1">
                <a:solidFill>
                  <a:schemeClr val="accent4">
                    <a:lumMod val="50000"/>
                  </a:schemeClr>
                </a:solidFill>
              </a:rPr>
              <a:t>acquarello</a:t>
            </a:r>
            <a:r>
              <a:rPr lang="ru-RU" sz="5600" b="1" dirty="0">
                <a:solidFill>
                  <a:schemeClr val="accent4">
                    <a:lumMod val="50000"/>
                  </a:schemeClr>
                </a:solidFill>
              </a:rPr>
              <a:t>) – </a:t>
            </a:r>
            <a:r>
              <a:rPr lang="ru-RU" sz="5600" dirty="0">
                <a:solidFill>
                  <a:schemeClr val="accent4">
                    <a:lumMod val="50000"/>
                  </a:schemeClr>
                </a:solidFill>
              </a:rPr>
              <a:t>техника живописи, использующая специальные, так называемые акварельные краски. </a:t>
            </a:r>
            <a:endParaRPr lang="ru-RU" sz="56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>
              <a:lnSpc>
                <a:spcPct val="170000"/>
              </a:lnSpc>
            </a:pPr>
            <a:r>
              <a:rPr lang="ru-RU" sz="5600" b="1" dirty="0" smtClean="0">
                <a:solidFill>
                  <a:schemeClr val="accent4">
                    <a:lumMod val="50000"/>
                  </a:schemeClr>
                </a:solidFill>
              </a:rPr>
              <a:t>Акварельные </a:t>
            </a:r>
            <a:r>
              <a:rPr lang="ru-RU" sz="5600" b="1" dirty="0">
                <a:solidFill>
                  <a:schemeClr val="accent4">
                    <a:lumMod val="50000"/>
                  </a:schemeClr>
                </a:solidFill>
              </a:rPr>
              <a:t>краски </a:t>
            </a:r>
            <a:r>
              <a:rPr lang="ru-RU" sz="5600" dirty="0">
                <a:solidFill>
                  <a:schemeClr val="accent4">
                    <a:lumMod val="50000"/>
                  </a:schemeClr>
                </a:solidFill>
              </a:rPr>
              <a:t>при растворении в воде образуют полупрозрачную взвесь тонкого пигмента,  и позволяющую за счёт этого создавать эффект лёгкости, воздушности и тонких цветовых переходов. </a:t>
            </a:r>
          </a:p>
          <a:p>
            <a:pPr algn="just"/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56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самоконтроля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 </a:t>
            </a:r>
            <a:r>
              <a:rPr lang="ru-RU" sz="2000" dirty="0"/>
              <a:t>Акварель – одна из техник живописи. Материалы и инструменты.</a:t>
            </a:r>
          </a:p>
          <a:p>
            <a:pPr lvl="0"/>
            <a:r>
              <a:rPr lang="ru-RU" sz="2000" dirty="0"/>
              <a:t>Технические приемы письма акварелью. </a:t>
            </a:r>
          </a:p>
          <a:p>
            <a:pPr lvl="0"/>
            <a:r>
              <a:rPr lang="ru-RU" sz="2000" dirty="0"/>
              <a:t>Достоинства и сложности техник акварельной живописи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866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Материалы.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006186"/>
            <a:ext cx="1700931" cy="999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бъект 6"/>
          <p:cNvSpPr>
            <a:spLocks noGrp="1"/>
          </p:cNvSpPr>
          <p:nvPr>
            <p:ph sz="quarter" idx="14"/>
          </p:nvPr>
        </p:nvSpPr>
        <p:spPr>
          <a:xfrm>
            <a:off x="4211960" y="4437112"/>
            <a:ext cx="3795896" cy="1381695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Для уроков по акварели вам понадобиться акварель, и акварельная бумага, кисти беличьи круглые №1, 2, 5, 9, палитра – лучше бумажная, губка и вода.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738906"/>
            <a:ext cx="1743075" cy="85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356992"/>
            <a:ext cx="2441377" cy="2441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780928"/>
            <a:ext cx="2305050" cy="132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738907"/>
            <a:ext cx="2114178" cy="149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135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Цвета, необходимые для работы 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520" y="2120900"/>
            <a:ext cx="2908509" cy="360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бъект 6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Ультрамарин</a:t>
            </a:r>
            <a:endParaRPr lang="ru-RU" dirty="0"/>
          </a:p>
          <a:p>
            <a:r>
              <a:rPr lang="ru-RU" dirty="0" smtClean="0"/>
              <a:t>Краплак</a:t>
            </a:r>
            <a:endParaRPr lang="ru-RU" dirty="0"/>
          </a:p>
          <a:p>
            <a:r>
              <a:rPr lang="ru-RU" dirty="0" smtClean="0"/>
              <a:t>Охра </a:t>
            </a:r>
            <a:r>
              <a:rPr lang="ru-RU" dirty="0"/>
              <a:t>золотистая</a:t>
            </a:r>
          </a:p>
          <a:p>
            <a:r>
              <a:rPr lang="ru-RU" dirty="0" smtClean="0"/>
              <a:t>Ярко-зеленая</a:t>
            </a:r>
            <a:endParaRPr lang="ru-RU" dirty="0"/>
          </a:p>
          <a:p>
            <a:r>
              <a:rPr lang="ru-RU" dirty="0" smtClean="0"/>
              <a:t>Кадмий </a:t>
            </a:r>
            <a:r>
              <a:rPr lang="ru-RU" dirty="0"/>
              <a:t>желтый светлый</a:t>
            </a:r>
          </a:p>
          <a:p>
            <a:r>
              <a:rPr lang="ru-RU" dirty="0" smtClean="0"/>
              <a:t>Кадмий </a:t>
            </a:r>
            <a:r>
              <a:rPr lang="ru-RU" dirty="0"/>
              <a:t>красный</a:t>
            </a:r>
          </a:p>
          <a:p>
            <a:r>
              <a:rPr lang="ru-RU" dirty="0" smtClean="0"/>
              <a:t>Церулеум</a:t>
            </a:r>
            <a:endParaRPr lang="ru-RU" dirty="0"/>
          </a:p>
          <a:p>
            <a:r>
              <a:rPr lang="ru-RU" dirty="0" err="1" smtClean="0"/>
              <a:t>Умра</a:t>
            </a:r>
            <a:r>
              <a:rPr lang="ru-RU" dirty="0" smtClean="0"/>
              <a:t> </a:t>
            </a:r>
            <a:r>
              <a:rPr lang="ru-RU" dirty="0"/>
              <a:t>жженая</a:t>
            </a:r>
          </a:p>
          <a:p>
            <a:r>
              <a:rPr lang="ru-RU" dirty="0" smtClean="0"/>
              <a:t>Серая </a:t>
            </a:r>
            <a:r>
              <a:rPr lang="ru-RU" dirty="0" err="1"/>
              <a:t>пейна</a:t>
            </a:r>
            <a:r>
              <a:rPr lang="ru-RU" dirty="0"/>
              <a:t>( нейтральная </a:t>
            </a:r>
            <a:r>
              <a:rPr lang="ru-RU" dirty="0" smtClean="0"/>
              <a:t>черная)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165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Подготовительные упражнения: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Заливка, отмывка, размывка, растяжка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4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Мазки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47" b="26047"/>
          <a:stretch>
            <a:fillRect/>
          </a:stretch>
        </p:blipFill>
        <p:spPr bwMode="auto">
          <a:xfrm>
            <a:off x="2771543" y="634965"/>
            <a:ext cx="5762857" cy="33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/>
              <a:t>Мазки - один из самых распространенных способов письма в живописи, по характеру которых легко отличить динамичный рисунок от скучной работы. 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326376" y="1126575"/>
            <a:ext cx="3604061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71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мазков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528346"/>
            <a:ext cx="2859799" cy="225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/>
              <a:t>Мазки могут быть разными по характеру исполнения: точечными, линейными, фигурными, четкими, размытыми, сплошными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6716" y="3356992"/>
            <a:ext cx="2897349" cy="2411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501008"/>
            <a:ext cx="2551162" cy="2267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8" y="2908419"/>
            <a:ext cx="2317383" cy="3150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428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817583"/>
            <a:ext cx="6800636" cy="667202"/>
          </a:xfrm>
        </p:spPr>
        <p:txBody>
          <a:bodyPr>
            <a:normAutofit/>
          </a:bodyPr>
          <a:lstStyle/>
          <a:p>
            <a:r>
              <a:rPr lang="ru-RU" dirty="0"/>
              <a:t>Отмывка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700808"/>
            <a:ext cx="2791909" cy="4031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211960" y="2119313"/>
            <a:ext cx="3651880" cy="3469927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Прием </a:t>
            </a:r>
            <a:r>
              <a:rPr lang="ru-RU" dirty="0"/>
              <a:t>акварельной живописи, при котором используется сильно разбавленная водой краска - ею начинают писать прозрачные слои, неоднократно проходя те места, которые должны быть темнее. </a:t>
            </a:r>
            <a:endParaRPr lang="ru-RU" dirty="0" smtClean="0"/>
          </a:p>
          <a:p>
            <a:r>
              <a:rPr lang="ru-RU" dirty="0" smtClean="0"/>
              <a:t>Общий </a:t>
            </a:r>
            <a:r>
              <a:rPr lang="ru-RU" dirty="0"/>
              <a:t>тон каждого из участков изображения в итоге достигается путем повторных наложений этих слоев, причем каждый из них наносится только после полного высыхания предыдущего, чтобы краски не смешались между собой. </a:t>
            </a:r>
          </a:p>
        </p:txBody>
      </p:sp>
    </p:spTree>
    <p:extLst>
      <p:ext uri="{BB962C8B-B14F-4D97-AF65-F5344CB8AC3E}">
        <p14:creationId xmlns:p14="http://schemas.microsoft.com/office/powerpoint/2010/main" val="210219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817583"/>
            <a:ext cx="6872644" cy="667202"/>
          </a:xfrm>
        </p:spPr>
        <p:txBody>
          <a:bodyPr>
            <a:normAutofit/>
          </a:bodyPr>
          <a:lstStyle/>
          <a:p>
            <a:r>
              <a:rPr lang="ru-RU" dirty="0"/>
              <a:t>Размывка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052736"/>
            <a:ext cx="5066625" cy="3204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971600" y="4437112"/>
            <a:ext cx="7416824" cy="158417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Технология </a:t>
            </a:r>
            <a:r>
              <a:rPr lang="ru-RU" dirty="0"/>
              <a:t>работы кистью со значительным применением воды, которая позволяет достичь разнообразных и сложных художественных эффектов в живописи сепией, акварелью, тушью, бистром и пр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Размывка представляет собой живописный процесс, в котором рисуют одним цветом, растворенным в различном количестве воды для того, чтобы передать цвет объекта, используя белизну бумаги, на которую наносятся прозрачные слои цвета </a:t>
            </a:r>
          </a:p>
        </p:txBody>
      </p:sp>
    </p:spTree>
    <p:extLst>
      <p:ext uri="{BB962C8B-B14F-4D97-AF65-F5344CB8AC3E}">
        <p14:creationId xmlns:p14="http://schemas.microsoft.com/office/powerpoint/2010/main" val="128267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158</TotalTime>
  <Words>694</Words>
  <Application>Microsoft Office PowerPoint</Application>
  <PresentationFormat>Экран (4:3)</PresentationFormat>
  <Paragraphs>64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Легкий дым</vt:lpstr>
      <vt:lpstr>Техники и приемы рисования акварелью</vt:lpstr>
      <vt:lpstr>Презентация PowerPoint</vt:lpstr>
      <vt:lpstr>Материалы.</vt:lpstr>
      <vt:lpstr>Цвета, необходимые для работы </vt:lpstr>
      <vt:lpstr>Подготовительные упражнения:</vt:lpstr>
      <vt:lpstr>Мазки</vt:lpstr>
      <vt:lpstr>Виды мазков</vt:lpstr>
      <vt:lpstr>Отмывка</vt:lpstr>
      <vt:lpstr>Размывка</vt:lpstr>
      <vt:lpstr>Заливка</vt:lpstr>
      <vt:lpstr>Презентация PowerPoint</vt:lpstr>
      <vt:lpstr>Упражнения на растяжку тона</vt:lpstr>
      <vt:lpstr>Акварельные термины и техники</vt:lpstr>
      <vt:lpstr>Работа по-мокрому </vt:lpstr>
      <vt:lpstr>Техника A la Prima (алла прима). </vt:lpstr>
      <vt:lpstr>Комбинированная (смешанная) акварельная техника </vt:lpstr>
      <vt:lpstr>Работа «по-сухому»</vt:lpstr>
      <vt:lpstr>Лессировка или многослойная живопись </vt:lpstr>
      <vt:lpstr>Презентация PowerPoint</vt:lpstr>
      <vt:lpstr>Вопросы самоконтроля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Техники и приемы рисования акварелью</dc:title>
  <dc:creator>К</dc:creator>
  <cp:lastModifiedBy>Лучинина Ирина Алексеевна</cp:lastModifiedBy>
  <cp:revision>21</cp:revision>
  <dcterms:created xsi:type="dcterms:W3CDTF">2014-12-13T06:20:21Z</dcterms:created>
  <dcterms:modified xsi:type="dcterms:W3CDTF">2024-01-29T07:30:56Z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1494118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S9.0.3</vt:lpwstr>
  </property>
</Properties>
</file>