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8.xml" ContentType="application/vnd.openxmlformats-officedocument.presentationml.slide+xml"/>
  <Override PartName="/docProps/app.xml" ContentType="application/vnd.openxmlformats-officedocument.extended-propertie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docProps/core.xml" ContentType="application/vnd.openxmlformats-package.core-properties+xml"/>
  <Override PartName="/ppt/viewProps.xml" ContentType="application/vnd.openxmlformats-officedocument.presentationml.viewProps+xml"/>
  <Override PartName="/ppt/slides/slide11.xml" ContentType="application/vnd.openxmlformats-officedocument.presentationml.slide+xml"/>
  <Override PartName="/ppt/slides/slide7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12192000" cy="6858000"/>
  <p:notesSz cx="12192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100" d="100"/>
          <a:sy n="100" d="100"/>
        </p:scale>
        <p:origin x="378" y="90"/>
      </p:cViewPr>
      <p:guideLst>
        <p:guide pos="3840"/>
        <p:guide pos="2160" orient="horz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presProps" Target="presProps.xml" /><Relationship Id="rId15" Type="http://schemas.openxmlformats.org/officeDocument/2006/relationships/tableStyles" Target="tableStyles.xml" /><Relationship Id="rId16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itle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auto">
          <a:xfrm>
            <a:off x="1523999" y="1122362"/>
            <a:ext cx="9144000" cy="2387599"/>
          </a:xfrm>
        </p:spPr>
        <p:txBody>
          <a:bodyPr anchor="b"/>
          <a:lstStyle>
            <a:lvl1pPr algn="ctr">
              <a:defRPr sz="4500"/>
            </a:lvl1pPr>
          </a:lstStyle>
          <a:p>
            <a:pPr>
              <a:defRPr/>
            </a:pPr>
            <a:r>
              <a:rPr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auto">
          <a:xfrm>
            <a:off x="1523999" y="3602037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>
              <a:defRPr/>
            </a:pPr>
            <a:r>
              <a:rPr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/>
              <a:t/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vertTx" userDrawn="1">
  <p:cSld name="Title and Vertical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/>
              <a:t>Click to edit Master text styles</a:t>
            </a:r>
            <a:endParaRPr/>
          </a:p>
          <a:p>
            <a:pPr lvl="1">
              <a:defRPr/>
            </a:pPr>
            <a:r>
              <a:rPr/>
              <a:t>Second level</a:t>
            </a:r>
            <a:endParaRPr/>
          </a:p>
          <a:p>
            <a:pPr lvl="2">
              <a:defRPr/>
            </a:pPr>
            <a:r>
              <a:rPr/>
              <a:t>Third level</a:t>
            </a:r>
            <a:endParaRPr/>
          </a:p>
          <a:p>
            <a:pPr lvl="3">
              <a:defRPr/>
            </a:pPr>
            <a:r>
              <a:rPr/>
              <a:t>Fourth level</a:t>
            </a:r>
            <a:endParaRPr/>
          </a:p>
          <a:p>
            <a:pPr lvl="4">
              <a:defRPr/>
            </a:pPr>
            <a:r>
              <a:rPr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/>
              <a:t/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vertTitleAndTx" userDrawn="1">
  <p:cSld name="Vertical Title an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 bwMode="auto">
          <a:xfrm>
            <a:off x="8724899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838199" y="365125"/>
            <a:ext cx="7734299" cy="5811838"/>
          </a:xfrm>
        </p:spPr>
        <p:txBody>
          <a:bodyPr vert="eaVert"/>
          <a:lstStyle/>
          <a:p>
            <a:pPr lvl="0">
              <a:defRPr/>
            </a:pPr>
            <a:r>
              <a:rPr/>
              <a:t>Click to edit Master text styles</a:t>
            </a:r>
            <a:endParaRPr/>
          </a:p>
          <a:p>
            <a:pPr lvl="1">
              <a:defRPr/>
            </a:pPr>
            <a:r>
              <a:rPr/>
              <a:t>Second level</a:t>
            </a:r>
            <a:endParaRPr/>
          </a:p>
          <a:p>
            <a:pPr lvl="2">
              <a:defRPr/>
            </a:pPr>
            <a:r>
              <a:rPr/>
              <a:t>Third level</a:t>
            </a:r>
            <a:endParaRPr/>
          </a:p>
          <a:p>
            <a:pPr lvl="3">
              <a:defRPr/>
            </a:pPr>
            <a:r>
              <a:rPr/>
              <a:t>Fourth level</a:t>
            </a:r>
            <a:endParaRPr/>
          </a:p>
          <a:p>
            <a:pPr lvl="4">
              <a:defRPr/>
            </a:pPr>
            <a:r>
              <a:rPr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/>
              <a:t/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obj" userDrawn="1">
  <p:cSld name="Title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/>
              <a:t>Click to edit Master text styles</a:t>
            </a:r>
            <a:endParaRPr/>
          </a:p>
          <a:p>
            <a:pPr lvl="1">
              <a:defRPr/>
            </a:pPr>
            <a:r>
              <a:rPr/>
              <a:t>Second level</a:t>
            </a:r>
            <a:endParaRPr/>
          </a:p>
          <a:p>
            <a:pPr lvl="2">
              <a:defRPr/>
            </a:pPr>
            <a:r>
              <a:rPr/>
              <a:t>Third level</a:t>
            </a:r>
            <a:endParaRPr/>
          </a:p>
          <a:p>
            <a:pPr lvl="3">
              <a:defRPr/>
            </a:pPr>
            <a:r>
              <a:rPr/>
              <a:t>Fourth level</a:t>
            </a:r>
            <a:endParaRPr/>
          </a:p>
          <a:p>
            <a:pPr lvl="4">
              <a:defRPr/>
            </a:pPr>
            <a:r>
              <a:rPr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/>
              <a:t/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secHead" userDrawn="1">
  <p:cSld name="Section Head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pPr>
              <a:defRPr/>
            </a:pPr>
            <a:r>
              <a:rPr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/>
              <a:t>Click to edit Master text styles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/>
              <a:t/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woObj" userDrawn="1">
  <p:cSld name="Two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838199" y="1825625"/>
            <a:ext cx="5181599" cy="4351338"/>
          </a:xfrm>
        </p:spPr>
        <p:txBody>
          <a:bodyPr/>
          <a:lstStyle/>
          <a:p>
            <a:pPr lvl="0">
              <a:defRPr/>
            </a:pPr>
            <a:r>
              <a:rPr/>
              <a:t>Click to edit Master text styles</a:t>
            </a:r>
            <a:endParaRPr/>
          </a:p>
          <a:p>
            <a:pPr lvl="1">
              <a:defRPr/>
            </a:pPr>
            <a:r>
              <a:rPr/>
              <a:t>Second level</a:t>
            </a:r>
            <a:endParaRPr/>
          </a:p>
          <a:p>
            <a:pPr lvl="2">
              <a:defRPr/>
            </a:pPr>
            <a:r>
              <a:rPr/>
              <a:t>Third level</a:t>
            </a:r>
            <a:endParaRPr/>
          </a:p>
          <a:p>
            <a:pPr lvl="3">
              <a:defRPr/>
            </a:pPr>
            <a:r>
              <a:rPr/>
              <a:t>Fourth level</a:t>
            </a:r>
            <a:endParaRPr/>
          </a:p>
          <a:p>
            <a:pPr lvl="4">
              <a:defRPr/>
            </a:pPr>
            <a:r>
              <a:rPr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599" cy="4351338"/>
          </a:xfrm>
        </p:spPr>
        <p:txBody>
          <a:bodyPr/>
          <a:lstStyle/>
          <a:p>
            <a:pPr lvl="0">
              <a:defRPr/>
            </a:pPr>
            <a:r>
              <a:rPr/>
              <a:t>Click to edit Master text styles</a:t>
            </a:r>
            <a:endParaRPr/>
          </a:p>
          <a:p>
            <a:pPr lvl="1">
              <a:defRPr/>
            </a:pPr>
            <a:r>
              <a:rPr/>
              <a:t>Second level</a:t>
            </a:r>
            <a:endParaRPr/>
          </a:p>
          <a:p>
            <a:pPr lvl="2">
              <a:defRPr/>
            </a:pPr>
            <a:r>
              <a:rPr/>
              <a:t>Third level</a:t>
            </a:r>
            <a:endParaRPr/>
          </a:p>
          <a:p>
            <a:pPr lvl="3">
              <a:defRPr/>
            </a:pPr>
            <a:r>
              <a:rPr/>
              <a:t>Fourth level</a:t>
            </a:r>
            <a:endParaRPr/>
          </a:p>
          <a:p>
            <a:pPr lvl="4">
              <a:defRPr/>
            </a:pPr>
            <a:r>
              <a:rPr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/>
              <a:t/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woTxTwoObj" userDrawn="1">
  <p:cSld name="Compar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9787" y="365125"/>
            <a:ext cx="10515600" cy="1325562"/>
          </a:xfrm>
        </p:spPr>
        <p:txBody>
          <a:bodyPr/>
          <a:lstStyle/>
          <a:p>
            <a:pPr>
              <a:defRPr/>
            </a:pPr>
            <a:r>
              <a:rPr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9789" y="1681162"/>
            <a:ext cx="5157786" cy="823911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>
              <a:defRPr/>
            </a:pPr>
            <a:r>
              <a:rPr/>
              <a:t>Click to edit Master text styles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839789" y="2505074"/>
            <a:ext cx="5157786" cy="3684587"/>
          </a:xfrm>
        </p:spPr>
        <p:txBody>
          <a:bodyPr/>
          <a:lstStyle/>
          <a:p>
            <a:pPr lvl="0">
              <a:defRPr/>
            </a:pPr>
            <a:r>
              <a:rPr/>
              <a:t>Click to edit Master text styles</a:t>
            </a:r>
            <a:endParaRPr/>
          </a:p>
          <a:p>
            <a:pPr lvl="1">
              <a:defRPr/>
            </a:pPr>
            <a:r>
              <a:rPr/>
              <a:t>Second level</a:t>
            </a:r>
            <a:endParaRPr/>
          </a:p>
          <a:p>
            <a:pPr lvl="2">
              <a:defRPr/>
            </a:pPr>
            <a:r>
              <a:rPr/>
              <a:t>Third level</a:t>
            </a:r>
            <a:endParaRPr/>
          </a:p>
          <a:p>
            <a:pPr lvl="3">
              <a:defRPr/>
            </a:pPr>
            <a:r>
              <a:rPr/>
              <a:t>Fourth level</a:t>
            </a:r>
            <a:endParaRPr/>
          </a:p>
          <a:p>
            <a:pPr lvl="4">
              <a:defRPr/>
            </a:pPr>
            <a:r>
              <a:rPr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2"/>
            <a:ext cx="5183187" cy="823911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>
              <a:defRPr/>
            </a:pPr>
            <a:r>
              <a:rPr/>
              <a:t>Click to edit Master text styles</a:t>
            </a:r>
            <a:endParaRPr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7" cy="3684587"/>
          </a:xfrm>
        </p:spPr>
        <p:txBody>
          <a:bodyPr/>
          <a:lstStyle/>
          <a:p>
            <a:pPr lvl="0">
              <a:defRPr/>
            </a:pPr>
            <a:r>
              <a:rPr/>
              <a:t>Click to edit Master text styles</a:t>
            </a:r>
            <a:endParaRPr/>
          </a:p>
          <a:p>
            <a:pPr lvl="1">
              <a:defRPr/>
            </a:pPr>
            <a:r>
              <a:rPr/>
              <a:t>Second level</a:t>
            </a:r>
            <a:endParaRPr/>
          </a:p>
          <a:p>
            <a:pPr lvl="2">
              <a:defRPr/>
            </a:pPr>
            <a:r>
              <a:rPr/>
              <a:t>Third level</a:t>
            </a:r>
            <a:endParaRPr/>
          </a:p>
          <a:p>
            <a:pPr lvl="3">
              <a:defRPr/>
            </a:pPr>
            <a:r>
              <a:rPr/>
              <a:t>Fourth level</a:t>
            </a:r>
            <a:endParaRPr/>
          </a:p>
          <a:p>
            <a:pPr lvl="4">
              <a:defRPr/>
            </a:pPr>
            <a:r>
              <a:rPr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/>
              <a:t/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itleOnly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/>
              <a:t/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blank" userDrawn="1">
  <p:cSld name="Blan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/>
              <a:t/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objTx" userDrawn="1">
  <p:cSld name="Content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9787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pPr>
              <a:defRPr/>
            </a:pPr>
            <a:r>
              <a:rPr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5183187" y="987425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>
              <a:defRPr/>
            </a:pPr>
            <a:r>
              <a:rPr/>
              <a:t>Click to edit Master text styles</a:t>
            </a:r>
            <a:endParaRPr/>
          </a:p>
          <a:p>
            <a:pPr lvl="1">
              <a:defRPr/>
            </a:pPr>
            <a:r>
              <a:rPr/>
              <a:t>Second level</a:t>
            </a:r>
            <a:endParaRPr/>
          </a:p>
          <a:p>
            <a:pPr lvl="2">
              <a:defRPr/>
            </a:pPr>
            <a:r>
              <a:rPr/>
              <a:t>Third level</a:t>
            </a:r>
            <a:endParaRPr/>
          </a:p>
          <a:p>
            <a:pPr lvl="3">
              <a:defRPr/>
            </a:pPr>
            <a:r>
              <a:rPr/>
              <a:t>Fourth level</a:t>
            </a:r>
            <a:endParaRPr/>
          </a:p>
          <a:p>
            <a:pPr lvl="4">
              <a:defRPr/>
            </a:pPr>
            <a:r>
              <a:rPr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839787" y="2057399"/>
            <a:ext cx="3932237" cy="381158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>
              <a:defRPr/>
            </a:pPr>
            <a:r>
              <a:rPr/>
              <a:t>Click to edit Master text styles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/>
              <a:t/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picTx" userDrawn="1">
  <p:cSld name="Picture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9787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pPr>
              <a:defRPr/>
            </a:pPr>
            <a:r>
              <a:rPr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ChangeAspect="1" noGrp="1"/>
          </p:cNvSpPr>
          <p:nvPr>
            <p:ph type="pic" idx="1"/>
          </p:nvPr>
        </p:nvSpPr>
        <p:spPr bwMode="auto">
          <a:xfrm>
            <a:off x="5183187" y="987425"/>
            <a:ext cx="6172200" cy="487362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>
              <a:defRPr/>
            </a:pPr>
            <a:r>
              <a:rPr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839787" y="2057399"/>
            <a:ext cx="3932237" cy="381158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>
              <a:defRPr/>
            </a:pPr>
            <a:r>
              <a:rPr/>
              <a:t>Click to edit Master text styles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/>
              <a:t/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838199" y="365125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199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/>
              <a:t>Click to edit Master text styles</a:t>
            </a:r>
            <a:endParaRPr/>
          </a:p>
          <a:p>
            <a:pPr lvl="1">
              <a:defRPr/>
            </a:pPr>
            <a:r>
              <a:rPr/>
              <a:t>Second level</a:t>
            </a:r>
            <a:endParaRPr/>
          </a:p>
          <a:p>
            <a:pPr lvl="2">
              <a:defRPr/>
            </a:pPr>
            <a:r>
              <a:rPr/>
              <a:t>Third level</a:t>
            </a:r>
            <a:endParaRPr/>
          </a:p>
          <a:p>
            <a:pPr lvl="3">
              <a:defRPr/>
            </a:pPr>
            <a:r>
              <a:rPr/>
              <a:t>Fourth level</a:t>
            </a:r>
            <a:endParaRPr/>
          </a:p>
          <a:p>
            <a:pPr lvl="4">
              <a:defRPr/>
            </a:pPr>
            <a:r>
              <a:rPr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838199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CC18F51-09EC-435C-A3BA-64A766E099C0}" type="datetimeFigureOut">
              <a:rPr/>
              <a:t/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4038599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8610599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8395586-F03A-48D1-94DF-16B239DF4FB5}" type="slidenum">
              <a:rPr/>
              <a:t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>
        <a:lnSpc>
          <a:spcPct val="90000"/>
        </a:lnSpc>
        <a:spcBef>
          <a:spcPts val="0"/>
        </a:spcBef>
        <a:buNone/>
        <a:defRPr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>
        <a:lnSpc>
          <a:spcPct val="90000"/>
        </a:lnSpc>
        <a:spcBef>
          <a:spcPts val="749"/>
        </a:spcBef>
        <a:buFont typeface="Arial"/>
        <a:buChar char="•"/>
        <a:defRPr sz="21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>
        <a:lnSpc>
          <a:spcPct val="90000"/>
        </a:lnSpc>
        <a:spcBef>
          <a:spcPts val="374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>
        <a:lnSpc>
          <a:spcPct val="90000"/>
        </a:lnSpc>
        <a:spcBef>
          <a:spcPts val="374"/>
        </a:spcBef>
        <a:buFont typeface="Arial"/>
        <a:buChar char="•"/>
        <a:defRPr sz="15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>
        <a:lnSpc>
          <a:spcPct val="90000"/>
        </a:lnSpc>
        <a:spcBef>
          <a:spcPts val="374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>
        <a:lnSpc>
          <a:spcPct val="90000"/>
        </a:lnSpc>
        <a:spcBef>
          <a:spcPts val="374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>
        <a:lnSpc>
          <a:spcPct val="90000"/>
        </a:lnSpc>
        <a:spcBef>
          <a:spcPts val="374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>
        <a:lnSpc>
          <a:spcPct val="90000"/>
        </a:lnSpc>
        <a:spcBef>
          <a:spcPts val="374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>
        <a:lnSpc>
          <a:spcPct val="90000"/>
        </a:lnSpc>
        <a:spcBef>
          <a:spcPts val="374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>
        <a:lnSpc>
          <a:spcPct val="90000"/>
        </a:lnSpc>
        <a:spcBef>
          <a:spcPts val="374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Алгоритм построения дерева решений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auto"/>
        <p:txBody>
          <a:bodyPr/>
          <a:lstStyle/>
          <a:p>
            <a:pPr algn="r">
              <a:defRPr/>
            </a:pPr>
            <a:r>
              <a:rPr lang="ru-RU"/>
              <a:t>Преподаватель информатики</a:t>
            </a:r>
            <a:endParaRPr lang="ru-RU"/>
          </a:p>
          <a:p>
            <a:pPr algn="r">
              <a:defRPr/>
            </a:pPr>
            <a:r>
              <a:rPr lang="ru-RU"/>
              <a:t> Кимерина И.С.</a:t>
            </a:r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70724777" name="Title 1"/>
          <p:cNvSpPr>
            <a:spLocks noGrp="1"/>
          </p:cNvSpPr>
          <p:nvPr>
            <p:ph type="title"/>
          </p:nvPr>
        </p:nvSpPr>
        <p:spPr bwMode="auto">
          <a:xfrm flipH="0" flipV="0">
            <a:off x="838199" y="365125"/>
            <a:ext cx="10515600" cy="755707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 fontScale="90000" lnSpcReduction="2000"/>
          </a:bodyPr>
          <a:lstStyle/>
          <a:p>
            <a:pPr algn="ctr">
              <a:defRPr/>
            </a:pPr>
            <a:endParaRPr sz="3600">
              <a:latin typeface="Cambria"/>
              <a:cs typeface="Cambria"/>
            </a:endParaRPr>
          </a:p>
          <a:p>
            <a:pPr algn="ctr">
              <a:defRPr/>
            </a:pPr>
            <a:r>
              <a:rPr lang="ru-RU" sz="3600" b="0" i="0" u="none" strike="noStrike" cap="none" spc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Основные этапы построения дерева решений</a:t>
            </a:r>
            <a:endParaRPr sz="2800">
              <a:latin typeface="Cambria"/>
              <a:cs typeface="Cambria"/>
            </a:endParaRPr>
          </a:p>
        </p:txBody>
      </p:sp>
      <p:sp>
        <p:nvSpPr>
          <p:cNvPr id="1796351143" name="Content Placeholder 2"/>
          <p:cNvSpPr>
            <a:spLocks noGrp="1"/>
          </p:cNvSpPr>
          <p:nvPr>
            <p:ph idx="1"/>
          </p:nvPr>
        </p:nvSpPr>
        <p:spPr bwMode="auto">
          <a:xfrm flipH="0" flipV="0">
            <a:off x="838199" y="1261944"/>
            <a:ext cx="10515600" cy="4915019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 fontScale="85000" lnSpcReduction="3000"/>
          </a:bodyPr>
          <a:lstStyle/>
          <a:p>
            <a:pPr>
              <a:defRPr/>
            </a:pPr>
            <a:r>
              <a:rPr sz="1800" b="0" i="0" u="none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Процесс построения дерева принятия решений включает три этапа: обучение, тестирование на наборе данных, отличном от того, на котором проводилось обучение, и верификация результатов. На последнем этапе оценивается точность метода с помощью определения верно и ошибочно классифицированных примеров.</a:t>
            </a:r>
            <a:endParaRPr sz="1800">
              <a:latin typeface="Cambria"/>
              <a:cs typeface="Cambria"/>
            </a:endParaRPr>
          </a:p>
          <a:p>
            <a:pPr>
              <a:defRPr/>
            </a:pPr>
            <a:r>
              <a:rPr sz="1800" b="0" i="0" u="none">
                <a:solidFill>
                  <a:srgbClr val="2F2F2F"/>
                </a:solidFill>
                <a:latin typeface="Cambria"/>
                <a:ea typeface="Cambria"/>
                <a:cs typeface="Cambria"/>
              </a:rPr>
              <a:t>Перед построением дерева решений с помощью предподготовленного кода аналитики должны:</a:t>
            </a:r>
            <a:br>
              <a:rPr sz="1800" b="0" i="0" u="none">
                <a:solidFill>
                  <a:srgbClr val="2F2F2F"/>
                </a:solidFill>
                <a:latin typeface="Cambria"/>
                <a:ea typeface="Cambria"/>
                <a:cs typeface="Cambria"/>
              </a:rPr>
            </a:br>
            <a:br>
              <a:rPr sz="1800" b="0" i="0" u="none">
                <a:solidFill>
                  <a:srgbClr val="2F2F2F"/>
                </a:solidFill>
                <a:latin typeface="Cambria"/>
                <a:ea typeface="Cambria"/>
                <a:cs typeface="Cambria"/>
              </a:rPr>
            </a:br>
            <a:r>
              <a:rPr sz="1800" b="1" i="0" u="none">
                <a:solidFill>
                  <a:srgbClr val="2F2F2F"/>
                </a:solidFill>
                <a:latin typeface="Cambria"/>
                <a:ea typeface="Cambria"/>
                <a:cs typeface="Cambria"/>
              </a:rPr>
              <a:t>1. Собрать данные и сделать разведочный анализ.</a:t>
            </a:r>
            <a:br>
              <a:rPr sz="1800" b="1" i="0" u="none">
                <a:solidFill>
                  <a:srgbClr val="2F2F2F"/>
                </a:solidFill>
                <a:latin typeface="Cambria"/>
                <a:ea typeface="Cambria"/>
                <a:cs typeface="Cambria"/>
              </a:rPr>
            </a:br>
            <a:r>
              <a:rPr sz="1800" b="0" i="0" u="none">
                <a:solidFill>
                  <a:srgbClr val="2F2F2F"/>
                </a:solidFill>
                <a:latin typeface="Cambria"/>
                <a:ea typeface="Cambria"/>
                <a:cs typeface="Cambria"/>
              </a:rPr>
              <a:t>Сначала специалисты анализируют данные и ищут общие закономерности и аномалии. Затем формируют гипотезу о формате модели — почему именно дерево решений подойдёт для задачи. На этом этапе также строят гипотезы о влиянии факторов на зависимую переменную и пайплайн предподготовки данных.</a:t>
            </a:r>
            <a:br>
              <a:rPr sz="1800" b="0" i="0" u="none">
                <a:solidFill>
                  <a:srgbClr val="2F2F2F"/>
                </a:solidFill>
                <a:latin typeface="Cambria"/>
                <a:ea typeface="Cambria"/>
                <a:cs typeface="Cambria"/>
              </a:rPr>
            </a:br>
            <a:br>
              <a:rPr sz="1800" b="0" i="0" u="none">
                <a:solidFill>
                  <a:srgbClr val="2F2F2F"/>
                </a:solidFill>
                <a:latin typeface="Cambria"/>
                <a:ea typeface="Cambria"/>
                <a:cs typeface="Cambria"/>
              </a:rPr>
            </a:br>
            <a:r>
              <a:rPr sz="1800" b="1" i="0" u="none">
                <a:solidFill>
                  <a:srgbClr val="2F2F2F"/>
                </a:solidFill>
                <a:latin typeface="Cambria"/>
                <a:ea typeface="Cambria"/>
                <a:cs typeface="Cambria"/>
              </a:rPr>
              <a:t>2. Провести предподготовку.</a:t>
            </a:r>
            <a:br>
              <a:rPr sz="1800" b="1" i="0" u="none">
                <a:solidFill>
                  <a:srgbClr val="2F2F2F"/>
                </a:solidFill>
                <a:latin typeface="Cambria"/>
                <a:ea typeface="Cambria"/>
                <a:cs typeface="Cambria"/>
              </a:rPr>
            </a:br>
            <a:r>
              <a:rPr sz="1800" b="0" i="0" u="none">
                <a:solidFill>
                  <a:srgbClr val="2F2F2F"/>
                </a:solidFill>
                <a:latin typeface="Cambria"/>
                <a:ea typeface="Cambria"/>
                <a:cs typeface="Cambria"/>
              </a:rPr>
              <a:t>Данные приводят к нужному формату и чистят их от аномалий. Есть специальные алгоритмы и подходы для препроцессинга данных: </a:t>
            </a:r>
            <a:br>
              <a:rPr sz="1800" b="0" i="0" u="none">
                <a:solidFill>
                  <a:srgbClr val="2F2F2F"/>
                </a:solidFill>
                <a:latin typeface="Cambria"/>
                <a:ea typeface="Cambria"/>
                <a:cs typeface="Cambria"/>
              </a:rPr>
            </a:br>
            <a:br>
              <a:rPr sz="1800" b="0" i="0" u="none">
                <a:solidFill>
                  <a:srgbClr val="2F2F2F"/>
                </a:solidFill>
                <a:latin typeface="Cambria"/>
                <a:ea typeface="Cambria"/>
                <a:cs typeface="Cambria"/>
              </a:rPr>
            </a:br>
            <a:r>
              <a:rPr sz="1800" b="0" i="0" u="none">
                <a:solidFill>
                  <a:srgbClr val="2F2F2F"/>
                </a:solidFill>
                <a:latin typeface="Cambria"/>
                <a:ea typeface="Cambria"/>
                <a:cs typeface="Cambria"/>
              </a:rPr>
              <a:t>●	заполнение пропусков средними, медианными значениями,</a:t>
            </a:r>
            <a:br>
              <a:rPr sz="1800" b="0" i="0" u="none">
                <a:solidFill>
                  <a:srgbClr val="2F2F2F"/>
                </a:solidFill>
                <a:latin typeface="Cambria"/>
                <a:ea typeface="Cambria"/>
                <a:cs typeface="Cambria"/>
              </a:rPr>
            </a:br>
            <a:br>
              <a:rPr sz="1800" b="0" i="0" u="none">
                <a:solidFill>
                  <a:srgbClr val="2F2F2F"/>
                </a:solidFill>
                <a:latin typeface="Cambria"/>
                <a:ea typeface="Cambria"/>
                <a:cs typeface="Cambria"/>
              </a:rPr>
            </a:br>
            <a:r>
              <a:rPr sz="1800" b="0" i="0" u="none">
                <a:solidFill>
                  <a:srgbClr val="2F2F2F"/>
                </a:solidFill>
                <a:latin typeface="Cambria"/>
                <a:ea typeface="Cambria"/>
                <a:cs typeface="Cambria"/>
              </a:rPr>
              <a:t>●	нормировка показателей относительно друг друга,</a:t>
            </a:r>
            <a:br>
              <a:rPr sz="1800" b="0" i="0" u="none">
                <a:solidFill>
                  <a:srgbClr val="2F2F2F"/>
                </a:solidFill>
                <a:latin typeface="Cambria"/>
                <a:ea typeface="Cambria"/>
                <a:cs typeface="Cambria"/>
              </a:rPr>
            </a:br>
            <a:br>
              <a:rPr sz="1800" b="0" i="0" u="none">
                <a:solidFill>
                  <a:srgbClr val="2F2F2F"/>
                </a:solidFill>
                <a:latin typeface="Cambria"/>
                <a:ea typeface="Cambria"/>
                <a:cs typeface="Cambria"/>
              </a:rPr>
            </a:br>
            <a:r>
              <a:rPr sz="1800" b="0" i="0" u="none">
                <a:solidFill>
                  <a:srgbClr val="2F2F2F"/>
                </a:solidFill>
                <a:latin typeface="Cambria"/>
                <a:ea typeface="Cambria"/>
                <a:cs typeface="Cambria"/>
              </a:rPr>
              <a:t>●	удаление аномалий при необходимости,</a:t>
            </a:r>
            <a:br>
              <a:rPr sz="1800" b="0" i="0" u="none">
                <a:solidFill>
                  <a:srgbClr val="2F2F2F"/>
                </a:solidFill>
                <a:latin typeface="Cambria"/>
                <a:ea typeface="Cambria"/>
                <a:cs typeface="Cambria"/>
              </a:rPr>
            </a:br>
            <a:br>
              <a:rPr sz="1800" b="0" i="0" u="none">
                <a:solidFill>
                  <a:srgbClr val="2F2F2F"/>
                </a:solidFill>
                <a:latin typeface="Cambria"/>
                <a:ea typeface="Cambria"/>
                <a:cs typeface="Cambria"/>
              </a:rPr>
            </a:br>
            <a:r>
              <a:rPr sz="1800" b="0" i="0" u="none">
                <a:solidFill>
                  <a:srgbClr val="2F2F2F"/>
                </a:solidFill>
                <a:latin typeface="Cambria"/>
                <a:ea typeface="Cambria"/>
                <a:cs typeface="Cambria"/>
              </a:rPr>
              <a:t>●	категоризация переменных.</a:t>
            </a:r>
            <a:br>
              <a:rPr sz="1800" b="0" i="0" u="none">
                <a:solidFill>
                  <a:srgbClr val="2F2F2F"/>
                </a:solidFill>
                <a:latin typeface="Cambria"/>
                <a:ea typeface="Cambria"/>
                <a:cs typeface="Cambria"/>
              </a:rPr>
            </a:br>
            <a:br>
              <a:rPr sz="1800" b="0" i="0" u="none">
                <a:solidFill>
                  <a:srgbClr val="2F2F2F"/>
                </a:solidFill>
                <a:latin typeface="Cambria"/>
                <a:ea typeface="Cambria"/>
                <a:cs typeface="Cambria"/>
              </a:rPr>
            </a:br>
            <a:endParaRPr sz="1800">
              <a:latin typeface="Cambria"/>
              <a:cs typeface="Cambri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63916057" name="Content Placeholder 2"/>
          <p:cNvSpPr>
            <a:spLocks noGrp="1"/>
          </p:cNvSpPr>
          <p:nvPr/>
        </p:nvSpPr>
        <p:spPr bwMode="auto">
          <a:xfrm flipH="0" flipV="0">
            <a:off x="697088" y="1526527"/>
            <a:ext cx="10515600" cy="4915018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/>
          </a:bodyPr>
          <a:lstStyle>
            <a:lvl1pPr marL="171450" indent="-171450" algn="l" defTabSz="685800">
              <a:lnSpc>
                <a:spcPct val="90000"/>
              </a:lnSpc>
              <a:spcBef>
                <a:spcPts val="749"/>
              </a:spcBef>
              <a:buFont typeface="Arial"/>
              <a:buChar char="•"/>
              <a:defRPr sz="2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>
              <a:lnSpc>
                <a:spcPct val="90000"/>
              </a:lnSpc>
              <a:spcBef>
                <a:spcPts val="374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>
              <a:lnSpc>
                <a:spcPct val="90000"/>
              </a:lnSpc>
              <a:spcBef>
                <a:spcPts val="374"/>
              </a:spcBef>
              <a:buFont typeface="Arial"/>
              <a:buChar char="•"/>
              <a:defRPr sz="15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>
              <a:lnSpc>
                <a:spcPct val="90000"/>
              </a:lnSpc>
              <a:spcBef>
                <a:spcPts val="374"/>
              </a:spcBef>
              <a:buFont typeface="Arial"/>
              <a:buChar char="•"/>
              <a:defRPr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>
              <a:lnSpc>
                <a:spcPct val="90000"/>
              </a:lnSpc>
              <a:spcBef>
                <a:spcPts val="374"/>
              </a:spcBef>
              <a:buFont typeface="Arial"/>
              <a:buChar char="•"/>
              <a:defRPr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>
              <a:lnSpc>
                <a:spcPct val="90000"/>
              </a:lnSpc>
              <a:spcBef>
                <a:spcPts val="374"/>
              </a:spcBef>
              <a:buFont typeface="Arial"/>
              <a:buChar char="•"/>
              <a:defRPr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>
              <a:lnSpc>
                <a:spcPct val="90000"/>
              </a:lnSpc>
              <a:spcBef>
                <a:spcPts val="374"/>
              </a:spcBef>
              <a:buFont typeface="Arial"/>
              <a:buChar char="•"/>
              <a:defRPr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>
              <a:lnSpc>
                <a:spcPct val="90000"/>
              </a:lnSpc>
              <a:spcBef>
                <a:spcPts val="374"/>
              </a:spcBef>
              <a:buFont typeface="Arial"/>
              <a:buChar char="•"/>
              <a:defRPr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>
              <a:lnSpc>
                <a:spcPct val="90000"/>
              </a:lnSpc>
              <a:spcBef>
                <a:spcPts val="374"/>
              </a:spcBef>
              <a:buFont typeface="Arial"/>
              <a:buChar char="•"/>
              <a:defRPr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  <a:defRPr/>
            </a:pPr>
            <a:br>
              <a:rPr sz="1800" b="0" i="0" u="none">
                <a:solidFill>
                  <a:srgbClr val="2F2F2F"/>
                </a:solidFill>
                <a:latin typeface="Cambria"/>
                <a:ea typeface="Cambria"/>
                <a:cs typeface="Cambria"/>
              </a:rPr>
            </a:br>
            <a:br>
              <a:rPr sz="1800" b="0" i="0" u="none">
                <a:solidFill>
                  <a:srgbClr val="2F2F2F"/>
                </a:solidFill>
                <a:latin typeface="Cambria"/>
                <a:ea typeface="Cambria"/>
                <a:cs typeface="Cambria"/>
              </a:rPr>
            </a:br>
            <a:r>
              <a:rPr sz="1800" b="1" i="0" u="none">
                <a:solidFill>
                  <a:srgbClr val="2F2F2F"/>
                </a:solidFill>
                <a:latin typeface="Cambria"/>
                <a:ea typeface="Cambria"/>
                <a:cs typeface="Cambria"/>
              </a:rPr>
              <a:t>3. Сформировать отложенную выборку.</a:t>
            </a:r>
            <a:br>
              <a:rPr sz="1800" b="1" i="0" u="none">
                <a:solidFill>
                  <a:srgbClr val="2F2F2F"/>
                </a:solidFill>
                <a:latin typeface="Cambria"/>
                <a:ea typeface="Cambria"/>
                <a:cs typeface="Cambria"/>
              </a:rPr>
            </a:br>
            <a:r>
              <a:rPr sz="1800" b="0" i="0" u="none">
                <a:solidFill>
                  <a:srgbClr val="2F2F2F"/>
                </a:solidFill>
                <a:latin typeface="Cambria"/>
                <a:ea typeface="Cambria"/>
                <a:cs typeface="Cambria"/>
              </a:rPr>
              <a:t>Небольшую часть всех данных нужно отложить, проанализировать самостоятельно и определить основное значение для итогового результата. Это делают для того, чтобы после обучения модели дерева решений можно было сравнить результаты и проверить качество работы алгоритма на наблюдениях, которые обученная модель ранее не видела.</a:t>
            </a:r>
            <a:endParaRPr sz="1800">
              <a:latin typeface="Cambria"/>
              <a:cs typeface="Cambria"/>
            </a:endParaRPr>
          </a:p>
          <a:p>
            <a:pPr marL="0" indent="0">
              <a:buFont typeface="Arial"/>
              <a:buNone/>
              <a:defRPr/>
            </a:pPr>
            <a:r>
              <a:rPr sz="1800" b="1" i="0" u="none">
                <a:solidFill>
                  <a:srgbClr val="2F2F2F"/>
                </a:solidFill>
                <a:latin typeface="Cambria"/>
                <a:ea typeface="Cambria"/>
                <a:cs typeface="Cambria"/>
              </a:rPr>
              <a:t>4. Составить дерево решений и запустить обучение модели.</a:t>
            </a:r>
            <a:br>
              <a:rPr sz="1800" b="1" i="0" u="none">
                <a:solidFill>
                  <a:srgbClr val="2F2F2F"/>
                </a:solidFill>
                <a:latin typeface="Cambria"/>
                <a:ea typeface="Cambria"/>
                <a:cs typeface="Cambria"/>
              </a:rPr>
            </a:br>
            <a:r>
              <a:rPr sz="1800" b="0" i="0" u="none">
                <a:solidFill>
                  <a:srgbClr val="2F2F2F"/>
                </a:solidFill>
                <a:latin typeface="Cambria"/>
                <a:ea typeface="Cambria"/>
                <a:cs typeface="Cambria"/>
              </a:rPr>
              <a:t>На этом этапе в библиотеку загружают данные или ту часть, которая осталась после формирования отложенной выборки, и условия задачи. Правила «если …, то …»‎ генерируются автоматически во время обучения модели.</a:t>
            </a:r>
            <a:br>
              <a:rPr sz="1800" b="0" i="0" u="none">
                <a:solidFill>
                  <a:srgbClr val="2F2F2F"/>
                </a:solidFill>
                <a:latin typeface="Cambria"/>
                <a:ea typeface="Cambria"/>
                <a:cs typeface="Cambria"/>
              </a:rPr>
            </a:br>
            <a:br>
              <a:rPr sz="1800" b="0" i="0" u="none">
                <a:solidFill>
                  <a:srgbClr val="2F2F2F"/>
                </a:solidFill>
                <a:latin typeface="Cambria"/>
                <a:ea typeface="Cambria"/>
                <a:cs typeface="Cambria"/>
              </a:rPr>
            </a:br>
            <a:r>
              <a:rPr sz="1800" b="1" i="0" u="none">
                <a:solidFill>
                  <a:srgbClr val="2F2F2F"/>
                </a:solidFill>
                <a:latin typeface="Cambria"/>
                <a:ea typeface="Cambria"/>
                <a:cs typeface="Cambria"/>
              </a:rPr>
              <a:t>5. Сравнить результаты на обучающей выборке и на отложенной.</a:t>
            </a:r>
            <a:br>
              <a:rPr sz="1800" b="1" i="0" u="none">
                <a:solidFill>
                  <a:srgbClr val="2F2F2F"/>
                </a:solidFill>
                <a:latin typeface="Cambria"/>
                <a:ea typeface="Cambria"/>
                <a:cs typeface="Cambria"/>
              </a:rPr>
            </a:br>
            <a:r>
              <a:rPr sz="1800" b="0" i="0" u="none">
                <a:solidFill>
                  <a:srgbClr val="2F2F2F"/>
                </a:solidFill>
                <a:latin typeface="Cambria"/>
                <a:ea typeface="Cambria"/>
                <a:cs typeface="Cambria"/>
              </a:rPr>
              <a:t>Если результаты сопоставимы и отложенная выборка сформирована верно, значит, алгоритм модели работает корректно. Далее аналитик сохраняет код обученной модели и применяет его для принятия решения и создания прогнозов на основе новых данных.</a:t>
            </a:r>
            <a:endParaRPr sz="1800">
              <a:latin typeface="Cambria"/>
              <a:cs typeface="Cambria"/>
            </a:endParaRPr>
          </a:p>
        </p:txBody>
      </p:sp>
      <p:sp>
        <p:nvSpPr>
          <p:cNvPr id="582213773" name="Title 1"/>
          <p:cNvSpPr>
            <a:spLocks noGrp="1"/>
          </p:cNvSpPr>
          <p:nvPr/>
        </p:nvSpPr>
        <p:spPr bwMode="auto">
          <a:xfrm flipH="0" flipV="0">
            <a:off x="1032226" y="541513"/>
            <a:ext cx="10515600" cy="755706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 fontScale="90000" lnSpcReduction="2000"/>
          </a:bodyPr>
          <a:lstStyle>
            <a:lvl1pPr algn="l" defTabSz="685800">
              <a:lnSpc>
                <a:spcPct val="90000"/>
              </a:lnSpc>
              <a:spcBef>
                <a:spcPts val="0"/>
              </a:spcBef>
              <a:buNone/>
              <a:defRPr sz="33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endParaRPr sz="3600">
              <a:latin typeface="Cambria"/>
              <a:cs typeface="Cambria"/>
            </a:endParaRPr>
          </a:p>
          <a:p>
            <a:pPr algn="ctr">
              <a:defRPr/>
            </a:pPr>
            <a:r>
              <a:rPr lang="ru-RU" sz="3600" b="0" i="0" u="none" strike="noStrike" cap="none" spc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Основные этапы построения дерева решений</a:t>
            </a:r>
            <a:endParaRPr sz="2800">
              <a:latin typeface="Cambria"/>
              <a:cs typeface="Cambri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30478086" name="Заголовок 1"/>
          <p:cNvSpPr>
            <a:spLocks noGrp="1"/>
          </p:cNvSpPr>
          <p:nvPr>
            <p:ph type="title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 fontScale="95000" lnSpcReduction="1000"/>
          </a:bodyPr>
          <a:lstStyle/>
          <a:p>
            <a:pPr marL="0" indent="0" algn="ctr">
              <a:buFont typeface="Arial"/>
              <a:buNone/>
              <a:defRPr/>
            </a:pPr>
            <a:r>
              <a:rPr lang="ru-RU" sz="3300" b="1" i="0" u="none" strike="noStrike" cap="none" spc="0">
                <a:solidFill>
                  <a:srgbClr val="2F2F2F"/>
                </a:solidFill>
                <a:latin typeface="Cambria"/>
                <a:ea typeface="Cambria"/>
                <a:cs typeface="Cambria"/>
              </a:rPr>
              <a:t>Что такое дерево решений</a:t>
            </a:r>
            <a:endParaRPr sz="3300" b="0" i="0" u="none">
              <a:solidFill>
                <a:srgbClr val="2F2F2F"/>
              </a:solidFill>
              <a:latin typeface="Cambria"/>
              <a:cs typeface="Cambria"/>
            </a:endParaRPr>
          </a:p>
          <a:p>
            <a:pPr>
              <a:defRPr/>
            </a:pPr>
            <a:endParaRPr/>
          </a:p>
          <a:p>
            <a:pPr>
              <a:defRPr/>
            </a:pPr>
            <a:endParaRPr/>
          </a:p>
        </p:txBody>
      </p:sp>
      <p:sp>
        <p:nvSpPr>
          <p:cNvPr id="1357447605" name="Объект 2"/>
          <p:cNvSpPr>
            <a:spLocks noGrp="1"/>
          </p:cNvSpPr>
          <p:nvPr>
            <p:ph idx="1"/>
          </p:nvPr>
        </p:nvSpPr>
        <p:spPr bwMode="auto">
          <a:xfrm flipH="0" flipV="0">
            <a:off x="838199" y="1861666"/>
            <a:ext cx="10515600" cy="4315296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 fontScale="90000" lnSpcReduction="2000"/>
          </a:bodyPr>
          <a:lstStyle/>
          <a:p>
            <a:pPr marL="0" indent="0">
              <a:buFont typeface="Arial"/>
              <a:buNone/>
              <a:defRPr/>
            </a:pPr>
            <a:r>
              <a:rPr sz="2400" b="0" i="0" u="none">
                <a:solidFill>
                  <a:srgbClr val="2F2F2F"/>
                </a:solidFill>
                <a:latin typeface="Cambria"/>
                <a:ea typeface="Cambria"/>
                <a:cs typeface="Cambria"/>
              </a:rPr>
              <a:t>Дерево решений — это один из алгоритмов машинного обучения. Алгоритм основан на правиле: «Если &lt;условие&gt;, то &lt;ожидаемый результат&gt;».</a:t>
            </a:r>
            <a:r>
              <a:rPr sz="2400" b="0" i="0" u="none">
                <a:solidFill>
                  <a:srgbClr val="2F2F2F"/>
                </a:solidFill>
                <a:latin typeface="Cambria"/>
                <a:ea typeface="Cambria"/>
                <a:cs typeface="Cambria"/>
              </a:rPr>
              <a:t> Например:</a:t>
            </a:r>
            <a:br>
              <a:rPr sz="2400" b="0" i="0" u="none">
                <a:solidFill>
                  <a:srgbClr val="2F2F2F"/>
                </a:solidFill>
                <a:latin typeface="Cambria"/>
                <a:ea typeface="Cambria"/>
                <a:cs typeface="Cambria"/>
              </a:rPr>
            </a:br>
            <a:br>
              <a:rPr sz="2400" b="0" i="0" u="none">
                <a:solidFill>
                  <a:srgbClr val="2F2F2F"/>
                </a:solidFill>
                <a:latin typeface="Cambria"/>
                <a:ea typeface="Cambria"/>
                <a:cs typeface="Cambria"/>
              </a:rPr>
            </a:br>
            <a:r>
              <a:rPr sz="2400" b="0" i="1" u="none">
                <a:solidFill>
                  <a:srgbClr val="2F2F2F"/>
                </a:solidFill>
                <a:latin typeface="Cambria"/>
                <a:ea typeface="Cambria"/>
                <a:cs typeface="Cambria"/>
              </a:rPr>
              <a:t>Если абонент нажал цифру «1» после голосового приветствия, то звонок нужно перевести в отдел продаж.</a:t>
            </a:r>
            <a:br>
              <a:rPr sz="2400" b="0" i="1" u="none">
                <a:solidFill>
                  <a:srgbClr val="2F2F2F"/>
                </a:solidFill>
                <a:latin typeface="Cambria"/>
                <a:ea typeface="Cambria"/>
                <a:cs typeface="Cambria"/>
              </a:rPr>
            </a:br>
            <a:br>
              <a:rPr sz="2400" b="0" i="1" u="none">
                <a:solidFill>
                  <a:srgbClr val="2F2F2F"/>
                </a:solidFill>
                <a:latin typeface="Cambria"/>
                <a:ea typeface="Cambria"/>
                <a:cs typeface="Cambria"/>
              </a:rPr>
            </a:br>
            <a:r>
              <a:rPr sz="2400" b="0" i="0" u="none">
                <a:solidFill>
                  <a:srgbClr val="2F2F2F"/>
                </a:solidFill>
                <a:latin typeface="Cambria"/>
                <a:ea typeface="Cambria"/>
                <a:cs typeface="Cambria"/>
              </a:rPr>
              <a:t>Дерево решений часто используют в банковском секторе и в тех сферах, где применяют скрипты для общения с клиентами и нужно управлять процессами принятия решений. Пример такой сферы — финансовые услуги, где банки и страховые компании проверяют информацию о клиенте в строгой последовательности, чтобы оценить риски перед заключением договора. </a:t>
            </a:r>
            <a:endParaRPr sz="2400" b="0" i="0" u="none">
              <a:solidFill>
                <a:srgbClr val="2F2F2F"/>
              </a:solidFill>
              <a:latin typeface="Cambria"/>
              <a:cs typeface="Cambria"/>
            </a:endParaRPr>
          </a:p>
          <a:p>
            <a:pPr marL="0" indent="0">
              <a:buFont typeface="Arial"/>
              <a:buNone/>
              <a:defRPr/>
            </a:pPr>
            <a:br>
              <a:rPr sz="1600" b="0" i="0" u="none">
                <a:solidFill>
                  <a:srgbClr val="2F2F2F"/>
                </a:solidFill>
                <a:latin typeface="Cambria"/>
                <a:ea typeface="Cambria"/>
                <a:cs typeface="Cambria"/>
              </a:rPr>
            </a:br>
            <a:endParaRPr sz="2200">
              <a:latin typeface="Cambria"/>
              <a:cs typeface="Cambri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940337348" name="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 flipH="0" flipV="0">
            <a:off x="1407974" y="569235"/>
            <a:ext cx="9132319" cy="536701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95622086" name="Заголовок 1"/>
          <p:cNvSpPr>
            <a:spLocks noGrp="1"/>
          </p:cNvSpPr>
          <p:nvPr>
            <p:ph type="title"/>
          </p:nvPr>
        </p:nvSpPr>
        <p:spPr bwMode="auto">
          <a:xfrm>
            <a:off x="838199" y="312208"/>
            <a:ext cx="10515600" cy="1325562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/>
          </a:bodyPr>
          <a:lstStyle/>
          <a:p>
            <a:pPr marL="0" indent="0" algn="ctr">
              <a:buFont typeface="Arial"/>
              <a:buNone/>
              <a:defRPr/>
            </a:pPr>
            <a:r>
              <a:rPr lang="ru-RU" sz="3200" b="1" i="0" u="none" strike="noStrike" cap="none" spc="0">
                <a:solidFill>
                  <a:srgbClr val="2F2F2F"/>
                </a:solidFill>
                <a:latin typeface="Cambria"/>
                <a:ea typeface="Cambria"/>
                <a:cs typeface="Cambria"/>
              </a:rPr>
              <a:t>Структура </a:t>
            </a:r>
            <a:r>
              <a:rPr lang="ru-RU" sz="3200" b="1" i="0" u="none" strike="noStrike" cap="none" spc="0">
                <a:solidFill>
                  <a:srgbClr val="2F2F2F"/>
                </a:solidFill>
                <a:latin typeface="Cambria"/>
                <a:ea typeface="Cambria"/>
                <a:cs typeface="Cambria"/>
              </a:rPr>
              <a:t>дерева решений</a:t>
            </a:r>
            <a:endParaRPr sz="3200">
              <a:latin typeface="Cambria"/>
              <a:cs typeface="Cambria"/>
            </a:endParaRPr>
          </a:p>
          <a:p>
            <a:pPr>
              <a:defRPr/>
            </a:pPr>
            <a:endParaRPr sz="3200"/>
          </a:p>
        </p:txBody>
      </p:sp>
      <p:sp>
        <p:nvSpPr>
          <p:cNvPr id="1582440849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marL="0" indent="0">
              <a:buFont typeface="Arial"/>
              <a:buNone/>
              <a:defRPr/>
            </a:pPr>
            <a:r>
              <a:rPr lang="ru-RU" sz="2200" b="0" i="0" u="none" strike="noStrike" cap="none" spc="0">
                <a:solidFill>
                  <a:srgbClr val="2F2F2F"/>
                </a:solidFill>
                <a:latin typeface="Cambria"/>
                <a:ea typeface="Cambria"/>
                <a:cs typeface="Cambria"/>
              </a:rPr>
              <a:t>Дерево принятия решений состоит из «узлов» и «листьев».</a:t>
            </a:r>
            <a:endParaRPr sz="2200">
              <a:latin typeface="Cambria"/>
              <a:cs typeface="Cambria"/>
            </a:endParaRPr>
          </a:p>
          <a:p>
            <a:pPr marL="0" indent="0">
              <a:buFont typeface="Arial"/>
              <a:buNone/>
              <a:defRPr/>
            </a:pPr>
            <a:r>
              <a:rPr lang="ru-RU" sz="2200" b="0" i="0" u="none" strike="noStrike" cap="none" spc="0">
                <a:solidFill>
                  <a:srgbClr val="2F2F2F"/>
                </a:solidFill>
                <a:latin typeface="Cambria"/>
                <a:ea typeface="Cambria"/>
                <a:cs typeface="Cambria"/>
              </a:rPr>
              <a:t>Вверху дерева — начальный корневой узел, в который попадает вся выборка. Далее происходит проверка на выполнение условия или наличие признака. В результате такой проверки группа данных разбивается на подгруппы: подгруппа данных, которые прошли проверку, и подгруппа данных, которые не соответствуют заданному условию.</a:t>
            </a:r>
            <a:endParaRPr sz="2200">
              <a:latin typeface="Cambria"/>
              <a:cs typeface="Cambria"/>
            </a:endParaRPr>
          </a:p>
          <a:p>
            <a:pPr>
              <a:defRPr/>
            </a:pPr>
            <a:r>
              <a:rPr lang="ru-RU" sz="2200" b="0" i="0" u="none" strike="noStrike" cap="none" spc="0">
                <a:solidFill>
                  <a:srgbClr val="2F2F2F"/>
                </a:solidFill>
                <a:latin typeface="Cambria"/>
                <a:ea typeface="Cambria"/>
                <a:cs typeface="Cambria"/>
              </a:rPr>
              <a:t>Далее подгруппы данных попадают в следующий узел с новой проверкой. И так до конечного узла дерева задач, который отвечает заданной цели анализа данных или завершает процесс принятия решения.</a:t>
            </a:r>
            <a:br>
              <a:rPr lang="ru-RU" sz="2100" b="0" i="0" u="none" strike="noStrike" cap="none" spc="0">
                <a:solidFill>
                  <a:srgbClr val="2F2F2F"/>
                </a:solidFill>
                <a:latin typeface="Cambria"/>
                <a:ea typeface="Cambria"/>
                <a:cs typeface="Cambria"/>
              </a:rPr>
            </a:b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65559888" name="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552222" y="317499"/>
            <a:ext cx="8420099" cy="610552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85804955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 algn="ctr">
              <a:defRPr/>
            </a:pPr>
            <a:r>
              <a:rPr>
                <a:latin typeface="Cambria"/>
                <a:ea typeface="Cambria"/>
                <a:cs typeface="Cambria"/>
              </a:rPr>
              <a:t>Где применяют метод</a:t>
            </a:r>
            <a:endParaRPr>
              <a:latin typeface="Cambria"/>
              <a:cs typeface="Cambria"/>
            </a:endParaRPr>
          </a:p>
        </p:txBody>
      </p:sp>
      <p:sp>
        <p:nvSpPr>
          <p:cNvPr id="1127387808" name="Объект 2"/>
          <p:cNvSpPr>
            <a:spLocks noGrp="1"/>
          </p:cNvSpPr>
          <p:nvPr>
            <p:ph idx="1"/>
          </p:nvPr>
        </p:nvSpPr>
        <p:spPr bwMode="auto">
          <a:xfrm flipH="0" flipV="0">
            <a:off x="961671" y="1385416"/>
            <a:ext cx="10515600" cy="4814596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 fontScale="85000" lnSpcReduction="3000"/>
          </a:bodyPr>
          <a:lstStyle/>
          <a:p>
            <a:pPr marL="0" indent="0">
              <a:buFont typeface="Arial"/>
              <a:buNone/>
              <a:defRPr/>
            </a:pPr>
            <a:r>
              <a:rPr sz="2000" b="0" i="0" u="none">
                <a:solidFill>
                  <a:srgbClr val="2F2F2F"/>
                </a:solidFill>
                <a:latin typeface="Arial"/>
                <a:ea typeface="Arial"/>
                <a:cs typeface="Arial"/>
              </a:rPr>
              <a:t>В машинном обучении, статистике и анализе данных с помощью метода дерева решений можно строить прогнозы, описывать данные, разделять их на группы и находить зависимости между ними.</a:t>
            </a:r>
            <a:br>
              <a:rPr sz="2000" b="0" i="0" u="none">
                <a:solidFill>
                  <a:srgbClr val="2F2F2F"/>
                </a:solidFill>
                <a:latin typeface="Arial"/>
                <a:ea typeface="Arial"/>
                <a:cs typeface="Arial"/>
              </a:rPr>
            </a:br>
            <a:br>
              <a:rPr sz="2000" b="0" i="0" u="none">
                <a:solidFill>
                  <a:srgbClr val="2F2F2F"/>
                </a:solidFill>
                <a:latin typeface="Arial"/>
                <a:ea typeface="Arial"/>
                <a:cs typeface="Arial"/>
              </a:rPr>
            </a:br>
            <a:r>
              <a:rPr sz="2000" b="0" i="0" u="none">
                <a:solidFill>
                  <a:srgbClr val="2F2F2F"/>
                </a:solidFill>
                <a:latin typeface="Arial"/>
                <a:ea typeface="Arial"/>
                <a:cs typeface="Arial"/>
              </a:rPr>
              <a:t>Простая и популярная задача — это бинарная классификация. То есть разделение множества элементов на две группы, где, например:</a:t>
            </a:r>
            <a:br>
              <a:rPr sz="2000" b="0" i="0" u="none">
                <a:solidFill>
                  <a:srgbClr val="2F2F2F"/>
                </a:solidFill>
                <a:latin typeface="Arial"/>
                <a:ea typeface="Arial"/>
                <a:cs typeface="Arial"/>
              </a:rPr>
            </a:br>
            <a:br>
              <a:rPr sz="2000" b="0" i="0" u="none">
                <a:solidFill>
                  <a:srgbClr val="2F2F2F"/>
                </a:solidFill>
                <a:latin typeface="Arial"/>
                <a:ea typeface="Arial"/>
                <a:cs typeface="Arial"/>
              </a:rPr>
            </a:br>
            <a:r>
              <a:rPr sz="2000" b="0" i="0" u="none">
                <a:solidFill>
                  <a:srgbClr val="2F2F2F"/>
                </a:solidFill>
                <a:latin typeface="Arial"/>
                <a:ea typeface="Arial"/>
                <a:cs typeface="Arial"/>
              </a:rPr>
              <a:t>1 — успех, да, ответ верный, пользователь вернул кредит;</a:t>
            </a:r>
            <a:br>
              <a:rPr sz="2000" b="0" i="0" u="none">
                <a:solidFill>
                  <a:srgbClr val="2F2F2F"/>
                </a:solidFill>
                <a:latin typeface="Arial"/>
                <a:ea typeface="Arial"/>
                <a:cs typeface="Arial"/>
              </a:rPr>
            </a:br>
            <a:r>
              <a:rPr sz="2000" b="0" i="0" u="none">
                <a:solidFill>
                  <a:srgbClr val="2F2F2F"/>
                </a:solidFill>
                <a:latin typeface="Arial"/>
                <a:ea typeface="Arial"/>
                <a:cs typeface="Arial"/>
              </a:rPr>
              <a:t>0 — неудача, нет, ответ неверный, пользователь не вернул кредит.</a:t>
            </a:r>
            <a:br>
              <a:rPr sz="2000" b="0" i="0" u="none">
                <a:solidFill>
                  <a:srgbClr val="2F2F2F"/>
                </a:solidFill>
                <a:latin typeface="Arial"/>
                <a:ea typeface="Arial"/>
                <a:cs typeface="Arial"/>
              </a:rPr>
            </a:br>
            <a:br>
              <a:rPr sz="2000" b="0" i="0" u="none">
                <a:solidFill>
                  <a:srgbClr val="2F2F2F"/>
                </a:solidFill>
                <a:latin typeface="Arial"/>
                <a:ea typeface="Arial"/>
                <a:cs typeface="Arial"/>
              </a:rPr>
            </a:br>
            <a:r>
              <a:rPr sz="2000" b="0" i="0" u="none">
                <a:solidFill>
                  <a:srgbClr val="2F2F2F"/>
                </a:solidFill>
                <a:latin typeface="Arial"/>
                <a:ea typeface="Arial"/>
                <a:cs typeface="Arial"/>
              </a:rPr>
              <a:t>Например, на основе метеорологических наблюдений за прошедшие 100 дней нужно сделать прогноз, будет ли завтра дождь. Для этого можно разделить все дни на две группы, где:</a:t>
            </a:r>
            <a:br>
              <a:rPr sz="2000" b="0" i="0" u="none">
                <a:solidFill>
                  <a:srgbClr val="2F2F2F"/>
                </a:solidFill>
                <a:latin typeface="Arial"/>
                <a:ea typeface="Arial"/>
                <a:cs typeface="Arial"/>
              </a:rPr>
            </a:br>
            <a:br>
              <a:rPr sz="2000" b="0" i="0" u="none">
                <a:solidFill>
                  <a:srgbClr val="2F2F2F"/>
                </a:solidFill>
                <a:latin typeface="Arial"/>
                <a:ea typeface="Arial"/>
                <a:cs typeface="Arial"/>
              </a:rPr>
            </a:br>
            <a:r>
              <a:rPr sz="2000" b="0" i="0" u="none">
                <a:solidFill>
                  <a:srgbClr val="2F2F2F"/>
                </a:solidFill>
                <a:latin typeface="Arial"/>
                <a:ea typeface="Arial"/>
                <a:cs typeface="Arial"/>
              </a:rPr>
              <a:t>1 — на следующий день был дождь;</a:t>
            </a:r>
            <a:br>
              <a:rPr sz="2000" b="0" i="0" u="none">
                <a:solidFill>
                  <a:srgbClr val="2F2F2F"/>
                </a:solidFill>
                <a:latin typeface="Arial"/>
                <a:ea typeface="Arial"/>
                <a:cs typeface="Arial"/>
              </a:rPr>
            </a:br>
            <a:r>
              <a:rPr sz="2000" b="0" i="0" u="none">
                <a:solidFill>
                  <a:srgbClr val="2F2F2F"/>
                </a:solidFill>
                <a:latin typeface="Arial"/>
                <a:ea typeface="Arial"/>
                <a:cs typeface="Arial"/>
              </a:rPr>
              <a:t>0 — на следующий день не было дождя.</a:t>
            </a:r>
            <a:br>
              <a:rPr sz="2000" b="0" i="0" u="none">
                <a:solidFill>
                  <a:srgbClr val="2F2F2F"/>
                </a:solidFill>
                <a:latin typeface="Arial"/>
                <a:ea typeface="Arial"/>
                <a:cs typeface="Arial"/>
              </a:rPr>
            </a:br>
            <a:br>
              <a:rPr sz="2000" b="0" i="0" u="none">
                <a:solidFill>
                  <a:srgbClr val="2F2F2F"/>
                </a:solidFill>
                <a:latin typeface="Arial"/>
                <a:ea typeface="Arial"/>
                <a:cs typeface="Arial"/>
              </a:rPr>
            </a:br>
            <a:r>
              <a:rPr sz="2000" b="0" i="0" u="none">
                <a:solidFill>
                  <a:srgbClr val="2F2F2F"/>
                </a:solidFill>
                <a:latin typeface="Arial"/>
                <a:ea typeface="Arial"/>
                <a:cs typeface="Arial"/>
              </a:rPr>
              <a:t>Можно проанализировать набор характеристик каждого дня: среднюю температуру, влажность, был ли дождь в прошедшие две недели. Алгоритм дерева решений будет искать в общем объёме данных те повторяющиеся условия, по которым проще всего разделить все дни на «1»‎ и «0»‎. Такие условия увеличивают вероятность нужного результата. </a:t>
            </a:r>
            <a:endParaRPr sz="26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715102045" name="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 flipH="0" flipV="0">
            <a:off x="1555833" y="269322"/>
            <a:ext cx="7916249" cy="607467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49135761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 algn="ctr">
              <a:defRPr/>
            </a:pPr>
            <a:r>
              <a:rPr sz="3200" b="0" i="0" u="none">
                <a:solidFill>
                  <a:srgbClr val="2F2F2F"/>
                </a:solidFill>
                <a:latin typeface="Cambria"/>
                <a:ea typeface="Cambria"/>
                <a:cs typeface="Cambria"/>
              </a:rPr>
              <a:t>Какие задачи решает метод</a:t>
            </a:r>
            <a:endParaRPr sz="3200">
              <a:latin typeface="Cambria"/>
              <a:cs typeface="Cambria"/>
            </a:endParaRPr>
          </a:p>
        </p:txBody>
      </p:sp>
      <p:sp>
        <p:nvSpPr>
          <p:cNvPr id="1051212105" name="Content Placeholder 2"/>
          <p:cNvSpPr>
            <a:spLocks noGrp="1"/>
          </p:cNvSpPr>
          <p:nvPr>
            <p:ph idx="1"/>
          </p:nvPr>
        </p:nvSpPr>
        <p:spPr bwMode="auto">
          <a:xfrm flipH="0" flipV="0">
            <a:off x="891116" y="1472847"/>
            <a:ext cx="10515600" cy="4727985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 fontScale="75000" lnSpcReduction="5000"/>
          </a:bodyPr>
          <a:lstStyle/>
          <a:p>
            <a:pPr marL="0" indent="0">
              <a:buFont typeface="Arial"/>
              <a:buNone/>
              <a:defRPr/>
            </a:pPr>
            <a:r>
              <a:rPr sz="2600">
                <a:latin typeface="Cambria"/>
                <a:ea typeface="Cambria"/>
                <a:cs typeface="Cambria"/>
              </a:rPr>
              <a:t>В машинном обучении </a:t>
            </a:r>
            <a:r>
              <a:rPr sz="2600" b="0" i="0" u="none">
                <a:solidFill>
                  <a:srgbClr val="2F2F2F"/>
                </a:solidFill>
                <a:latin typeface="Cambria"/>
                <a:ea typeface="Cambria"/>
                <a:cs typeface="Cambria"/>
              </a:rPr>
              <a:t> и аналитике данных дерево решений используют, чтобы:</a:t>
            </a:r>
            <a:br>
              <a:rPr sz="2600" b="0" i="0" u="none">
                <a:solidFill>
                  <a:srgbClr val="2F2F2F"/>
                </a:solidFill>
                <a:latin typeface="Cambria"/>
                <a:ea typeface="Cambria"/>
                <a:cs typeface="Cambria"/>
              </a:rPr>
            </a:br>
            <a:endParaRPr sz="2600" b="1" i="0" u="none">
              <a:solidFill>
                <a:srgbClr val="2F2F2F"/>
              </a:solidFill>
              <a:latin typeface="Cambria"/>
              <a:cs typeface="Cambria"/>
            </a:endParaRPr>
          </a:p>
          <a:p>
            <a:pPr marL="0" indent="0">
              <a:buFont typeface="Arial"/>
              <a:buNone/>
              <a:defRPr/>
            </a:pPr>
            <a:r>
              <a:rPr sz="2600" b="1" i="0" u="none">
                <a:solidFill>
                  <a:srgbClr val="2F2F2F"/>
                </a:solidFill>
                <a:latin typeface="Cambria"/>
                <a:ea typeface="Cambria"/>
                <a:cs typeface="Cambria"/>
              </a:rPr>
              <a:t>1. Классифицировать данные</a:t>
            </a:r>
            <a:br>
              <a:rPr sz="2600" b="1" i="0" u="none">
                <a:solidFill>
                  <a:srgbClr val="2F2F2F"/>
                </a:solidFill>
                <a:latin typeface="Cambria"/>
                <a:ea typeface="Cambria"/>
                <a:cs typeface="Cambria"/>
              </a:rPr>
            </a:br>
            <a:r>
              <a:rPr sz="2600" b="0" i="0" u="none">
                <a:solidFill>
                  <a:srgbClr val="2F2F2F"/>
                </a:solidFill>
                <a:latin typeface="Cambria"/>
                <a:ea typeface="Cambria"/>
                <a:cs typeface="Cambria"/>
              </a:rPr>
              <a:t>С помощью дерева решений можно изучить характеристики разных случаев или объектов и на основе результатов разделить их на категории и подкатегории.</a:t>
            </a:r>
            <a:br>
              <a:rPr sz="2600" b="0" i="0" u="none">
                <a:solidFill>
                  <a:srgbClr val="2F2F2F"/>
                </a:solidFill>
                <a:latin typeface="Cambria"/>
                <a:ea typeface="Cambria"/>
                <a:cs typeface="Cambria"/>
              </a:rPr>
            </a:br>
            <a:br>
              <a:rPr sz="2600" b="0" i="0" u="none">
                <a:solidFill>
                  <a:srgbClr val="2F2F2F"/>
                </a:solidFill>
                <a:latin typeface="Cambria"/>
                <a:ea typeface="Cambria"/>
                <a:cs typeface="Cambria"/>
              </a:rPr>
            </a:br>
            <a:r>
              <a:rPr sz="2600" b="1" i="0" u="none">
                <a:solidFill>
                  <a:srgbClr val="2F2F2F"/>
                </a:solidFill>
                <a:latin typeface="Cambria"/>
                <a:ea typeface="Cambria"/>
                <a:cs typeface="Cambria"/>
              </a:rPr>
              <a:t>2. Определить наиболее значимые условия</a:t>
            </a:r>
            <a:br>
              <a:rPr sz="2600" b="1" i="0" u="none">
                <a:solidFill>
                  <a:srgbClr val="2F2F2F"/>
                </a:solidFill>
                <a:latin typeface="Cambria"/>
                <a:ea typeface="Cambria"/>
                <a:cs typeface="Cambria"/>
              </a:rPr>
            </a:br>
            <a:r>
              <a:rPr sz="2600" b="0" i="0" u="none">
                <a:solidFill>
                  <a:srgbClr val="2F2F2F"/>
                </a:solidFill>
                <a:latin typeface="Cambria"/>
                <a:ea typeface="Cambria"/>
                <a:cs typeface="Cambria"/>
              </a:rPr>
              <a:t>Алгоритм дерева решений помогает оценить важность признака (от англ. feature importance). То есть найти такие условия, которые важнее всего для заданной цели исследования. Такие условия находятся ближе всего к началу деления основной выборки. Если построить 100 деревьев для решения одной и той же задачи, то, скорее всего, в начале этих деревьев будут одинаковые условия.</a:t>
            </a:r>
            <a:br>
              <a:rPr sz="2600" b="0" i="0" u="none">
                <a:solidFill>
                  <a:srgbClr val="2F2F2F"/>
                </a:solidFill>
                <a:latin typeface="Cambria"/>
                <a:ea typeface="Cambria"/>
                <a:cs typeface="Cambria"/>
              </a:rPr>
            </a:br>
            <a:br>
              <a:rPr sz="2600" b="0" i="0" u="none">
                <a:solidFill>
                  <a:srgbClr val="2F2F2F"/>
                </a:solidFill>
                <a:latin typeface="Cambria"/>
                <a:ea typeface="Cambria"/>
                <a:cs typeface="Cambria"/>
              </a:rPr>
            </a:br>
            <a:r>
              <a:rPr sz="2600" b="1" i="0" u="none">
                <a:solidFill>
                  <a:srgbClr val="2F2F2F"/>
                </a:solidFill>
                <a:latin typeface="Cambria"/>
                <a:ea typeface="Cambria"/>
                <a:cs typeface="Cambria"/>
              </a:rPr>
              <a:t>3. Увеличить надёжность результата</a:t>
            </a:r>
            <a:br>
              <a:rPr sz="2600" b="1" i="0" u="none">
                <a:solidFill>
                  <a:srgbClr val="2F2F2F"/>
                </a:solidFill>
                <a:latin typeface="Cambria"/>
                <a:ea typeface="Cambria"/>
                <a:cs typeface="Cambria"/>
              </a:rPr>
            </a:br>
            <a:r>
              <a:rPr sz="2600" b="0" i="0" u="none">
                <a:solidFill>
                  <a:srgbClr val="2F2F2F"/>
                </a:solidFill>
                <a:latin typeface="Cambria"/>
                <a:ea typeface="Cambria"/>
                <a:cs typeface="Cambria"/>
              </a:rPr>
              <a:t>Дерево решений помогает сформировать максимально подходящую под все условия выборку или сделать самый точный прогноз на основе имеющихся данных.</a:t>
            </a:r>
            <a:br>
              <a:rPr sz="2600" b="0" i="0" u="none">
                <a:solidFill>
                  <a:srgbClr val="2F2F2F"/>
                </a:solidFill>
                <a:latin typeface="Cambria"/>
                <a:ea typeface="Cambria"/>
                <a:cs typeface="Cambria"/>
              </a:rPr>
            </a:br>
            <a:endParaRPr sz="2600">
              <a:latin typeface="Cambria"/>
              <a:cs typeface="Cambri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54593907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 algn="ctr">
              <a:defRPr/>
            </a:pPr>
            <a:r>
              <a:rPr sz="3600" b="0" i="0" u="none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Как построить дерево принятия решений</a:t>
            </a:r>
            <a:endParaRPr sz="14000">
              <a:latin typeface="Cambria"/>
              <a:cs typeface="Cambria"/>
            </a:endParaRPr>
          </a:p>
        </p:txBody>
      </p:sp>
      <p:sp>
        <p:nvSpPr>
          <p:cNvPr id="231956922" name="Content Placeholder 2"/>
          <p:cNvSpPr>
            <a:spLocks noGrp="1"/>
          </p:cNvSpPr>
          <p:nvPr>
            <p:ph idx="1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 fontScale="90000" lnSpcReduction="2000"/>
          </a:bodyPr>
          <a:lstStyle/>
          <a:p>
            <a:pPr marL="0" indent="0">
              <a:buFont typeface="Arial"/>
              <a:buNone/>
              <a:defRPr/>
            </a:pPr>
            <a:r>
              <a:rPr sz="2200" b="0" i="0" u="none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На практике алгоритмы построения деревьев отличаются по нескольким признакам:</a:t>
            </a:r>
            <a:endParaRPr sz="4800">
              <a:latin typeface="Cambria"/>
              <a:cs typeface="Cambria"/>
            </a:endParaRPr>
          </a:p>
          <a:p>
            <a:pPr>
              <a:defRPr/>
            </a:pPr>
            <a:r>
              <a:rPr sz="2200" b="0" i="0" u="none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Допустимое количество потомков в узле.</a:t>
            </a:r>
            <a:r>
              <a:rPr sz="2400" b="0" i="0" u="none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sz="2200" b="0" i="0" u="none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То есть количество возможных вариантов ответа для узла.</a:t>
            </a:r>
            <a:endParaRPr sz="4800">
              <a:latin typeface="Cambria"/>
              <a:cs typeface="Cambria"/>
            </a:endParaRPr>
          </a:p>
          <a:p>
            <a:pPr>
              <a:defRPr/>
            </a:pPr>
            <a:r>
              <a:rPr sz="2200" b="0" i="0" u="none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Возможность пропускать данные и значения атрибутов.</a:t>
            </a:r>
            <a:r>
              <a:rPr sz="2400" b="0" i="0" u="none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sz="2200" b="0" i="0" u="none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Другими словами, можем ли мы их не анализировать и переходить к следующему узлу.</a:t>
            </a:r>
            <a:endParaRPr sz="4800">
              <a:latin typeface="Cambria"/>
              <a:cs typeface="Cambria"/>
            </a:endParaRPr>
          </a:p>
          <a:p>
            <a:pPr>
              <a:defRPr/>
            </a:pPr>
            <a:r>
              <a:rPr sz="2200" b="0" i="0" u="none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Тип целевой переменной, с которой идёт работа.</a:t>
            </a:r>
            <a:r>
              <a:rPr sz="2400" b="0" i="0" u="none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sz="2200" b="0" i="0" u="none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Переменная может быть дискретной или непрерывной. Например, переменная, в которой хранится ответ на вопрос, дать кредит или нет, принимает дискретное значение: «да» или «нет». А переменная, которая показывает цену на квартиру, может принимать любое значение из диапазона, скажем, от 2 до 10 миллионов. Это непрерывная переменная.</a:t>
            </a:r>
            <a:endParaRPr sz="4800">
              <a:latin typeface="Cambria"/>
              <a:cs typeface="Cambria"/>
            </a:endParaRPr>
          </a:p>
          <a:p>
            <a:pPr marL="0" indent="0">
              <a:buFont typeface="Arial"/>
              <a:buNone/>
              <a:defRPr/>
            </a:pPr>
            <a:r>
              <a:rPr sz="2200" b="0" i="0" u="none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Деревья принятия решений можно строить прямым способом, то есть сверху вниз, и обратным — снизу вверх.</a:t>
            </a:r>
            <a:endParaRPr sz="4800">
              <a:latin typeface="Cambria"/>
              <a:cs typeface="Cambri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Blank">
  <a:themeElements>
    <a:clrScheme name="Technic">
      <a:dk1>
        <a:srgbClr val="000000"/>
      </a:dk1>
      <a:lt1>
        <a:srgbClr val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Office Them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 Them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Office Theme">
        <a:dk1>
          <a:sysClr val="windowText" lastClr="000000"/>
        </a:dk1>
        <a:lt1>
          <a:sysClr val="window" lastClr="FFFFFF"/>
        </a:lt1>
        <a:dk2>
          <a:srgbClr val="44546A"/>
        </a:dk2>
        <a:lt2>
          <a:srgbClr val="E7E6E6"/>
        </a:lt2>
        <a:accent1>
          <a:srgbClr val="5B9BD5"/>
        </a:accent1>
        <a:accent2>
          <a:srgbClr val="ED7D31"/>
        </a:accent2>
        <a:accent3>
          <a:srgbClr val="A5A5A5"/>
        </a:accent3>
        <a:accent4>
          <a:srgbClr val="FFC000"/>
        </a:accent4>
        <a:accent5>
          <a:srgbClr val="4472C4"/>
        </a:accent5>
        <a:accent6>
          <a:srgbClr val="70AD47"/>
        </a:accent6>
        <a:hlink>
          <a:srgbClr val="0563C1"/>
        </a:hlink>
        <a:folHlink>
          <a:srgbClr val="954F72"/>
        </a:folHlink>
      </a:clrScheme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Р7-Офис/2024.1.2.400</Application>
  <DocSecurity>0</DocSecurity>
  <PresentationFormat>Widescreen</PresentationFormat>
  <Paragraphs>0</Paragraphs>
  <Slides>11</Slides>
  <Notes>11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dc:identifier/>
  <dc:language/>
  <cp:lastModifiedBy/>
  <cp:revision>6</cp:revision>
  <dcterms:created xsi:type="dcterms:W3CDTF">2012-12-03T06:56:55Z</dcterms:created>
  <dcterms:modified xsi:type="dcterms:W3CDTF">2024-03-04T11:34:42Z</dcterms:modified>
  <cp:category/>
  <cp:contentStatus/>
  <cp:version/>
</cp:coreProperties>
</file>