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emf" ContentType="image/x-emf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57" d="100"/>
          <a:sy n="57" d="100"/>
        </p:scale>
        <p:origin x="84" y="93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auto"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 bwMode="auto"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762000"/>
            <a:ext cx="2324100" cy="5410200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1143000" y="762000"/>
            <a:ext cx="7429500" cy="5410200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 bwMode="auto"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143000" y="2834640"/>
            <a:ext cx="3931920" cy="301751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auto"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BE5F65A-1231-4E46-810B-3E6CB844D21C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25FB2D88-1D28-4C5F-86AA-81C460DE845A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/>
        <a:buChar char="•"/>
        <a:defRPr sz="2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/>
        <a:buChar char="•"/>
        <a:defRPr sz="20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/>
        <a:buChar char="•"/>
        <a:defRPr sz="18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/>
        <a:buChar char="•"/>
        <a:defRPr sz="16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/>
        <a:buChar char="•"/>
        <a:defRPr sz="16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/>
        <a:buChar char="•"/>
        <a:defRPr sz="16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/>
        <a:buChar char="•"/>
        <a:defRPr sz="16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/>
        <a:buChar char="•"/>
        <a:defRPr sz="16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/>
        <a:buChar char="•"/>
        <a:defRPr sz="16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09980" y="1725139"/>
            <a:ext cx="9966960" cy="2830642"/>
          </a:xfrm>
        </p:spPr>
        <p:txBody>
          <a:bodyPr/>
          <a:lstStyle/>
          <a:p>
            <a:pPr>
              <a:defRPr/>
            </a:pPr>
            <a:r>
              <a:rPr lang="ru-RU"/>
              <a:t>Подготовка к игре</a:t>
            </a:r>
            <a:br>
              <a:rPr lang="ru-RU"/>
            </a:br>
            <a:r>
              <a:rPr lang="ru-RU"/>
              <a:t>«Иммануил Кант»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2258465" y="4970860"/>
            <a:ext cx="8818473" cy="1388164"/>
          </a:xfrm>
        </p:spPr>
        <p:txBody>
          <a:bodyPr/>
          <a:lstStyle/>
          <a:p>
            <a:pPr>
              <a:defRPr/>
            </a:pPr>
            <a:r>
              <a:rPr lang="ru-RU" sz="2600" b="0" i="1">
                <a:solidFill>
                  <a:schemeClr val="bg1"/>
                </a:solidFill>
                <a:latin typeface="Commissioner"/>
              </a:rPr>
              <a:t>«Дайте мне материю, и я построю из нее мир.»</a:t>
            </a:r>
            <a:endParaRPr sz="260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921162" y="615976"/>
            <a:ext cx="1798476" cy="1536325"/>
          </a:xfrm>
          <a:prstGeom prst="rect">
            <a:avLst/>
          </a:prstGeom>
        </p:spPr>
      </p:pic>
      <p:pic>
        <p:nvPicPr>
          <p:cNvPr id="5" name="Рисунок 3"/>
          <p:cNvPicPr>
            <a:picLocks noChangeAspect="1" noGrp="1"/>
          </p:cNvPicPr>
          <p:nvPr/>
        </p:nvPicPr>
        <p:blipFill>
          <a:blip r:embed="rId3"/>
          <a:stretch/>
        </p:blipFill>
        <p:spPr bwMode="auto">
          <a:xfrm>
            <a:off x="2258466" y="768350"/>
            <a:ext cx="6375400" cy="5969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087880" y="2484120"/>
            <a:ext cx="8473440" cy="1356360"/>
          </a:xfrm>
        </p:spPr>
        <p:txBody>
          <a:bodyPr/>
          <a:lstStyle/>
          <a:p>
            <a:pPr>
              <a:defRPr/>
            </a:pPr>
            <a:r>
              <a:rPr lang="ru-RU"/>
              <a:t>А ТЕПЕРЬ ПРИСТУПИМ К ИГРЕ...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79120" y="655668"/>
            <a:ext cx="5303520" cy="5946256"/>
          </a:xfrm>
        </p:spPr>
        <p:txBody>
          <a:bodyPr>
            <a:noAutofit/>
          </a:bodyPr>
          <a:lstStyle/>
          <a:p>
            <a:pPr marL="45720" indent="0" algn="ctr">
              <a:buNone/>
              <a:defRPr/>
            </a:pPr>
            <a:r>
              <a:rPr lang="ru-RU" sz="3200" b="1">
                <a:latin typeface="Century Gothic"/>
              </a:rPr>
              <a:t>Иммануил Кант</a:t>
            </a:r>
            <a:r>
              <a:rPr lang="ru-RU" sz="2800">
                <a:latin typeface="Century Gothic"/>
              </a:rPr>
              <a:t>  — немецкий философ, один из центральных мыслителей эпохи Просвещения, а также ярчайший представитель немецкой классической филосифии. </a:t>
            </a:r>
            <a:endParaRPr/>
          </a:p>
          <a:p>
            <a:pPr marL="45720" indent="0" algn="ctr">
              <a:buNone/>
              <a:defRPr/>
            </a:pPr>
            <a:r>
              <a:rPr lang="ru-RU" sz="2800">
                <a:latin typeface="Century Gothic"/>
              </a:rPr>
              <a:t>Имя Иммануил еврейского происхождения и означает </a:t>
            </a:r>
            <a:endParaRPr/>
          </a:p>
          <a:p>
            <a:pPr marL="45720" indent="0" algn="ctr">
              <a:buNone/>
              <a:defRPr/>
            </a:pPr>
            <a:r>
              <a:rPr lang="ru-RU" sz="2800" b="1">
                <a:latin typeface="Century Gothic"/>
              </a:rPr>
              <a:t>«С нами Бог»</a:t>
            </a:r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6736080" y="427068"/>
            <a:ext cx="4983480" cy="59462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83920" y="1188720"/>
            <a:ext cx="10683240" cy="4907280"/>
          </a:xfrm>
        </p:spPr>
        <p:txBody>
          <a:bodyPr>
            <a:normAutofit/>
          </a:bodyPr>
          <a:lstStyle/>
          <a:p>
            <a:pPr marL="45720" indent="0">
              <a:buNone/>
              <a:defRPr/>
            </a:pPr>
            <a:r>
              <a:rPr lang="ru-RU" sz="2800">
                <a:latin typeface="Century Gothic"/>
              </a:rPr>
              <a:t>Иммануил Кант</a:t>
            </a:r>
            <a:r>
              <a:rPr lang="ru-RU" sz="2800" baseline="30000">
                <a:latin typeface="Century Gothic"/>
              </a:rPr>
              <a:t> </a:t>
            </a:r>
            <a:r>
              <a:rPr lang="ru-RU" sz="2800">
                <a:latin typeface="Century Gothic"/>
              </a:rPr>
              <a:t>родился 22 апреля 1724 года в городе Кёнигсберг, Пруссия. </a:t>
            </a:r>
            <a:r>
              <a:rPr lang="ru-RU" sz="2800" b="1">
                <a:latin typeface="Century Gothic"/>
              </a:rPr>
              <a:t>Отец Канта</a:t>
            </a:r>
            <a:r>
              <a:rPr lang="ru-RU" sz="2800">
                <a:latin typeface="Century Gothic"/>
              </a:rPr>
              <a:t>, Иоганн Георг Кант (1682—1746) родился в семье </a:t>
            </a:r>
            <a:r>
              <a:rPr lang="ru-RU" sz="2800" b="1">
                <a:latin typeface="Century Gothic"/>
              </a:rPr>
              <a:t>шотландских эмигрантов </a:t>
            </a:r>
            <a:r>
              <a:rPr lang="ru-RU" sz="2800">
                <a:latin typeface="Century Gothic"/>
              </a:rPr>
              <a:t>в Мемеле, в то время самом северо-восточном городе Пруссии (ныне Клайпеда, Литва)</a:t>
            </a:r>
            <a:r>
              <a:rPr lang="ru-RU" sz="2800" baseline="30000">
                <a:latin typeface="Century Gothic"/>
              </a:rPr>
              <a:t> </a:t>
            </a:r>
            <a:r>
              <a:rPr lang="ru-RU" sz="2800">
                <a:latin typeface="Century Gothic"/>
              </a:rPr>
              <a:t> и работал шорником. </a:t>
            </a:r>
            <a:r>
              <a:rPr lang="ru-RU" sz="2800" b="1">
                <a:latin typeface="Century Gothic"/>
              </a:rPr>
              <a:t>Мать Канта</a:t>
            </a:r>
            <a:r>
              <a:rPr lang="ru-RU" sz="2800">
                <a:latin typeface="Century Gothic"/>
              </a:rPr>
              <a:t>, Анна Регина Рейтер (1697—1737), </a:t>
            </a:r>
            <a:r>
              <a:rPr lang="ru-RU" sz="2800" b="1">
                <a:latin typeface="Century Gothic"/>
              </a:rPr>
              <a:t>была немкой </a:t>
            </a:r>
            <a:r>
              <a:rPr lang="ru-RU" sz="2800">
                <a:latin typeface="Century Gothic"/>
              </a:rPr>
              <a:t>и умерла, когда Канту было всего 14 лет. Родилась она в Кёнигсберге в семье шорника, переселенца из баварского города Нюрнберга.</a:t>
            </a:r>
            <a:endParaRPr/>
          </a:p>
          <a:p>
            <a:pPr>
              <a:defRPr/>
            </a:pPr>
            <a:endParaRPr lang="ru-RU" sz="1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777240" y="1066800"/>
            <a:ext cx="10573911" cy="4831080"/>
          </a:xfrm>
        </p:spPr>
        <p:txBody>
          <a:bodyPr/>
          <a:lstStyle/>
          <a:p>
            <a:pPr marL="45720" indent="0">
              <a:buNone/>
              <a:defRPr/>
            </a:pPr>
            <a:r>
              <a:rPr lang="ru-RU" sz="2800">
                <a:latin typeface="Century Gothic"/>
              </a:rPr>
              <a:t>Канта относят к такому направлению немецкой классической философии как </a:t>
            </a:r>
            <a:r>
              <a:rPr lang="ru-RU" sz="2800" b="1">
                <a:latin typeface="Century Gothic"/>
              </a:rPr>
              <a:t>объективный идеализм</a:t>
            </a:r>
            <a:endParaRPr/>
          </a:p>
          <a:p>
            <a:pPr marL="45720" indent="0">
              <a:buNone/>
              <a:defRPr/>
            </a:pPr>
            <a:r>
              <a:rPr lang="ru-RU" sz="2800">
                <a:latin typeface="Century Gothic"/>
              </a:rPr>
              <a:t>Философия Канта посвящена изучению человека, а также изучению проблем гносеологии.</a:t>
            </a:r>
            <a:endParaRPr/>
          </a:p>
          <a:p>
            <a:pPr marL="45720" indent="0">
              <a:buNone/>
              <a:defRPr/>
            </a:pPr>
            <a:r>
              <a:rPr lang="ru-RU" sz="2800">
                <a:latin typeface="Century Gothic"/>
              </a:rPr>
              <a:t>Его заслуга в гносеологии состоит в том, что он полностью изменил представление об объекте и субъекте познавательной деятельности.</a:t>
            </a:r>
            <a:endParaRPr/>
          </a:p>
          <a:p>
            <a:pPr marL="45720" indent="0">
              <a:buNone/>
              <a:defRPr/>
            </a:pPr>
            <a:r>
              <a:rPr lang="ru-RU" sz="2800">
                <a:latin typeface="Century Gothic"/>
              </a:rPr>
              <a:t>Любой объект можно представить как явление-</a:t>
            </a:r>
            <a:r>
              <a:rPr lang="ru-RU" sz="2800" b="1">
                <a:latin typeface="Century Gothic"/>
              </a:rPr>
              <a:t>ФЕНОМЕН</a:t>
            </a:r>
            <a:r>
              <a:rPr lang="ru-RU" sz="2800">
                <a:latin typeface="Century Gothic"/>
              </a:rPr>
              <a:t> и «вещь в себе»- </a:t>
            </a:r>
            <a:r>
              <a:rPr lang="ru-RU" sz="2800" b="1">
                <a:latin typeface="Century Gothic"/>
              </a:rPr>
              <a:t>НОУМЕН</a:t>
            </a:r>
            <a:endParaRPr/>
          </a:p>
          <a:p>
            <a:pPr marL="45720" indent="0">
              <a:buNone/>
              <a:defRPr/>
            </a:pPr>
            <a:endParaRPr lang="ru-RU"/>
          </a:p>
          <a:p>
            <a:pPr marL="45720" indent="0">
              <a:buNone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944880" y="731520"/>
            <a:ext cx="10668000" cy="5455920"/>
          </a:xfrm>
        </p:spPr>
        <p:txBody>
          <a:bodyPr>
            <a:noAutofit/>
          </a:bodyPr>
          <a:lstStyle/>
          <a:p>
            <a:pPr marL="45720" indent="0">
              <a:buNone/>
              <a:defRPr/>
            </a:pPr>
            <a:r>
              <a:rPr lang="ru-RU" sz="2800">
                <a:latin typeface="Century Gothic"/>
              </a:rPr>
              <a:t>Его творчество делится на 2 периода: </a:t>
            </a:r>
            <a:endParaRPr/>
          </a:p>
          <a:p>
            <a:pPr marL="45720" indent="0" algn="ctr">
              <a:buNone/>
              <a:defRPr/>
            </a:pPr>
            <a:r>
              <a:rPr lang="ru-RU" sz="2800">
                <a:latin typeface="Century Gothic"/>
              </a:rPr>
              <a:t>ДОКРИТИЧЕСКИЙ И КРИТИЧЕСКИЙ</a:t>
            </a:r>
            <a:endParaRPr/>
          </a:p>
          <a:p>
            <a:pPr marL="45720" indent="0">
              <a:buNone/>
              <a:defRPr/>
            </a:pPr>
            <a:r>
              <a:rPr lang="ru-RU" sz="2800">
                <a:latin typeface="Century Gothic"/>
              </a:rPr>
              <a:t>В критический период Кантом были написаны фундаментальные философские работы, принёсшие учёному репутацию одного из выдающихся мыслителей XVIII века и оказавшие огромное влияние на дальнейшее развитие мировой философской мысли:</a:t>
            </a:r>
            <a:endParaRPr/>
          </a:p>
          <a:p>
            <a:pPr marL="502920" indent="-457200" algn="ctr">
              <a:buFont typeface="+mj-lt"/>
              <a:buAutoNum type="arabicPeriod"/>
              <a:defRPr/>
            </a:pPr>
            <a:r>
              <a:rPr lang="ru-RU" sz="2800">
                <a:latin typeface="Century Gothic"/>
              </a:rPr>
              <a:t>«Критика чистого разума» (1781) — гносеология </a:t>
            </a:r>
            <a:endParaRPr/>
          </a:p>
          <a:p>
            <a:pPr marL="502920" indent="-457200" algn="ctr">
              <a:buFont typeface="+mj-lt"/>
              <a:buAutoNum type="arabicPeriod"/>
              <a:defRPr/>
            </a:pPr>
            <a:r>
              <a:rPr lang="ru-RU" sz="2800">
                <a:latin typeface="Century Gothic"/>
              </a:rPr>
              <a:t>«Критика практического разума» (1788) — этика</a:t>
            </a:r>
            <a:endParaRPr/>
          </a:p>
          <a:p>
            <a:pPr marL="502920" indent="-457200" algn="ctr">
              <a:buFont typeface="+mj-lt"/>
              <a:buAutoNum type="arabicPeriod"/>
              <a:defRPr/>
            </a:pPr>
            <a:r>
              <a:rPr lang="ru-RU" sz="2800">
                <a:latin typeface="Century Gothic"/>
              </a:rPr>
              <a:t>«Критика способности суждения» (1790) — эстетика</a:t>
            </a:r>
            <a:endParaRPr/>
          </a:p>
          <a:p>
            <a:pPr marL="502920" indent="-457200" algn="ctr">
              <a:buFont typeface="+mj-lt"/>
              <a:buAutoNum type="arabicPeriod"/>
              <a:defRPr/>
            </a:pPr>
            <a:endParaRPr lang="ru-RU" sz="2800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899160"/>
            <a:ext cx="10177671" cy="5196840"/>
          </a:xfrm>
        </p:spPr>
        <p:txBody>
          <a:bodyPr/>
          <a:lstStyle/>
          <a:p>
            <a:pPr marL="45720" indent="0">
              <a:buNone/>
              <a:defRPr/>
            </a:pPr>
            <a:r>
              <a:rPr lang="ru-RU" sz="2400">
                <a:latin typeface="Century Gothic"/>
              </a:rPr>
              <a:t>Кант полагает, что главный вопрос философии – антропологический: </a:t>
            </a:r>
            <a:endParaRPr/>
          </a:p>
          <a:p>
            <a:pPr marL="45720" indent="0">
              <a:buNone/>
              <a:defRPr/>
            </a:pPr>
            <a:r>
              <a:rPr lang="ru-RU" sz="2400" b="1">
                <a:latin typeface="Century Gothic"/>
              </a:rPr>
              <a:t>«Что такое человек?», </a:t>
            </a:r>
            <a:r>
              <a:rPr lang="ru-RU" sz="2400">
                <a:latin typeface="Century Gothic"/>
              </a:rPr>
              <a:t>который охватывает три кардинальных вопроса:</a:t>
            </a:r>
            <a:endParaRPr/>
          </a:p>
          <a:p>
            <a:pPr marL="45720" indent="0">
              <a:buNone/>
              <a:defRPr/>
            </a:pPr>
            <a:r>
              <a:rPr lang="ru-RU" sz="2400">
                <a:latin typeface="Century Gothic"/>
              </a:rPr>
              <a:t>1. Что я могу знать? (гносеологический) - Ответ в критике чистого разума.</a:t>
            </a:r>
            <a:endParaRPr/>
          </a:p>
          <a:p>
            <a:pPr marL="45720" indent="0">
              <a:buNone/>
              <a:defRPr/>
            </a:pPr>
            <a:r>
              <a:rPr lang="ru-RU" sz="2400">
                <a:latin typeface="Century Gothic"/>
              </a:rPr>
              <a:t>2. Что я должен делать? (моральный) - Ответ в критике практического разума.</a:t>
            </a:r>
            <a:endParaRPr/>
          </a:p>
          <a:p>
            <a:pPr marL="45720" indent="0">
              <a:buNone/>
              <a:defRPr/>
            </a:pPr>
            <a:r>
              <a:rPr lang="ru-RU" sz="2400">
                <a:latin typeface="Century Gothic"/>
              </a:rPr>
              <a:t>3. На что я смею надеется? (религиозный) - Ответ в религии в представлении только разума.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01040" y="259080"/>
            <a:ext cx="9875520" cy="1356360"/>
          </a:xfrm>
        </p:spPr>
        <p:txBody>
          <a:bodyPr/>
          <a:lstStyle/>
          <a:p>
            <a:pPr algn="ctr">
              <a:defRPr/>
            </a:pPr>
            <a:r>
              <a:rPr lang="ru-RU"/>
              <a:t>Интересные факты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1432560"/>
            <a:ext cx="11170920" cy="4953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400">
                <a:latin typeface="Century Gothic"/>
              </a:rPr>
              <a:t>Философ имел весьма скромный рост - 157 см. </a:t>
            </a:r>
            <a:endParaRPr/>
          </a:p>
          <a:p>
            <a:pPr>
              <a:defRPr/>
            </a:pPr>
            <a:r>
              <a:rPr lang="ru-RU" sz="2400">
                <a:latin typeface="Century Gothic"/>
              </a:rPr>
              <a:t>Кант практически до 60 лет был довольно бедным, несмотря на свою уже тогда мировую известность. Лишь ближе к своему концу жизни философ смог купить себе собственный дом, а до этого времени просто снимал жилье.</a:t>
            </a:r>
            <a:endParaRPr>
              <a:latin typeface="Albertus Extra Bold"/>
            </a:endParaRPr>
          </a:p>
          <a:p>
            <a:pPr>
              <a:defRPr/>
            </a:pPr>
            <a:r>
              <a:rPr lang="ru-RU" sz="2400">
                <a:latin typeface="Century Gothic"/>
              </a:rPr>
              <a:t>Кант никогда не был женат.</a:t>
            </a:r>
            <a:r>
              <a:rPr lang="ru-RU" sz="2600" b="0" i="0" u="none" strike="noStrike" cap="none" spc="0">
                <a:ln>
                  <a:noFill/>
                </a:ln>
                <a:solidFill>
                  <a:srgbClr val="AD84C6"/>
                </a:solidFill>
                <a:latin typeface="Corbel"/>
              </a:rPr>
              <a:t> </a:t>
            </a:r>
            <a:r>
              <a:rPr lang="ru-RU" sz="2600" b="0" i="1" u="none" strike="noStrike" cap="none" spc="0">
                <a:ln>
                  <a:noFill/>
                </a:ln>
                <a:solidFill>
                  <a:srgbClr val="7030A0"/>
                </a:solidFill>
                <a:latin typeface="Corbel"/>
              </a:rPr>
              <a:t>«Когда Кант хотел жениться, у него не было денег. А когда появились, нужда отпала.»</a:t>
            </a:r>
            <a:endParaRPr i="1">
              <a:solidFill>
                <a:srgbClr val="7030A0"/>
              </a:solidFill>
              <a:latin typeface="Albertus Extra Bold"/>
            </a:endParaRPr>
          </a:p>
          <a:p>
            <a:pPr>
              <a:defRPr/>
            </a:pPr>
            <a:r>
              <a:rPr lang="ru-RU" sz="2400">
                <a:latin typeface="Century Gothic"/>
              </a:rPr>
              <a:t>Кант обладал очень тихим голосом, хотя читал очень много лекций в Университете. Однако данный недостаток привел к тому, что на лекциях ученого всегда было очень тихо.</a:t>
            </a:r>
            <a:endParaRPr>
              <a:latin typeface="Albertus Extra Bold"/>
            </a:endParaRPr>
          </a:p>
          <a:p>
            <a:pPr>
              <a:defRPr/>
            </a:pPr>
            <a:r>
              <a:rPr lang="ru-RU" sz="2400">
                <a:latin typeface="Century Gothic"/>
              </a:rPr>
              <a:t>Каждое утро слуга Канта будил его в 4.55 утра.</a:t>
            </a:r>
            <a:endParaRPr/>
          </a:p>
          <a:p>
            <a:pPr>
              <a:defRPr/>
            </a:pPr>
            <a:r>
              <a:rPr lang="ru-RU" sz="2400">
                <a:latin typeface="Century Gothic"/>
              </a:rPr>
              <a:t>Кант ел только один раз в день - обедал. Обед начинался всегда ровно в 13 часов и состоял из трех блюд, вина и десерта.</a:t>
            </a:r>
            <a:endParaRPr>
              <a:latin typeface="Albertus Extra Bold"/>
            </a:endParaRPr>
          </a:p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41960" y="518160"/>
            <a:ext cx="11247120" cy="582168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800">
                <a:latin typeface="Century Gothic"/>
              </a:rPr>
              <a:t>После обеда на протяжении многих лет в одно и то же время Кант совершал прогулку по одному и тому же маршруту. Кант настолько славился пунктуальностью, что по нему горожане сверяли часы и лишь однажды опоздал на прогулку - когда получил письмо о том, что во Франции произошла Великая революция.</a:t>
            </a:r>
            <a:endParaRPr/>
          </a:p>
          <a:p>
            <a:pPr>
              <a:defRPr/>
            </a:pPr>
            <a:r>
              <a:rPr lang="ru-RU" sz="2800">
                <a:latin typeface="Century Gothic"/>
              </a:rPr>
              <a:t>Спать Кант ложился строго в 22 часа.</a:t>
            </a:r>
            <a:endParaRPr/>
          </a:p>
          <a:p>
            <a:pPr>
              <a:defRPr/>
            </a:pPr>
            <a:r>
              <a:rPr lang="ru-RU" sz="2800">
                <a:latin typeface="Century Gothic"/>
              </a:rPr>
              <a:t>Кант считал, что деньги не имеют никакой ценности, кроме одного - с их помощью можно приносить добро. Именно поэтому он ежегодно отдавал на поддержку своей семьи и в кассу для бедняков 1123 гульдена.</a:t>
            </a:r>
            <a:endParaRPr/>
          </a:p>
          <a:p>
            <a:pPr>
              <a:defRPr/>
            </a:pPr>
            <a:r>
              <a:rPr lang="ru-RU" sz="2800">
                <a:latin typeface="Century Gothic"/>
              </a:rPr>
              <a:t>Кант разработал концепцию свободной личности, в основу которой положил только два аспекта : следовать долгу и содействовать счастью других.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143000" y="762000"/>
            <a:ext cx="9875520" cy="12954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/>
              <a:t>Яркие изречения И. Канта</a:t>
            </a:r>
            <a:br>
              <a:rPr lang="ru-RU"/>
            </a:br>
            <a:br>
              <a:rPr lang="ru-RU" b="0" i="0">
                <a:solidFill>
                  <a:srgbClr val="FFFFFF"/>
                </a:solidFill>
                <a:latin typeface="var(--font-gorgeous)"/>
              </a:rPr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1053141" y="1500277"/>
            <a:ext cx="9872870" cy="5077364"/>
          </a:xfrm>
        </p:spPr>
        <p:txBody>
          <a:bodyPr/>
          <a:lstStyle/>
          <a:p>
            <a:pPr>
              <a:defRPr/>
            </a:pPr>
            <a:r>
              <a:rPr lang="ru-RU" b="0" i="1">
                <a:solidFill>
                  <a:srgbClr val="5F315D"/>
                </a:solidFill>
                <a:latin typeface="Commissioner"/>
              </a:rPr>
              <a:t>Две вещи наполняют душу всегда новым и все более сильным удивлением и благоговением, чем чаще и продолжительнее мы размышляем о них, – это звездное небо надо мной и моральный закон во мне.</a:t>
            </a:r>
            <a:endParaRPr/>
          </a:p>
          <a:p>
            <a:pPr>
              <a:defRPr/>
            </a:pPr>
            <a:r>
              <a:rPr lang="ru-RU" b="0" i="1">
                <a:solidFill>
                  <a:srgbClr val="5F315D"/>
                </a:solidFill>
                <a:latin typeface="Commissioner"/>
              </a:rPr>
              <a:t>Рассудок ничего не может созерцать, а чувства ничего не могут мыслить.</a:t>
            </a:r>
            <a:endParaRPr/>
          </a:p>
          <a:p>
            <a:pPr>
              <a:defRPr/>
            </a:pPr>
            <a:r>
              <a:rPr lang="ru-RU" b="0" i="1">
                <a:solidFill>
                  <a:srgbClr val="5F315D"/>
                </a:solidFill>
                <a:latin typeface="Commissioner"/>
              </a:rPr>
              <a:t>Прекрасное есть символ нравственно доброго.</a:t>
            </a:r>
            <a:endParaRPr/>
          </a:p>
          <a:p>
            <a:pPr>
              <a:defRPr/>
            </a:pPr>
            <a:r>
              <a:rPr lang="ru-RU" b="0" i="1">
                <a:solidFill>
                  <a:srgbClr val="5F315D"/>
                </a:solidFill>
                <a:latin typeface="Commissioner"/>
              </a:rPr>
              <a:t>Человек должен быть воспитан для добра.</a:t>
            </a:r>
            <a:endParaRPr/>
          </a:p>
          <a:p>
            <a:pPr>
              <a:defRPr/>
            </a:pPr>
            <a:r>
              <a:rPr lang="ru-RU" b="0" i="1">
                <a:solidFill>
                  <a:srgbClr val="5F315D"/>
                </a:solidFill>
                <a:latin typeface="Commissioner"/>
              </a:rPr>
              <a:t>Долг есть необходимость поступка из уважения к закону.</a:t>
            </a:r>
            <a:endParaRPr/>
          </a:p>
          <a:p>
            <a:pPr>
              <a:defRPr/>
            </a:pPr>
            <a:r>
              <a:rPr lang="ru-RU" b="0" i="1">
                <a:solidFill>
                  <a:srgbClr val="5F315D"/>
                </a:solidFill>
                <a:latin typeface="Commissioner"/>
              </a:rPr>
              <a:t>Человек может стать человеком только путем воспитания.</a:t>
            </a:r>
            <a:endParaRPr/>
          </a:p>
          <a:p>
            <a:pPr>
              <a:defRPr/>
            </a:pPr>
            <a:r>
              <a:rPr lang="ru-RU" b="0" i="1">
                <a:solidFill>
                  <a:srgbClr val="5F315D"/>
                </a:solidFill>
                <a:latin typeface="Commissioner"/>
              </a:rPr>
              <a:t>Имей мужество пользоваться собственным умом!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Базис">
  <a:themeElements>
    <a:clrScheme name="Другая 8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745991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/>
        <a:ea typeface="Arial"/>
        <a:cs typeface="Arial"/>
      </a:majorFont>
      <a:minorFont>
        <a:latin typeface="Corbel"/>
        <a:ea typeface="Arial"/>
        <a:cs typeface="Arial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0</TotalTime>
  <Words>0</Words>
  <Application>Р7-Офис/2024.1.1.373</Application>
  <DocSecurity>0</DocSecurity>
  <PresentationFormat>Широкоэкранный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игре</dc:title>
  <dc:subject/>
  <dc:creator>Home</dc:creator>
  <cp:keywords/>
  <dc:description/>
  <dc:identifier/>
  <dc:language/>
  <cp:lastModifiedBy/>
  <cp:revision>20</cp:revision>
  <dcterms:created xsi:type="dcterms:W3CDTF">2023-10-20T17:00:11Z</dcterms:created>
  <dcterms:modified xsi:type="dcterms:W3CDTF">2024-03-05T05:09:48Z</dcterms:modified>
  <cp:category/>
  <cp:contentStatus/>
  <cp:version/>
</cp:coreProperties>
</file>