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57" d="100"/>
          <a:sy n="57" d="100"/>
        </p:scale>
        <p:origin x="84" y="81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762000"/>
            <a:ext cx="2324100" cy="541020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143000" y="762000"/>
            <a:ext cx="7429500" cy="541020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43000" y="2834640"/>
            <a:ext cx="3931920" cy="30175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4B8DA42-0805-4BA2-BD70-C93F9188E5E1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3826ADB-0C73-4A2E-BE77-A7C36818DB76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/>
        <a:buChar char="•"/>
        <a:defRPr sz="2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8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0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slide" Target="slide7.xml"/><Relationship Id="rId4" Type="http://schemas.openxmlformats.org/officeDocument/2006/relationships/slide" Target="slide15.xml"/><Relationship Id="rId5" Type="http://schemas.openxmlformats.org/officeDocument/2006/relationships/slide" Target="slide5.xml"/><Relationship Id="rId6" Type="http://schemas.openxmlformats.org/officeDocument/2006/relationships/slide" Target="slide14.xml"/><Relationship Id="rId7" Type="http://schemas.openxmlformats.org/officeDocument/2006/relationships/slide" Target="slide4.xml"/><Relationship Id="rId8" Type="http://schemas.openxmlformats.org/officeDocument/2006/relationships/slide" Target="slide13.xml"/><Relationship Id="rId9" Type="http://schemas.openxmlformats.org/officeDocument/2006/relationships/slide" Target="slide3.xml"/><Relationship Id="rId10" Type="http://schemas.openxmlformats.org/officeDocument/2006/relationships/slide" Target="slide17.xml"/><Relationship Id="rId11" Type="http://schemas.openxmlformats.org/officeDocument/2006/relationships/slide" Target="slide12.xml"/><Relationship Id="rId12" Type="http://schemas.openxmlformats.org/officeDocument/2006/relationships/slide" Target="slide18.xml"/><Relationship Id="rId13" Type="http://schemas.openxmlformats.org/officeDocument/2006/relationships/slide" Target="slide16.xml"/><Relationship Id="rId14" Type="http://schemas.openxmlformats.org/officeDocument/2006/relationships/slide" Target="slide22.xml"/><Relationship Id="rId15" Type="http://schemas.openxmlformats.org/officeDocument/2006/relationships/slide" Target="slide11.xml"/><Relationship Id="rId16" Type="http://schemas.openxmlformats.org/officeDocument/2006/relationships/slide" Target="slide10.xml"/><Relationship Id="rId17" Type="http://schemas.openxmlformats.org/officeDocument/2006/relationships/slide" Target="slide21.xml"/><Relationship Id="rId18" Type="http://schemas.openxmlformats.org/officeDocument/2006/relationships/slide" Target="slide20.xml"/><Relationship Id="rId19" Type="http://schemas.openxmlformats.org/officeDocument/2006/relationships/slide" Target="slide19.xml"/><Relationship Id="rId20" Type="http://schemas.openxmlformats.org/officeDocument/2006/relationships/slide" Target="slide9.xml"/><Relationship Id="rId21" Type="http://schemas.openxmlformats.org/officeDocument/2006/relationships/slide" Target="slide8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slide" Target="slide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32792" y="1652954"/>
            <a:ext cx="9144000" cy="21629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Игра по философии на тему «Кант»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55029" y="489561"/>
            <a:ext cx="1798476" cy="153632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2258465" y="4856981"/>
            <a:ext cx="8090518" cy="1163392"/>
          </a:xfrm>
        </p:spPr>
        <p:txBody>
          <a:bodyPr/>
          <a:lstStyle/>
          <a:p>
            <a:pPr>
              <a:defRPr/>
            </a:pPr>
            <a:r>
              <a:rPr lang="ru-RU" sz="2400" b="0" i="1">
                <a:solidFill>
                  <a:schemeClr val="bg1"/>
                </a:solidFill>
                <a:latin typeface="Commissioner"/>
              </a:rPr>
              <a:t>«Имей мужество пользоваться собственным умом!»</a:t>
            </a:r>
            <a:endParaRPr lang="ru-RU"/>
          </a:p>
        </p:txBody>
      </p:sp>
      <p:pic>
        <p:nvPicPr>
          <p:cNvPr id="5" name="Рисунок 3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2258466" y="768350"/>
            <a:ext cx="6375400" cy="596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Личность за 800</a:t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95326" y="1828654"/>
            <a:ext cx="5924550" cy="40386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  <a:defRPr/>
            </a:pPr>
            <a:endParaRPr lang="ru-RU" sz="3200"/>
          </a:p>
          <a:p>
            <a:pPr marL="45720" indent="0">
              <a:buNone/>
              <a:defRPr/>
            </a:pPr>
            <a:r>
              <a:rPr lang="ru-RU" sz="3200"/>
              <a:t>Курил ли Кант?</a:t>
            </a:r>
            <a:endParaRPr lang="ru-RU" sz="3200">
              <a:latin typeface="Century Gothic"/>
            </a:endParaRPr>
          </a:p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3200"/>
              <a:t>Каждый день в 5 часов утра Кант вставал, пил чай и выкуривал трубку – единственную за весь день.</a:t>
            </a:r>
            <a:endParaRPr lang="ru-RU" sz="2800"/>
          </a:p>
          <a:p>
            <a:pPr>
              <a:defRPr/>
            </a:pPr>
            <a:endParaRPr lang="ru-RU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78706" y="1828654"/>
            <a:ext cx="5423170" cy="3389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900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95350" y="1965960"/>
            <a:ext cx="5773466" cy="3889717"/>
          </a:xfrm>
        </p:spPr>
        <p:txBody>
          <a:bodyPr>
            <a:normAutofit fontScale="92500"/>
          </a:bodyPr>
          <a:lstStyle/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Кант был очень скромен и пунктуален, но однажды он опоздал. Куда?</a:t>
            </a:r>
            <a:endParaRPr/>
          </a:p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2800"/>
              <a:t>Кант опоздал на свою свадьбу, после чего так  и не женился.</a:t>
            </a:r>
            <a:endParaRPr/>
          </a:p>
          <a:p>
            <a:pPr marL="45720" indent="0">
              <a:buNone/>
              <a:defRPr/>
            </a:pPr>
            <a:r>
              <a:rPr lang="ru-RU" sz="2800"/>
              <a:t> «Когда Кант хотел жениться, у него не было денег. А когда появились, нужда отпала.»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16466" y="1690254"/>
            <a:ext cx="4349704" cy="3401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1000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143001" y="2057400"/>
            <a:ext cx="4934526" cy="4038600"/>
          </a:xfrm>
        </p:spPr>
        <p:txBody>
          <a:bodyPr>
            <a:normAutofit fontScale="92500"/>
          </a:bodyPr>
          <a:lstStyle/>
          <a:p>
            <a:pPr marL="45720" indent="0">
              <a:buNone/>
              <a:defRPr/>
            </a:pPr>
            <a:r>
              <a:rPr lang="ru-RU" sz="3200"/>
              <a:t>Какие места в Калининграде напоминают нам о Канте?</a:t>
            </a:r>
            <a:endParaRPr lang="ru-RU" sz="32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400">
                <a:latin typeface="Century Gothic"/>
              </a:rPr>
              <a:t>Ответ: </a:t>
            </a:r>
            <a:r>
              <a:rPr lang="ru-RU" sz="2800"/>
              <a:t>Остров Канта очень популярное место Калининграда. На острове Канта находиться Кафедральный собор, где расположена могила великого философа Иммануила Канта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62254" y="1674090"/>
            <a:ext cx="5532582" cy="4149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13237" y="609600"/>
            <a:ext cx="11492435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100</a:t>
            </a:r>
            <a:br>
              <a:rPr lang="ru-RU">
                <a:solidFill>
                  <a:schemeClr val="accent1">
                    <a:lumMod val="75000"/>
                  </a:schemeClr>
                </a:solidFill>
              </a:rPr>
            </a:br>
            <a:endParaRPr lang="ru-RU">
              <a:solidFill>
                <a:schemeClr val="accent1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35662" y="1794803"/>
            <a:ext cx="5723792" cy="4232031"/>
          </a:xfrm>
        </p:spPr>
        <p:txBody>
          <a:bodyPr>
            <a:normAutofit/>
          </a:bodyPr>
          <a:lstStyle/>
          <a:p>
            <a:pPr marL="45720" indent="0">
              <a:spcBef>
                <a:spcPts val="600"/>
              </a:spcBef>
              <a:buNone/>
              <a:defRPr/>
            </a:pPr>
            <a:r>
              <a:rPr lang="ru-RU" sz="2800">
                <a:latin typeface="Century Gothic"/>
              </a:rPr>
              <a:t>К какому направлению НКФ относился Кант?</a:t>
            </a:r>
            <a:endParaRPr/>
          </a:p>
          <a:p>
            <a:pPr marL="45720" indent="0" algn="ctr">
              <a:spcBef>
                <a:spcPts val="600"/>
              </a:spcBef>
              <a:buNone/>
              <a:defRPr/>
            </a:pPr>
            <a:endParaRPr lang="ru-RU" sz="3200">
              <a:latin typeface="Century Gothic"/>
            </a:endParaRPr>
          </a:p>
          <a:p>
            <a:pPr marL="45720" indent="0" algn="ctr">
              <a:spcBef>
                <a:spcPts val="600"/>
              </a:spcBef>
              <a:buNone/>
              <a:defRPr/>
            </a:pPr>
            <a:endParaRPr lang="ru-RU" sz="3200">
              <a:latin typeface="Century Gothic"/>
            </a:endParaRPr>
          </a:p>
          <a:p>
            <a:pPr marL="45720" indent="0" algn="ctr">
              <a:spcBef>
                <a:spcPts val="600"/>
              </a:spcBef>
              <a:buNone/>
              <a:defRPr/>
            </a:pPr>
            <a:r>
              <a:rPr lang="ru-RU" sz="3200">
                <a:latin typeface="Century Gothic"/>
              </a:rPr>
              <a:t>Ответ: Объективный идеализм</a:t>
            </a:r>
            <a:endParaRPr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56144" y="1965960"/>
            <a:ext cx="5352838" cy="3475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13238" y="628073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200</a:t>
            </a:r>
            <a:br>
              <a:rPr lang="ru-RU"/>
            </a:br>
            <a:endParaRPr lang="ru-RU">
              <a:latin typeface="Century Gothic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47346" y="1820009"/>
            <a:ext cx="5568787" cy="4659922"/>
          </a:xfrm>
        </p:spPr>
        <p:txBody>
          <a:bodyPr/>
          <a:lstStyle/>
          <a:p>
            <a:pPr marL="45720" indent="0">
              <a:buNone/>
              <a:defRPr/>
            </a:pPr>
            <a:r>
              <a:rPr lang="ru-RU" sz="3200">
                <a:latin typeface="Century Gothic"/>
              </a:rPr>
              <a:t>Что является объектом познания по Канту? (Назвать 2 определения)</a:t>
            </a:r>
            <a:endParaRPr lang="ru-RU" sz="36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800">
                <a:latin typeface="Century Gothic"/>
              </a:rPr>
              <a:t>Ответ: явление(феномен) и «вещь в себе» (ноумен)</a:t>
            </a:r>
            <a:endParaRPr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66840" y="1441423"/>
            <a:ext cx="4285700" cy="428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-381000" y="533986"/>
            <a:ext cx="9875520" cy="1356360"/>
          </a:xfrm>
        </p:spPr>
        <p:txBody>
          <a:bodyPr/>
          <a:lstStyle/>
          <a:p>
            <a:pPr algn="ctr"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300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78783" y="1935435"/>
            <a:ext cx="4796779" cy="4587125"/>
          </a:xfrm>
        </p:spPr>
        <p:txBody>
          <a:bodyPr>
            <a:normAutofit/>
          </a:bodyPr>
          <a:lstStyle/>
          <a:p>
            <a:pPr marL="45720" indent="0">
              <a:spcBef>
                <a:spcPts val="0"/>
              </a:spcBef>
              <a:buNone/>
              <a:defRPr/>
            </a:pPr>
            <a:r>
              <a:rPr lang="ru-RU" sz="2800">
                <a:latin typeface="Century Gothic"/>
              </a:rPr>
              <a:t>Центральное понятие философии Канта</a:t>
            </a:r>
            <a:endParaRPr lang="ru-RU" sz="3200">
              <a:latin typeface="Century Gothic"/>
            </a:endParaRPr>
          </a:p>
          <a:p>
            <a:pPr marL="45720" indent="0" algn="ctr">
              <a:lnSpc>
                <a:spcPct val="50000"/>
              </a:lnSpc>
              <a:spcBef>
                <a:spcPts val="0"/>
              </a:spcBef>
              <a:buNone/>
              <a:defRPr/>
            </a:pPr>
            <a:endParaRPr lang="ru-RU" sz="3200">
              <a:latin typeface="Century Gothic"/>
            </a:endParaRPr>
          </a:p>
          <a:p>
            <a:pPr marL="45720" indent="0" algn="ctr">
              <a:lnSpc>
                <a:spcPct val="50000"/>
              </a:lnSpc>
              <a:spcBef>
                <a:spcPts val="600"/>
              </a:spcBef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ru-RU" sz="3200">
              <a:latin typeface="Century Gothic"/>
            </a:endParaRP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sz="3200">
                <a:latin typeface="Century Gothic"/>
              </a:rPr>
              <a:t>Ответ:</a:t>
            </a:r>
            <a:r>
              <a:rPr lang="ru-RU" sz="2800">
                <a:latin typeface="Century Gothic"/>
              </a:rPr>
              <a:t> «вещь в себе» -внутренняя сущность, которая никогда не будет познана разумом </a:t>
            </a:r>
            <a:endParaRPr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41471" y="2123495"/>
            <a:ext cx="5363215" cy="349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62709" y="422801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400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89085" y="1734027"/>
            <a:ext cx="5539153" cy="412165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Основные произведения Канта относящиеся ко второму периоду его творчества</a:t>
            </a:r>
            <a:endParaRPr lang="ru-RU" sz="32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2400"/>
              <a:t>«Критика чистого разума» </a:t>
            </a:r>
            <a:endParaRPr/>
          </a:p>
          <a:p>
            <a:pPr marL="45720" indent="0" algn="ctr">
              <a:buNone/>
              <a:defRPr/>
            </a:pPr>
            <a:r>
              <a:rPr lang="ru-RU" sz="2400"/>
              <a:t>«Критика практического разума»</a:t>
            </a:r>
            <a:endParaRPr/>
          </a:p>
          <a:p>
            <a:pPr marL="45720" indent="0" algn="ctr">
              <a:buNone/>
              <a:defRPr/>
            </a:pPr>
            <a:r>
              <a:rPr lang="ru-RU" sz="2400"/>
              <a:t>«Критика способности суждения» </a:t>
            </a:r>
            <a:endParaRPr/>
          </a:p>
          <a:p>
            <a:pPr marL="45720" indent="0" algn="ctr">
              <a:buNone/>
              <a:defRPr/>
            </a:pPr>
            <a:endParaRPr lang="ru-RU" sz="3200">
              <a:latin typeface="Century Gothic"/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53303" y="1543050"/>
            <a:ext cx="6057791" cy="4312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78119" y="464435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500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08868" y="1818936"/>
            <a:ext cx="5838092" cy="403860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*Основная проблема рассматриваемая Кантом в «Критике чистого разума» -…  **Кем являлся Кант, утверждающий невозможность познания окружающей действительности?</a:t>
            </a:r>
            <a:endParaRPr/>
          </a:p>
          <a:p>
            <a:pPr marL="45720" indent="0">
              <a:buNone/>
              <a:defRPr/>
            </a:pPr>
            <a:endParaRPr lang="ru-RU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3200">
                <a:latin typeface="Century Gothic"/>
              </a:rPr>
              <a:t>Ответ: проблема гносеологии</a:t>
            </a:r>
            <a:endParaRPr/>
          </a:p>
          <a:p>
            <a:pPr marL="45720" indent="0" algn="ctr">
              <a:buNone/>
              <a:defRPr/>
            </a:pPr>
            <a:r>
              <a:rPr lang="ru-RU" sz="3200">
                <a:latin typeface="Century Gothic"/>
              </a:rPr>
              <a:t>Кант-агностик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89184" y="2220862"/>
            <a:ext cx="4137072" cy="3234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79582" y="609600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600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143000" y="2057400"/>
            <a:ext cx="4467225" cy="4038600"/>
          </a:xfrm>
        </p:spPr>
        <p:txBody>
          <a:bodyPr>
            <a:normAutofit/>
          </a:bodyPr>
          <a:lstStyle/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На что опирается человек в процессе познания?</a:t>
            </a:r>
            <a:endParaRPr/>
          </a:p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800">
                <a:latin typeface="Century Gothic"/>
              </a:rPr>
              <a:t>Ответ: чувственность, разум, рассудок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88627" y="1965960"/>
            <a:ext cx="5600217" cy="361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3400" y="535159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700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80110" y="1891519"/>
            <a:ext cx="5200650" cy="4038600"/>
          </a:xfrm>
        </p:spPr>
        <p:txBody>
          <a:bodyPr>
            <a:noAutofit/>
          </a:bodyPr>
          <a:lstStyle/>
          <a:p>
            <a:pPr marL="45720" indent="0">
              <a:buNone/>
              <a:defRPr/>
            </a:pPr>
            <a:r>
              <a:rPr lang="ru-RU" sz="2400">
                <a:latin typeface="Century Gothic"/>
              </a:rPr>
              <a:t>«Критика практического разума»</a:t>
            </a:r>
            <a:endParaRPr/>
          </a:p>
          <a:p>
            <a:pPr marL="45720" indent="0">
              <a:buNone/>
              <a:defRPr/>
            </a:pPr>
            <a:r>
              <a:rPr lang="ru-RU" sz="2400">
                <a:latin typeface="Century Gothic"/>
              </a:rPr>
              <a:t>Чти является чистой нравственностью?</a:t>
            </a:r>
            <a:endParaRPr/>
          </a:p>
          <a:p>
            <a:pPr marL="45720" indent="0" algn="ctr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400">
                <a:latin typeface="Century Gothic"/>
              </a:rPr>
              <a:t>Ответ: признанное всеми добродетельное общественное сознание, которое отдельный индивид воспринимает как свое собственное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27470" y="1891519"/>
            <a:ext cx="5229892" cy="348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303595" y="236077"/>
            <a:ext cx="7478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 b="1" i="1">
                <a:latin typeface="Century Gothic"/>
              </a:rPr>
              <a:t>Категории</a:t>
            </a:r>
            <a:r>
              <a:rPr lang="ru-RU" sz="3600" b="1" i="1">
                <a:latin typeface="Century Gothic"/>
              </a:rPr>
              <a:t> </a:t>
            </a:r>
            <a:r>
              <a:rPr lang="ru-RU" sz="4400" b="1" i="1">
                <a:latin typeface="Century Gothic"/>
              </a:rPr>
              <a:t>вопросов</a:t>
            </a:r>
            <a:r>
              <a:rPr lang="ru-RU" sz="3600" b="1" i="1">
                <a:latin typeface="Century Gothic"/>
              </a:rPr>
              <a:t> </a:t>
            </a:r>
            <a:endParaRPr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116534" y="2985706"/>
            <a:ext cx="1426017" cy="689022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solidFill>
                  <a:schemeClr val="tx1"/>
                </a:solidFill>
                <a:hlinkClick r:id="rId2" action="ppaction://hlinksldjump" tooltip="ppaction://hlinksldjumpslide5"/>
              </a:rPr>
              <a:t>400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911484" y="3908682"/>
            <a:ext cx="1417447" cy="66646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3" action="ppaction://hlinksldjump" tooltip="ppaction://hlinksldjumpslide6"/>
              </a:rPr>
              <a:t>500</a:t>
            </a:r>
            <a:endParaRPr lang="ru-RU"/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 bwMode="auto">
          <a:xfrm>
            <a:off x="1911484" y="2985706"/>
            <a:ext cx="1417447" cy="6858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5" action="ppaction://hlinksldjump" tooltip="ppaction://hlinksldjumpslide4"/>
              </a:rPr>
              <a:t>300</a:t>
            </a:r>
            <a:endParaRPr lang="ru-RU"/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 bwMode="auto">
          <a:xfrm>
            <a:off x="4137849" y="2029322"/>
            <a:ext cx="1404703" cy="71921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7" action="ppaction://hlinksldjump" tooltip="ppaction://hlinksldjumpslide3"/>
              </a:rPr>
              <a:t>200</a:t>
            </a:r>
            <a:endParaRPr lang="ru-RU"/>
          </a:p>
        </p:txBody>
      </p:sp>
      <p:sp>
        <p:nvSpPr>
          <p:cNvPr id="8" name="Скругленный прямоугольник 7">
            <a:hlinkClick r:id="rId8" action="ppaction://hlinksldjump"/>
          </p:cNvPr>
          <p:cNvSpPr/>
          <p:nvPr/>
        </p:nvSpPr>
        <p:spPr bwMode="auto">
          <a:xfrm>
            <a:off x="1911484" y="2029322"/>
            <a:ext cx="1417447" cy="71921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solidFill>
                  <a:schemeClr val="tx1"/>
                </a:solidFill>
                <a:hlinkClick r:id="rId9" action="ppaction://hlinksldjump" tooltip="ppaction://hlinksldjumpslide2"/>
              </a:rPr>
              <a:t>100</a:t>
            </a: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7277098" y="3908682"/>
            <a:ext cx="1311521" cy="66170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0" action="ppaction://hlinksldjump" tooltip="ppaction://hlinksldjumpslide16"/>
              </a:rPr>
              <a:t>500</a:t>
            </a: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137849" y="5776816"/>
            <a:ext cx="1404701" cy="6269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1" action="ppaction://hlinksldjump" tooltip="ppaction://hlinksldjumpslide11"/>
              </a:rPr>
              <a:t>1000</a:t>
            </a:r>
            <a:endParaRPr lang="ru-RU"/>
          </a:p>
        </p:txBody>
      </p:sp>
      <p:sp>
        <p:nvSpPr>
          <p:cNvPr id="11" name="Скругленный прямоугольник 10">
            <a:hlinkClick r:id="rId9" action="ppaction://hlinksldjump"/>
          </p:cNvPr>
          <p:cNvSpPr/>
          <p:nvPr/>
        </p:nvSpPr>
        <p:spPr bwMode="auto">
          <a:xfrm>
            <a:off x="7277099" y="2029322"/>
            <a:ext cx="1314449" cy="71921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8" action="ppaction://hlinksldjump" tooltip="ppaction://hlinksldjumpslide12"/>
              </a:rPr>
              <a:t>100</a:t>
            </a: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9473931" y="3908682"/>
            <a:ext cx="1308367" cy="66170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2" action="ppaction://hlinksldjump" tooltip="ppaction://hlinksldjumpslide17"/>
              </a:rPr>
              <a:t>600</a:t>
            </a: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9473933" y="2029322"/>
            <a:ext cx="1308367" cy="72416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6" action="ppaction://hlinksldjump" tooltip="ppaction://hlinksldjumpslide13"/>
              </a:rPr>
              <a:t>200</a:t>
            </a: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9473932" y="2985706"/>
            <a:ext cx="1308367" cy="69361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3" action="ppaction://hlinksldjump" tooltip="ppaction://hlinksldjumpslide15"/>
              </a:rPr>
              <a:t>400</a:t>
            </a: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7277099" y="2985706"/>
            <a:ext cx="1314449" cy="69361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4" action="ppaction://hlinksldjump" tooltip="ppaction://hlinksldjumpslide14"/>
              </a:rPr>
              <a:t>300</a:t>
            </a: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9473929" y="5776816"/>
            <a:ext cx="1308367" cy="6269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4" action="ppaction://hlinksldjump" tooltip="ppaction://hlinksldjumpslide21"/>
              </a:rPr>
              <a:t>1000</a:t>
            </a:r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1911483" y="5776817"/>
            <a:ext cx="1417447" cy="6269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5" action="ppaction://hlinksldjump" tooltip="ppaction://hlinksldjumpslide10"/>
              </a:rPr>
              <a:t>900</a:t>
            </a:r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4116533" y="4853841"/>
            <a:ext cx="1426017" cy="6650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6" action="ppaction://hlinksldjump" tooltip="ppaction://hlinksldjumpslide9"/>
              </a:rPr>
              <a:t>800</a:t>
            </a:r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7277096" y="5776816"/>
            <a:ext cx="1311521" cy="6269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7" action="ppaction://hlinksldjump" tooltip="ppaction://hlinksldjumpslide20"/>
              </a:rPr>
              <a:t>900</a:t>
            </a: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9473930" y="4853841"/>
            <a:ext cx="1308367" cy="6650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8" action="ppaction://hlinksldjump" tooltip="ppaction://hlinksldjumpslide19"/>
              </a:rPr>
              <a:t>800</a:t>
            </a:r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277097" y="4853841"/>
            <a:ext cx="1311521" cy="6650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19" action="ppaction://hlinksldjump" tooltip="ppaction://hlinksldjumpslide18"/>
              </a:rPr>
              <a:t>700</a:t>
            </a: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1911483" y="4853841"/>
            <a:ext cx="1417447" cy="66504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20" action="ppaction://hlinksldjump" tooltip="ppaction://hlinksldjumpslide8"/>
              </a:rPr>
              <a:t>700</a:t>
            </a:r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4137849" y="3908682"/>
            <a:ext cx="1404702" cy="661704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u="sng">
                <a:hlinkClick r:id="rId21" action="ppaction://hlinksldjump" tooltip="ppaction://hlinksldjumpslide7"/>
              </a:rPr>
              <a:t>600</a:t>
            </a:r>
            <a:endParaRPr lang="ru-RU"/>
          </a:p>
        </p:txBody>
      </p:sp>
      <p:sp>
        <p:nvSpPr>
          <p:cNvPr id="31" name="TextBox 30"/>
          <p:cNvSpPr txBox="1"/>
          <p:nvPr/>
        </p:nvSpPr>
        <p:spPr bwMode="auto">
          <a:xfrm>
            <a:off x="2484913" y="1046998"/>
            <a:ext cx="2572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400"/>
              <a:t>Личность</a:t>
            </a:r>
            <a:endParaRPr/>
          </a:p>
        </p:txBody>
      </p:sp>
      <p:sp>
        <p:nvSpPr>
          <p:cNvPr id="32" name="TextBox 31"/>
          <p:cNvSpPr txBox="1"/>
          <p:nvPr/>
        </p:nvSpPr>
        <p:spPr bwMode="auto">
          <a:xfrm>
            <a:off x="6352442" y="1046997"/>
            <a:ext cx="534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400"/>
              <a:t>Вклад в философию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61109" y="517236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800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1110" y="1965960"/>
            <a:ext cx="5726270" cy="4038600"/>
          </a:xfrm>
        </p:spPr>
        <p:txBody>
          <a:bodyPr>
            <a:normAutofit/>
          </a:bodyPr>
          <a:lstStyle/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В чем заключается заслуга Канта?</a:t>
            </a:r>
            <a:endParaRPr/>
          </a:p>
          <a:p>
            <a:pPr marL="45720" indent="0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800">
                <a:latin typeface="Century Gothic"/>
              </a:rPr>
              <a:t>Ответ: он полностью изменил представление об объекте и субъекте познавательной деятельности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7380" y="1965960"/>
            <a:ext cx="5462692" cy="3505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53473" y="505851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900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78119" y="1817077"/>
            <a:ext cx="5438774" cy="4038600"/>
          </a:xfrm>
        </p:spPr>
        <p:txBody>
          <a:bodyPr>
            <a:normAutofit/>
          </a:bodyPr>
          <a:lstStyle/>
          <a:p>
            <a:pPr marL="45720" indent="0">
              <a:buNone/>
              <a:defRPr/>
            </a:pPr>
            <a:r>
              <a:rPr lang="ru-RU" sz="3200"/>
              <a:t>Кант считал, что на поступки людей влияют три вещи:</a:t>
            </a:r>
            <a:endParaRPr lang="ru-RU" sz="40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3200"/>
              <a:t>страхи, склонности и долг</a:t>
            </a:r>
            <a:endParaRPr lang="ru-RU" sz="4000">
              <a:latin typeface="Century Gothic"/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81774" y="1643593"/>
            <a:ext cx="4538805" cy="2338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97367" y="3720817"/>
            <a:ext cx="3073833" cy="2767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96265" y="508775"/>
            <a:ext cx="9875520" cy="1356360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"/>
              </a:rPr>
              <a:t>Вклад в философию за 1000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143000" y="2057400"/>
            <a:ext cx="4391025" cy="4038600"/>
          </a:xfrm>
        </p:spPr>
        <p:txBody>
          <a:bodyPr>
            <a:normAutofit/>
          </a:bodyPr>
          <a:lstStyle/>
          <a:p>
            <a:pPr marL="45720" indent="0">
              <a:buNone/>
              <a:defRPr/>
            </a:pPr>
            <a:r>
              <a:rPr lang="ru-RU" sz="2800"/>
              <a:t> Какие философы строили свои теории на отрицании идей Канта или согласии с ними.</a:t>
            </a:r>
            <a:endParaRPr lang="ru-RU" sz="36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3200"/>
              <a:t>Ницше, Гегель и Шопенгауэр </a:t>
            </a:r>
            <a:endParaRPr lang="ru-RU" sz="2800">
              <a:latin typeface="Century Gothic"/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6005080" y="1929791"/>
            <a:ext cx="5688868" cy="3086755"/>
            <a:chOff x="6014316" y="1948263"/>
            <a:chExt cx="5688868" cy="308675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317673" y="1967398"/>
              <a:ext cx="5385511" cy="302935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014316" y="1948263"/>
              <a:ext cx="2145920" cy="306762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rcRect l="5864" t="0" r="5769" b="0"/>
            <a:stretch/>
          </p:blipFill>
          <p:spPr bwMode="auto">
            <a:xfrm>
              <a:off x="8160236" y="1967398"/>
              <a:ext cx="1981291" cy="306762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63418" y="2897021"/>
            <a:ext cx="11268364" cy="1257300"/>
          </a:xfrm>
        </p:spPr>
        <p:txBody>
          <a:bodyPr>
            <a:noAutofit/>
          </a:bodyPr>
          <a:lstStyle/>
          <a:p>
            <a:pPr marL="45720" indent="0">
              <a:buNone/>
              <a:defRPr/>
            </a:pPr>
            <a:r>
              <a:rPr lang="ru-RU" sz="5400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Спасибо за интересную игру!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18514" y="1926538"/>
            <a:ext cx="5293744" cy="3813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</a:t>
            </a:r>
            <a:r>
              <a:rPr lang="ru-RU">
                <a:latin typeface="Century Gothic"/>
              </a:rPr>
              <a:t>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за 100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13238" y="1970135"/>
            <a:ext cx="6074648" cy="3583159"/>
          </a:xfrm>
        </p:spPr>
        <p:txBody>
          <a:bodyPr>
            <a:normAutofit/>
          </a:bodyPr>
          <a:lstStyle/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Когда родился И. Кант </a:t>
            </a:r>
            <a:r>
              <a:rPr lang="ru-RU" sz="2800"/>
              <a:t>?</a:t>
            </a: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endParaRPr lang="ru-RU" sz="32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3200">
                <a:latin typeface="Century Gothic"/>
              </a:rPr>
              <a:t>Ответ: </a:t>
            </a:r>
            <a:r>
              <a:rPr lang="ru-RU"/>
              <a:t> </a:t>
            </a:r>
            <a:r>
              <a:rPr lang="ru-RU" sz="2800"/>
              <a:t>22 апреля 1724 г.</a:t>
            </a:r>
            <a:endParaRPr lang="ru-RU" sz="4000">
              <a:latin typeface="Century Gothic"/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200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41986" y="1891519"/>
            <a:ext cx="5438774" cy="4038600"/>
          </a:xfrm>
        </p:spPr>
        <p:txBody>
          <a:bodyPr>
            <a:normAutofit/>
          </a:bodyPr>
          <a:lstStyle/>
          <a:p>
            <a:pPr marL="45720" indent="0">
              <a:buNone/>
              <a:defRPr/>
            </a:pPr>
            <a:endParaRPr lang="ru-RU" sz="3200"/>
          </a:p>
          <a:p>
            <a:pPr marL="45720" indent="0">
              <a:buNone/>
              <a:defRPr/>
            </a:pPr>
            <a:r>
              <a:rPr lang="ru-RU" sz="3200"/>
              <a:t>Что означает имя </a:t>
            </a:r>
            <a:r>
              <a:rPr lang="ru-RU" sz="3200"/>
              <a:t>Иммануил</a:t>
            </a:r>
            <a:r>
              <a:rPr lang="ru-RU" sz="3200"/>
              <a:t>?</a:t>
            </a:r>
            <a:endParaRPr lang="ru-RU" sz="3200" i="1">
              <a:latin typeface="Century Gothic"/>
            </a:endParaRPr>
          </a:p>
          <a:p>
            <a:pPr marL="45720" indent="0">
              <a:buNone/>
              <a:defRPr/>
            </a:pPr>
            <a:endParaRPr lang="ru-RU" sz="2400" i="1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 i="1">
                <a:latin typeface="Century Gothic"/>
              </a:rPr>
              <a:t>Ответ: </a:t>
            </a:r>
            <a:r>
              <a:rPr lang="ru-RU" sz="2800"/>
              <a:t>Философ носил еврейское имя, которое в переводе означает «с нами Бог»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30480" y="1662545"/>
            <a:ext cx="5575381" cy="3513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300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85775" y="2057400"/>
            <a:ext cx="5305426" cy="4038600"/>
          </a:xfrm>
        </p:spPr>
        <p:txBody>
          <a:bodyPr/>
          <a:lstStyle/>
          <a:p>
            <a:pPr marL="45720" indent="0">
              <a:buNone/>
              <a:defRPr/>
            </a:pPr>
            <a:r>
              <a:rPr lang="ru-RU" sz="3600"/>
              <a:t>Что общего между </a:t>
            </a:r>
            <a:r>
              <a:rPr lang="ru-RU" sz="3600"/>
              <a:t>В.Ульяновым</a:t>
            </a:r>
            <a:r>
              <a:rPr lang="ru-RU" sz="3600"/>
              <a:t> (Лениным) и </a:t>
            </a:r>
            <a:r>
              <a:rPr lang="ru-RU" sz="3600"/>
              <a:t>И.Кантом</a:t>
            </a:r>
            <a:r>
              <a:rPr lang="ru-RU" sz="3600"/>
              <a:t>?</a:t>
            </a:r>
            <a:endParaRPr/>
          </a:p>
          <a:p>
            <a:pPr marL="45720" indent="0">
              <a:buNone/>
              <a:defRPr/>
            </a:pPr>
            <a:endParaRPr lang="ru-RU" sz="36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3200"/>
              <a:t>Оба родились 22 апреля и были четвертыми детьми в семье.</a:t>
            </a:r>
            <a:endParaRPr/>
          </a:p>
          <a:p>
            <a:pPr marL="45720" indent="0">
              <a:buNone/>
              <a:defRPr/>
            </a:pPr>
            <a:endParaRPr lang="ru-RU" sz="2400">
              <a:latin typeface="Century Gothic"/>
            </a:endParaRPr>
          </a:p>
          <a:p>
            <a:pPr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 descr="https://100-faktov.ru/wp-content/uploads/2019/05/f1d7d9cd8bc56823901e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380884" y="846951"/>
            <a:ext cx="2430607" cy="3448071"/>
          </a:xfrm>
          <a:prstGeom prst="rect">
            <a:avLst/>
          </a:prstGeom>
          <a:noFill/>
        </p:spPr>
      </p:pic>
      <p:pic>
        <p:nvPicPr>
          <p:cNvPr id="1028" name="Picture 4" descr="https://images.saatchiart.com/saatchi/1202815/art/5894955/4964753-HSC00001-7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040957" y="2724728"/>
            <a:ext cx="2590732" cy="35490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400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143001" y="2057400"/>
            <a:ext cx="4610100" cy="4038600"/>
          </a:xfrm>
        </p:spPr>
        <p:txBody>
          <a:bodyPr/>
          <a:lstStyle/>
          <a:p>
            <a:pPr marL="45720" indent="0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>
              <a:buNone/>
              <a:defRPr/>
            </a:pPr>
            <a:br>
              <a:rPr lang="ru-RU">
                <a:latin typeface="Century Gothic"/>
              </a:rPr>
            </a:br>
            <a:endParaRPr lang="ru-RU">
              <a:latin typeface="Century Gothic"/>
            </a:endParaRPr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778119" y="1965960"/>
            <a:ext cx="6315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accent1"/>
                </a:solidFill>
                <a:latin typeface="Century Gothic"/>
              </a:rPr>
              <a:t>Какое слово оказывало на Канта снотворное действие?</a:t>
            </a:r>
            <a:endParaRPr/>
          </a:p>
          <a:p>
            <a:pPr algn="ctr">
              <a:defRPr/>
            </a:pPr>
            <a:endParaRPr lang="ru-RU" sz="2400">
              <a:solidFill>
                <a:schemeClr val="accent1"/>
              </a:solidFill>
              <a:latin typeface="Century Gothic"/>
            </a:endParaRPr>
          </a:p>
          <a:p>
            <a:pPr algn="ctr">
              <a:defRPr/>
            </a:pPr>
            <a:endParaRPr lang="ru-RU" sz="2400">
              <a:solidFill>
                <a:schemeClr val="accent1"/>
              </a:solidFill>
              <a:latin typeface="Century Gothic"/>
            </a:endParaRPr>
          </a:p>
          <a:p>
            <a:pPr algn="ctr">
              <a:defRPr/>
            </a:pPr>
            <a:endParaRPr lang="ru-RU" sz="2400">
              <a:solidFill>
                <a:schemeClr val="accent1"/>
              </a:solidFill>
              <a:latin typeface="Century Gothic"/>
            </a:endParaRPr>
          </a:p>
          <a:p>
            <a:pPr algn="ctr">
              <a:defRPr/>
            </a:pPr>
            <a:r>
              <a:rPr lang="ru-RU" sz="2400">
                <a:solidFill>
                  <a:schemeClr val="accent1"/>
                </a:solidFill>
                <a:latin typeface="Century Gothic"/>
              </a:rPr>
              <a:t>Ответ: Слово « Цицерон» – навязчиво повторяя его про себя. Он быстро засыпал.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93194" y="1352434"/>
            <a:ext cx="4492799" cy="4421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500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78119" y="1965960"/>
            <a:ext cx="5444881" cy="4038600"/>
          </a:xfrm>
        </p:spPr>
        <p:txBody>
          <a:bodyPr/>
          <a:lstStyle/>
          <a:p>
            <a:pPr marL="45720" indent="0">
              <a:buNone/>
              <a:defRPr/>
            </a:pPr>
            <a:r>
              <a:rPr lang="ru-RU" sz="2800"/>
              <a:t>Пришедшие к власти в Германии нацисты, выставляли Канта «истинным арийцем».  А как вы думаете, кем были предки Канта?</a:t>
            </a: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2800"/>
              <a:t>В жилах профессора текла кровь шотландцев и </a:t>
            </a:r>
            <a:r>
              <a:rPr lang="ru-RU" sz="2800"/>
              <a:t>куршей</a:t>
            </a:r>
            <a:r>
              <a:rPr lang="ru-RU" sz="2800"/>
              <a:t> – небольшого прусского племени.</a:t>
            </a:r>
            <a:endParaRPr/>
          </a:p>
          <a:p>
            <a:pPr marL="45720" indent="0">
              <a:buNone/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21626" y="729674"/>
            <a:ext cx="3309163" cy="2826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35776" y="3782060"/>
            <a:ext cx="4866698" cy="2635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52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>
                <a:latin typeface="Century Gothic"/>
              </a:rPr>
            </a:b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600</a:t>
            </a:r>
            <a:br>
              <a:rPr lang="ru-RU"/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78119" y="1822939"/>
            <a:ext cx="4897315" cy="4038600"/>
          </a:xfrm>
        </p:spPr>
        <p:txBody>
          <a:bodyPr>
            <a:normAutofit/>
          </a:bodyPr>
          <a:lstStyle/>
          <a:p>
            <a:pPr marL="45720" indent="0">
              <a:buNone/>
              <a:defRPr/>
            </a:pPr>
            <a:endParaRPr lang="ru-RU" sz="3200"/>
          </a:p>
          <a:p>
            <a:pPr marL="45720" indent="0">
              <a:buNone/>
              <a:defRPr/>
            </a:pPr>
            <a:r>
              <a:rPr lang="ru-RU" sz="3200"/>
              <a:t>Какого роста был Кант?</a:t>
            </a:r>
            <a:endParaRPr lang="ru-RU" sz="3200">
              <a:latin typeface="Century Gothic"/>
            </a:endParaRPr>
          </a:p>
          <a:p>
            <a:pPr marL="45720" indent="0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>
              <a:buNone/>
              <a:defRPr/>
            </a:pPr>
            <a:r>
              <a:rPr lang="ru-RU" sz="2400">
                <a:latin typeface="Century Gothic"/>
              </a:rPr>
              <a:t>Ответ: </a:t>
            </a:r>
            <a:r>
              <a:rPr lang="ru-RU" sz="2800"/>
              <a:t>Кант был весьма скромного роста – 157 см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77833" y="1219200"/>
            <a:ext cx="4405568" cy="4405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Личность за 700</a:t>
            </a: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143000" y="2057400"/>
            <a:ext cx="4276725" cy="4038600"/>
          </a:xfrm>
        </p:spPr>
        <p:txBody>
          <a:bodyPr>
            <a:normAutofit fontScale="92500"/>
          </a:bodyPr>
          <a:lstStyle/>
          <a:p>
            <a:pPr marL="45720" indent="0">
              <a:buNone/>
              <a:defRPr/>
            </a:pPr>
            <a:r>
              <a:rPr lang="ru-RU" sz="2800"/>
              <a:t>Как вы думаете, сколько раз в день ел Кант?</a:t>
            </a: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400">
              <a:latin typeface="Century Gothic"/>
            </a:endParaRPr>
          </a:p>
          <a:p>
            <a:pPr marL="45720" indent="0" algn="ctr">
              <a:buNone/>
              <a:defRPr/>
            </a:pPr>
            <a:endParaRPr lang="ru-RU" sz="2800">
              <a:latin typeface="Century Gothic"/>
            </a:endParaRPr>
          </a:p>
          <a:p>
            <a:pPr marL="45720" indent="0" algn="ctr">
              <a:buNone/>
              <a:defRPr/>
            </a:pPr>
            <a:r>
              <a:rPr lang="ru-RU" sz="2800">
                <a:latin typeface="Century Gothic"/>
              </a:rPr>
              <a:t>Ответ: </a:t>
            </a:r>
            <a:r>
              <a:rPr lang="ru-RU" sz="3000"/>
              <a:t>Кант ел только один раз в сутки, в остальное же время обходился чаем или кофе.</a:t>
            </a:r>
            <a:endParaRPr/>
          </a:p>
          <a:p>
            <a:pPr marL="0" indent="0" algn="ctr">
              <a:buNone/>
              <a:defRPr/>
            </a:pPr>
            <a:r>
              <a:rPr lang="ru-RU" sz="2400"/>
              <a:t>  </a:t>
            </a:r>
            <a:endParaRPr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 bwMode="auto">
          <a:xfrm>
            <a:off x="413238" y="5855677"/>
            <a:ext cx="729762" cy="63304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94218" y="707159"/>
            <a:ext cx="45720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95022" y="3564659"/>
            <a:ext cx="4124324" cy="2556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Базис">
  <a:themeElements>
    <a:clrScheme name="Другая 1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000000"/>
      </a:hlink>
      <a:folHlink>
        <a:srgbClr val="7030A0"/>
      </a:folHlink>
    </a:clrScheme>
    <a:fontScheme name="Базис">
      <a:majorFont>
        <a:latin typeface="Corbel"/>
        <a:ea typeface="Arial"/>
        <a:cs typeface="Arial"/>
      </a:majorFont>
      <a:minorFont>
        <a:latin typeface="Corbel"/>
        <a:ea typeface="Arial"/>
        <a:cs typeface="Arial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0</TotalTime>
  <Words>0</Words>
  <Application>Р7-Офис/2024.1.1.373</Application>
  <DocSecurity>0</DocSecurity>
  <PresentationFormat>Широкоэкранный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5нере</dc:title>
  <dc:subject/>
  <dc:creator>Home</dc:creator>
  <cp:keywords/>
  <dc:description/>
  <dc:identifier/>
  <dc:language/>
  <cp:lastModifiedBy/>
  <cp:revision>107</cp:revision>
  <dcterms:created xsi:type="dcterms:W3CDTF">2023-10-03T18:32:38Z</dcterms:created>
  <dcterms:modified xsi:type="dcterms:W3CDTF">2024-03-05T05:09:39Z</dcterms:modified>
  <cp:category/>
  <cp:contentStatus/>
  <cp:version/>
</cp:coreProperties>
</file>