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82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ru-RU"/>
              <a:t>Образец заголовка</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F890152-D783-4580-9E36-5EAC85B631B8}" type="datetimeFigureOut">
              <a:rPr lang="ru-RU" smtClean="0"/>
              <a:t>21.11.2023</a:t>
            </a:fld>
            <a:endParaRPr lang="ru-RU"/>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ru-RU"/>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2D302BE2-6F6F-46C7-966B-E510A63F6C99}" type="slidenum">
              <a:rPr lang="ru-RU" smtClean="0"/>
              <a:t>‹#›</a:t>
            </a:fld>
            <a:endParaRPr lang="ru-RU"/>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6728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F890152-D783-4580-9E36-5EAC85B631B8}" type="datetimeFigureOut">
              <a:rPr lang="ru-RU" smtClean="0"/>
              <a:t>21.11.2023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302BE2-6F6F-46C7-966B-E510A63F6C99}" type="slidenum">
              <a:rPr lang="ru-RU" smtClean="0"/>
              <a:t>‹#›</a:t>
            </a:fld>
            <a:endParaRPr lang="ru-RU"/>
          </a:p>
        </p:txBody>
      </p:sp>
    </p:spTree>
    <p:extLst>
      <p:ext uri="{BB962C8B-B14F-4D97-AF65-F5344CB8AC3E}">
        <p14:creationId xmlns:p14="http://schemas.microsoft.com/office/powerpoint/2010/main" val="2956068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F890152-D783-4580-9E36-5EAC85B631B8}" type="datetimeFigureOut">
              <a:rPr lang="ru-RU" smtClean="0"/>
              <a:t>21.11.2023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302BE2-6F6F-46C7-966B-E510A63F6C99}" type="slidenum">
              <a:rPr lang="ru-RU" smtClean="0"/>
              <a:t>‹#›</a:t>
            </a:fld>
            <a:endParaRPr lang="ru-RU"/>
          </a:p>
        </p:txBody>
      </p:sp>
    </p:spTree>
    <p:extLst>
      <p:ext uri="{BB962C8B-B14F-4D97-AF65-F5344CB8AC3E}">
        <p14:creationId xmlns:p14="http://schemas.microsoft.com/office/powerpoint/2010/main" val="1681547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F890152-D783-4580-9E36-5EAC85B631B8}" type="datetimeFigureOut">
              <a:rPr lang="ru-RU" smtClean="0"/>
              <a:t>21.11.2023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302BE2-6F6F-46C7-966B-E510A63F6C99}" type="slidenum">
              <a:rPr lang="ru-RU" smtClean="0"/>
              <a:t>‹#›</a:t>
            </a:fld>
            <a:endParaRPr lang="ru-RU"/>
          </a:p>
        </p:txBody>
      </p:sp>
    </p:spTree>
    <p:extLst>
      <p:ext uri="{BB962C8B-B14F-4D97-AF65-F5344CB8AC3E}">
        <p14:creationId xmlns:p14="http://schemas.microsoft.com/office/powerpoint/2010/main" val="3383690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F890152-D783-4580-9E36-5EAC85B631B8}" type="datetimeFigureOut">
              <a:rPr lang="ru-RU" smtClean="0"/>
              <a:t>21.11.2023</a:t>
            </a:fld>
            <a:endParaRPr lang="ru-RU"/>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2D302BE2-6F6F-46C7-966B-E510A63F6C99}" type="slidenum">
              <a:rPr lang="ru-RU" smtClean="0"/>
              <a:t>‹#›</a:t>
            </a:fld>
            <a:endParaRPr lang="ru-RU"/>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77283112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F890152-D783-4580-9E36-5EAC85B631B8}" type="datetimeFigureOut">
              <a:rPr lang="ru-RU" smtClean="0"/>
              <a:t>21.11.2023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D302BE2-6F6F-46C7-966B-E510A63F6C99}" type="slidenum">
              <a:rPr lang="ru-RU" smtClean="0"/>
              <a:t>‹#›</a:t>
            </a:fld>
            <a:endParaRPr lang="ru-RU"/>
          </a:p>
        </p:txBody>
      </p:sp>
    </p:spTree>
    <p:extLst>
      <p:ext uri="{BB962C8B-B14F-4D97-AF65-F5344CB8AC3E}">
        <p14:creationId xmlns:p14="http://schemas.microsoft.com/office/powerpoint/2010/main" val="264490275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7300" y="2909102"/>
            <a:ext cx="4800600" cy="299639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33864" y="2909102"/>
            <a:ext cx="4800600" cy="299639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F890152-D783-4580-9E36-5EAC85B631B8}" type="datetimeFigureOut">
              <a:rPr lang="ru-RU" smtClean="0"/>
              <a:t>21.11.2023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D302BE2-6F6F-46C7-966B-E510A63F6C99}" type="slidenum">
              <a:rPr lang="ru-RU" smtClean="0"/>
              <a:t>‹#›</a:t>
            </a:fld>
            <a:endParaRPr lang="ru-RU"/>
          </a:p>
        </p:txBody>
      </p:sp>
    </p:spTree>
    <p:extLst>
      <p:ext uri="{BB962C8B-B14F-4D97-AF65-F5344CB8AC3E}">
        <p14:creationId xmlns:p14="http://schemas.microsoft.com/office/powerpoint/2010/main" val="278507494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9F890152-D783-4580-9E36-5EAC85B631B8}" type="datetimeFigureOut">
              <a:rPr lang="ru-RU" smtClean="0"/>
              <a:t>21.11.2023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D302BE2-6F6F-46C7-966B-E510A63F6C99}" type="slidenum">
              <a:rPr lang="ru-RU" smtClean="0"/>
              <a:t>‹#›</a:t>
            </a:fld>
            <a:endParaRPr lang="ru-RU"/>
          </a:p>
        </p:txBody>
      </p:sp>
    </p:spTree>
    <p:extLst>
      <p:ext uri="{BB962C8B-B14F-4D97-AF65-F5344CB8AC3E}">
        <p14:creationId xmlns:p14="http://schemas.microsoft.com/office/powerpoint/2010/main" val="210647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890152-D783-4580-9E36-5EAC85B631B8}" type="datetimeFigureOut">
              <a:rPr lang="ru-RU" smtClean="0"/>
              <a:t>21.11.2023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D302BE2-6F6F-46C7-966B-E510A63F6C99}" type="slidenum">
              <a:rPr lang="ru-RU" smtClean="0"/>
              <a:t>‹#›</a:t>
            </a:fld>
            <a:endParaRPr lang="ru-RU"/>
          </a:p>
        </p:txBody>
      </p:sp>
    </p:spTree>
    <p:extLst>
      <p:ext uri="{BB962C8B-B14F-4D97-AF65-F5344CB8AC3E}">
        <p14:creationId xmlns:p14="http://schemas.microsoft.com/office/powerpoint/2010/main" val="1186874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ru-RU"/>
              <a:t>Образец заголовка</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65051" y="6375679"/>
            <a:ext cx="1233355" cy="348462"/>
          </a:xfrm>
        </p:spPr>
        <p:txBody>
          <a:bodyPr/>
          <a:lstStyle/>
          <a:p>
            <a:fld id="{9F890152-D783-4580-9E36-5EAC85B631B8}" type="datetimeFigureOut">
              <a:rPr lang="ru-RU" smtClean="0"/>
              <a:t>21.11.2023</a:t>
            </a:fld>
            <a:endParaRPr lang="ru-RU"/>
          </a:p>
        </p:txBody>
      </p:sp>
      <p:sp>
        <p:nvSpPr>
          <p:cNvPr id="6" name="Footer Placeholder 5"/>
          <p:cNvSpPr>
            <a:spLocks noGrp="1"/>
          </p:cNvSpPr>
          <p:nvPr>
            <p:ph type="ftr" sz="quarter" idx="11"/>
          </p:nvPr>
        </p:nvSpPr>
        <p:spPr>
          <a:xfrm>
            <a:off x="2103620" y="6375679"/>
            <a:ext cx="3482179" cy="345796"/>
          </a:xfrm>
        </p:spPr>
        <p:txBody>
          <a:bodyPr/>
          <a:lstStyle/>
          <a:p>
            <a:endParaRPr lang="ru-RU"/>
          </a:p>
        </p:txBody>
      </p:sp>
      <p:sp>
        <p:nvSpPr>
          <p:cNvPr id="7" name="Slide Number Placeholder 6"/>
          <p:cNvSpPr>
            <a:spLocks noGrp="1"/>
          </p:cNvSpPr>
          <p:nvPr>
            <p:ph type="sldNum" sz="quarter" idx="12"/>
          </p:nvPr>
        </p:nvSpPr>
        <p:spPr>
          <a:xfrm>
            <a:off x="5691014" y="6375679"/>
            <a:ext cx="1232456" cy="345796"/>
          </a:xfrm>
        </p:spPr>
        <p:txBody>
          <a:bodyPr/>
          <a:lstStyle/>
          <a:p>
            <a:fld id="{2D302BE2-6F6F-46C7-966B-E510A63F6C99}" type="slidenum">
              <a:rPr lang="ru-RU" smtClean="0"/>
              <a:t>‹#›</a:t>
            </a:fld>
            <a:endParaRPr lang="ru-RU"/>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66753066"/>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ru-RU"/>
              <a:t>Образец заголовка</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65950" y="6375679"/>
            <a:ext cx="1232456" cy="348462"/>
          </a:xfrm>
        </p:spPr>
        <p:txBody>
          <a:bodyPr/>
          <a:lstStyle/>
          <a:p>
            <a:fld id="{9F890152-D783-4580-9E36-5EAC85B631B8}" type="datetimeFigureOut">
              <a:rPr lang="ru-RU" smtClean="0"/>
              <a:t>21.11.2023</a:t>
            </a:fld>
            <a:endParaRPr lang="ru-RU"/>
          </a:p>
        </p:txBody>
      </p:sp>
      <p:sp>
        <p:nvSpPr>
          <p:cNvPr id="6" name="Footer Placeholder 5"/>
          <p:cNvSpPr>
            <a:spLocks noGrp="1"/>
          </p:cNvSpPr>
          <p:nvPr>
            <p:ph type="ftr" sz="quarter" idx="11"/>
          </p:nvPr>
        </p:nvSpPr>
        <p:spPr>
          <a:xfrm>
            <a:off x="2103621" y="6375679"/>
            <a:ext cx="3482178" cy="345796"/>
          </a:xfrm>
        </p:spPr>
        <p:txBody>
          <a:bodyPr/>
          <a:lstStyle/>
          <a:p>
            <a:endParaRPr lang="ru-RU"/>
          </a:p>
        </p:txBody>
      </p:sp>
      <p:sp>
        <p:nvSpPr>
          <p:cNvPr id="7" name="Slide Number Placeholder 6"/>
          <p:cNvSpPr>
            <a:spLocks noGrp="1"/>
          </p:cNvSpPr>
          <p:nvPr>
            <p:ph type="sldNum" sz="quarter" idx="12"/>
          </p:nvPr>
        </p:nvSpPr>
        <p:spPr>
          <a:xfrm>
            <a:off x="5687568" y="6375679"/>
            <a:ext cx="1234440" cy="345796"/>
          </a:xfrm>
        </p:spPr>
        <p:txBody>
          <a:bodyPr/>
          <a:lstStyle/>
          <a:p>
            <a:fld id="{2D302BE2-6F6F-46C7-966B-E510A63F6C99}" type="slidenum">
              <a:rPr lang="ru-RU" smtClean="0"/>
              <a:t>‹#›</a:t>
            </a:fld>
            <a:endParaRPr lang="ru-RU"/>
          </a:p>
        </p:txBody>
      </p:sp>
    </p:spTree>
    <p:extLst>
      <p:ext uri="{BB962C8B-B14F-4D97-AF65-F5344CB8AC3E}">
        <p14:creationId xmlns:p14="http://schemas.microsoft.com/office/powerpoint/2010/main" val="3725824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F890152-D783-4580-9E36-5EAC85B631B8}" type="datetimeFigureOut">
              <a:rPr lang="ru-RU" smtClean="0"/>
              <a:t>21.11.2023</a:t>
            </a:fld>
            <a:endParaRPr lang="ru-RU"/>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2D302BE2-6F6F-46C7-966B-E510A63F6C99}" type="slidenum">
              <a:rPr lang="ru-RU" smtClean="0"/>
              <a:t>‹#›</a:t>
            </a:fld>
            <a:endParaRPr lang="ru-RU"/>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6737746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757B71-D51B-78C7-3856-CA19D101979B}"/>
              </a:ext>
            </a:extLst>
          </p:cNvPr>
          <p:cNvSpPr>
            <a:spLocks noGrp="1"/>
          </p:cNvSpPr>
          <p:nvPr>
            <p:ph type="ctrTitle"/>
          </p:nvPr>
        </p:nvSpPr>
        <p:spPr/>
        <p:txBody>
          <a:bodyPr>
            <a:noAutofit/>
          </a:bodyPr>
          <a:lstStyle/>
          <a:p>
            <a:pPr algn="ctr"/>
            <a:r>
              <a:rPr lang="ru-RU" sz="4800" dirty="0">
                <a:latin typeface="Times New Roman" panose="02020603050405020304" pitchFamily="18" charset="0"/>
                <a:cs typeface="Times New Roman" panose="02020603050405020304" pitchFamily="18" charset="0"/>
              </a:rPr>
              <a:t>Строительные машины. Общие требования безопасности при эксплуатации</a:t>
            </a:r>
          </a:p>
        </p:txBody>
      </p:sp>
    </p:spTree>
    <p:extLst>
      <p:ext uri="{BB962C8B-B14F-4D97-AF65-F5344CB8AC3E}">
        <p14:creationId xmlns:p14="http://schemas.microsoft.com/office/powerpoint/2010/main" val="741700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809BED-F64F-2BE9-0E52-C53241B11741}"/>
              </a:ext>
            </a:extLst>
          </p:cNvPr>
          <p:cNvSpPr>
            <a:spLocks noGrp="1"/>
          </p:cNvSpPr>
          <p:nvPr>
            <p:ph type="title"/>
          </p:nvPr>
        </p:nvSpPr>
        <p:spPr>
          <a:xfrm>
            <a:off x="1006839" y="243489"/>
            <a:ext cx="10178322" cy="1758931"/>
          </a:xfrm>
        </p:spPr>
        <p:txBody>
          <a:bodyPr>
            <a:noAutofit/>
          </a:bodyPr>
          <a:lstStyle/>
          <a:p>
            <a:r>
              <a:rPr lang="ru-RU" sz="3200" dirty="0">
                <a:latin typeface="Times New Roman" panose="02020603050405020304" pitchFamily="18" charset="0"/>
                <a:cs typeface="Times New Roman" panose="02020603050405020304" pitchFamily="18" charset="0"/>
              </a:rPr>
              <a:t>ТРЕБОВАНИЯ БЕЗОПАСНОСТИ ПРИ ТРАНСПОРТИРОВАНИИ И ХРАНЕНИИ ЭКСКАВАТОРОВ И ДРУГИХ СТРОИТЕЛЬНЫХ МАШИН</a:t>
            </a:r>
          </a:p>
        </p:txBody>
      </p:sp>
      <p:sp>
        <p:nvSpPr>
          <p:cNvPr id="3" name="Объект 2">
            <a:extLst>
              <a:ext uri="{FF2B5EF4-FFF2-40B4-BE49-F238E27FC236}">
                <a16:creationId xmlns:a16="http://schemas.microsoft.com/office/drawing/2014/main" id="{246C43CA-698B-0BDB-8C98-787A652CC2DE}"/>
              </a:ext>
            </a:extLst>
          </p:cNvPr>
          <p:cNvSpPr>
            <a:spLocks noGrp="1"/>
          </p:cNvSpPr>
          <p:nvPr>
            <p:ph sz="half" idx="1"/>
          </p:nvPr>
        </p:nvSpPr>
        <p:spPr>
          <a:xfrm>
            <a:off x="743604" y="2181828"/>
            <a:ext cx="5803257" cy="4959752"/>
          </a:xfrm>
        </p:spPr>
        <p:txBody>
          <a:bodyPr>
            <a:noAutofit/>
          </a:bodyPr>
          <a:lstStyle/>
          <a:p>
            <a:pPr algn="just"/>
            <a:r>
              <a:rPr lang="ru-RU" sz="1800" dirty="0">
                <a:latin typeface="Times New Roman" panose="02020603050405020304" pitchFamily="18" charset="0"/>
                <a:cs typeface="Times New Roman" panose="02020603050405020304" pitchFamily="18" charset="0"/>
              </a:rPr>
              <a:t>Транспортирование экскаваторов и других строительных машин железнодорожным, водным и воздушным транспортом следует осуществлять в соответствии с правилами, действующими на транспорте указанных видов. При перемещении машин своим ходом, на буксире или на транспортных средствах по дорогам общего назначения должны быть соблюдены правила дорожного движения, утвержденные МВД СССР. При транспортировании машин через естественные препятствия или искусственные сооружения, а также в условиях, не предусмотренных эксплуатационной документацией, должен быть разработан проект производства работ, содержащий технические и организационные решения по безопасному транспортированию машины.</a:t>
            </a:r>
          </a:p>
        </p:txBody>
      </p:sp>
      <p:sp>
        <p:nvSpPr>
          <p:cNvPr id="4" name="Объект 3">
            <a:extLst>
              <a:ext uri="{FF2B5EF4-FFF2-40B4-BE49-F238E27FC236}">
                <a16:creationId xmlns:a16="http://schemas.microsoft.com/office/drawing/2014/main" id="{867DDFAF-E1F9-F0B5-18E4-D531B394119A}"/>
              </a:ext>
            </a:extLst>
          </p:cNvPr>
          <p:cNvSpPr>
            <a:spLocks noGrp="1"/>
          </p:cNvSpPr>
          <p:nvPr>
            <p:ph sz="half" idx="2"/>
          </p:nvPr>
        </p:nvSpPr>
        <p:spPr>
          <a:xfrm>
            <a:off x="6546861" y="2286000"/>
            <a:ext cx="5378300" cy="4572000"/>
          </a:xfrm>
        </p:spPr>
        <p:txBody>
          <a:bodyPr>
            <a:noAutofit/>
          </a:bodyPr>
          <a:lstStyle/>
          <a:p>
            <a:pPr marL="0" indent="0" algn="just">
              <a:buNone/>
            </a:pPr>
            <a:r>
              <a:rPr lang="ru-RU" sz="1800" dirty="0">
                <a:latin typeface="Times New Roman" panose="02020603050405020304" pitchFamily="18" charset="0"/>
                <a:cs typeface="Times New Roman" panose="02020603050405020304" pitchFamily="18" charset="0"/>
              </a:rPr>
              <a:t>При подготовке экскаваторов и других строительных машин к транспортированию или длительному хранению необходимо:</a:t>
            </a:r>
          </a:p>
          <a:p>
            <a:pPr algn="just"/>
            <a:r>
              <a:rPr lang="ru-RU" sz="1800" dirty="0">
                <a:latin typeface="Times New Roman" panose="02020603050405020304" pitchFamily="18" charset="0"/>
                <a:cs typeface="Times New Roman" panose="02020603050405020304" pitchFamily="18" charset="0"/>
              </a:rPr>
              <a:t>в процессе монтажа и демонтажа машин перемещение сборочных единиц выполнять с применением грузоподъемных устройств, оснащенных грузозахватными приспособлениями, обеспечивающими устойчивость перемещаемого груза;</a:t>
            </a:r>
          </a:p>
          <a:p>
            <a:pPr algn="just"/>
            <a:r>
              <a:rPr lang="ru-RU" sz="1800" dirty="0">
                <a:latin typeface="Times New Roman" panose="02020603050405020304" pitchFamily="18" charset="0"/>
                <a:cs typeface="Times New Roman" panose="02020603050405020304" pitchFamily="18" charset="0"/>
              </a:rPr>
              <a:t>очистку, мойку машин и нанесение защитных покрытий выполнять с обязательным применением работающими средств индивидуальной защиты, используя пожаробезопасные технические моющие средства.</a:t>
            </a:r>
          </a:p>
        </p:txBody>
      </p:sp>
    </p:spTree>
    <p:extLst>
      <p:ext uri="{BB962C8B-B14F-4D97-AF65-F5344CB8AC3E}">
        <p14:creationId xmlns:p14="http://schemas.microsoft.com/office/powerpoint/2010/main" val="3099740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A7A7D11-E146-46A2-BCC8-F73455459A48}"/>
              </a:ext>
            </a:extLst>
          </p:cNvPr>
          <p:cNvSpPr>
            <a:spLocks noGrp="1"/>
          </p:cNvSpPr>
          <p:nvPr>
            <p:ph sz="half" idx="1"/>
          </p:nvPr>
        </p:nvSpPr>
        <p:spPr>
          <a:xfrm>
            <a:off x="1164702" y="445625"/>
            <a:ext cx="10317384" cy="2332299"/>
          </a:xfrm>
        </p:spPr>
        <p:txBody>
          <a:bodyPr>
            <a:normAutofit/>
          </a:bodyPr>
          <a:lstStyle/>
          <a:p>
            <a:pPr algn="just"/>
            <a:r>
              <a:rPr lang="ru-RU" sz="1800" dirty="0">
                <a:latin typeface="Times New Roman" panose="02020603050405020304" pitchFamily="18" charset="0"/>
                <a:cs typeface="Times New Roman" panose="02020603050405020304" pitchFamily="18" charset="0"/>
              </a:rPr>
              <a:t>При хранении машина должна быть поставлена на подкладки, применены башмаки (упоры), исключающие ее самопроизвольное перемещение, навесное оборудование должно быть опущено до упора, а также выполнены другие мероприятия, предусмотренные эксплуатационной и ремонтной документацией.</a:t>
            </a:r>
          </a:p>
          <a:p>
            <a:pPr algn="just"/>
            <a:r>
              <a:rPr lang="ru-RU" sz="1800" dirty="0">
                <a:latin typeface="Times New Roman" panose="02020603050405020304" pitchFamily="18" charset="0"/>
                <a:cs typeface="Times New Roman" panose="02020603050405020304" pitchFamily="18" charset="0"/>
              </a:rPr>
              <a:t>При хранении машин в меж сменное время, организации кратковременного (от десяти дней до 2 мес.) и длительного хранения (свыше 2 мес.) должны быть предусмотрены меры, обеспечивающие пожарную безопасность машины.</a:t>
            </a:r>
          </a:p>
        </p:txBody>
      </p:sp>
      <p:sp>
        <p:nvSpPr>
          <p:cNvPr id="6" name="TextBox 5">
            <a:extLst>
              <a:ext uri="{FF2B5EF4-FFF2-40B4-BE49-F238E27FC236}">
                <a16:creationId xmlns:a16="http://schemas.microsoft.com/office/drawing/2014/main" id="{5059991A-4D8D-8936-A148-84F9FDAE9237}"/>
              </a:ext>
            </a:extLst>
          </p:cNvPr>
          <p:cNvSpPr txBox="1"/>
          <p:nvPr/>
        </p:nvSpPr>
        <p:spPr>
          <a:xfrm>
            <a:off x="1378832" y="3553428"/>
            <a:ext cx="9282897" cy="1077218"/>
          </a:xfrm>
          <a:prstGeom prst="rect">
            <a:avLst/>
          </a:prstGeom>
          <a:noFill/>
        </p:spPr>
        <p:txBody>
          <a:bodyPr wrap="square" rtlCol="0">
            <a:spAutoFit/>
          </a:bodyPr>
          <a:lstStyle/>
          <a:p>
            <a:r>
              <a:rPr lang="ru-RU" sz="3200" b="1" dirty="0">
                <a:latin typeface="Times New Roman" panose="02020603050405020304" pitchFamily="18" charset="0"/>
                <a:cs typeface="Times New Roman" panose="02020603050405020304" pitchFamily="18" charset="0"/>
              </a:rPr>
              <a:t>ТРЕБОВАНИЯ К ПРИМЕНЕНИЮ СРЕДСТВ ЗАЩИТЫ РАБОТАЮЩИХ</a:t>
            </a:r>
          </a:p>
        </p:txBody>
      </p:sp>
      <p:sp>
        <p:nvSpPr>
          <p:cNvPr id="7" name="TextBox 6">
            <a:extLst>
              <a:ext uri="{FF2B5EF4-FFF2-40B4-BE49-F238E27FC236}">
                <a16:creationId xmlns:a16="http://schemas.microsoft.com/office/drawing/2014/main" id="{595170A9-4380-611E-5A5B-83AE8B40141E}"/>
              </a:ext>
            </a:extLst>
          </p:cNvPr>
          <p:cNvSpPr txBox="1"/>
          <p:nvPr/>
        </p:nvSpPr>
        <p:spPr>
          <a:xfrm>
            <a:off x="1164702" y="4844006"/>
            <a:ext cx="9711159" cy="1477328"/>
          </a:xfrm>
          <a:prstGeom prst="rect">
            <a:avLst/>
          </a:prstGeom>
          <a:noFill/>
        </p:spPr>
        <p:txBody>
          <a:bodyPr wrap="square" rtlCol="0">
            <a:spAutoFit/>
          </a:bodyPr>
          <a:lstStyle/>
          <a:p>
            <a:pPr marL="285750" marR="0" lvl="0" indent="-28575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Работающие должны обеспечиваться средствами индивидуальной защиты, выдаваемыми им в соответствии с нормами, утвержденными в установленном порядке. Средства коллективной защиты, установленные на машине, должны отвечать конструкторской документации на машину</a:t>
            </a:r>
          </a:p>
          <a:p>
            <a:pPr marL="285750" indent="-285750" algn="just">
              <a:buFont typeface="Arial" panose="020B0604020202020204" pitchFamily="34" charset="0"/>
              <a:buChar char="•"/>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0975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A65790-8599-6DA7-31A7-4CA98907669C}"/>
              </a:ext>
            </a:extLst>
          </p:cNvPr>
          <p:cNvSpPr>
            <a:spLocks noGrp="1"/>
          </p:cNvSpPr>
          <p:nvPr>
            <p:ph type="title"/>
          </p:nvPr>
        </p:nvSpPr>
        <p:spPr>
          <a:xfrm>
            <a:off x="1251678" y="382385"/>
            <a:ext cx="10178322" cy="925554"/>
          </a:xfrm>
        </p:spPr>
        <p:txBody>
          <a:bodyPr>
            <a:normAutofit fontScale="90000"/>
          </a:bodyPr>
          <a:lstStyle/>
          <a:p>
            <a:r>
              <a:rPr lang="ru-RU" sz="3200" dirty="0">
                <a:latin typeface="Times New Roman" panose="02020603050405020304" pitchFamily="18" charset="0"/>
                <a:cs typeface="Times New Roman" panose="02020603050405020304" pitchFamily="18" charset="0"/>
              </a:rPr>
              <a:t>МЕТОДЫ КОНТРОЛЯ ТРЕБОВАНИЙ БЕЗОПАСНОСТИ</a:t>
            </a:r>
          </a:p>
        </p:txBody>
      </p:sp>
      <p:sp>
        <p:nvSpPr>
          <p:cNvPr id="3" name="Объект 2">
            <a:extLst>
              <a:ext uri="{FF2B5EF4-FFF2-40B4-BE49-F238E27FC236}">
                <a16:creationId xmlns:a16="http://schemas.microsoft.com/office/drawing/2014/main" id="{2820EE8A-FCD8-9783-6E67-7181785C9F56}"/>
              </a:ext>
            </a:extLst>
          </p:cNvPr>
          <p:cNvSpPr>
            <a:spLocks noGrp="1"/>
          </p:cNvSpPr>
          <p:nvPr>
            <p:ph sz="half" idx="1"/>
          </p:nvPr>
        </p:nvSpPr>
        <p:spPr>
          <a:xfrm>
            <a:off x="1251677" y="1715886"/>
            <a:ext cx="10346155" cy="2196358"/>
          </a:xfrm>
        </p:spPr>
        <p:txBody>
          <a:bodyPr>
            <a:noAutofit/>
          </a:bodyPr>
          <a:lstStyle/>
          <a:p>
            <a:pPr algn="just"/>
            <a:r>
              <a:rPr lang="ru-RU" sz="1800" dirty="0">
                <a:latin typeface="Times New Roman" panose="02020603050405020304" pitchFamily="18" charset="0"/>
                <a:cs typeface="Times New Roman" panose="02020603050405020304" pitchFamily="18" charset="0"/>
              </a:rPr>
              <a:t>Контроль за техническим состоянием строительных машин должен осуществляться в соответствии с ГОСТ 25646-83.</a:t>
            </a:r>
          </a:p>
          <a:p>
            <a:pPr algn="just"/>
            <a:r>
              <a:rPr lang="ru-RU" sz="1800" dirty="0">
                <a:latin typeface="Times New Roman" panose="02020603050405020304" pitchFamily="18" charset="0"/>
                <a:cs typeface="Times New Roman" panose="02020603050405020304" pitchFamily="18" charset="0"/>
              </a:rPr>
              <a:t>Контроль за обучением работающих правилам техники безопасности при производстве работ должен проводиться в порядке, установленном ГОСТ 12.0.004-79 и строительными нормами и правилами по технике безопасности в строительстве.</a:t>
            </a:r>
          </a:p>
          <a:p>
            <a:pPr algn="just"/>
            <a:r>
              <a:rPr lang="ru-RU" sz="1800" dirty="0">
                <a:latin typeface="Times New Roman" panose="02020603050405020304" pitchFamily="18" charset="0"/>
                <a:cs typeface="Times New Roman" panose="02020603050405020304" pitchFamily="18" charset="0"/>
              </a:rPr>
              <a:t>Контроль вибрационных характеристик машин - по ГОСТ 12.1.012-78.</a:t>
            </a:r>
          </a:p>
        </p:txBody>
      </p:sp>
      <p:sp>
        <p:nvSpPr>
          <p:cNvPr id="4" name="Объект 3">
            <a:extLst>
              <a:ext uri="{FF2B5EF4-FFF2-40B4-BE49-F238E27FC236}">
                <a16:creationId xmlns:a16="http://schemas.microsoft.com/office/drawing/2014/main" id="{1C213086-9E1C-1EB5-0BE0-CCD51D22970C}"/>
              </a:ext>
            </a:extLst>
          </p:cNvPr>
          <p:cNvSpPr>
            <a:spLocks noGrp="1"/>
          </p:cNvSpPr>
          <p:nvPr>
            <p:ph sz="half" idx="2"/>
          </p:nvPr>
        </p:nvSpPr>
        <p:spPr>
          <a:xfrm>
            <a:off x="1251677" y="3966741"/>
            <a:ext cx="10346155" cy="2508874"/>
          </a:xfrm>
        </p:spPr>
        <p:txBody>
          <a:bodyPr>
            <a:noAutofit/>
          </a:bodyPr>
          <a:lstStyle/>
          <a:p>
            <a:pPr algn="just"/>
            <a:r>
              <a:rPr lang="ru-RU" sz="1800" dirty="0">
                <a:latin typeface="Times New Roman" panose="02020603050405020304" pitchFamily="18" charset="0"/>
                <a:cs typeface="Times New Roman" panose="02020603050405020304" pitchFamily="18" charset="0"/>
              </a:rPr>
              <a:t>Контроль шумовых характеристик машин - по ГОСТ 12.1.023-80 или ГОСТ 12.4.095-80 в зависимости от типа машины.</a:t>
            </a:r>
          </a:p>
          <a:p>
            <a:pPr algn="just"/>
            <a:r>
              <a:rPr lang="ru-RU" sz="1800" dirty="0">
                <a:latin typeface="Times New Roman" panose="02020603050405020304" pitchFamily="18" charset="0"/>
                <a:cs typeface="Times New Roman" panose="02020603050405020304" pitchFamily="18" charset="0"/>
              </a:rPr>
              <a:t>Контроль требований пожарной безопасности - по ГОСТ 12.1.004-76.</a:t>
            </a:r>
          </a:p>
          <a:p>
            <a:pPr algn="just"/>
            <a:r>
              <a:rPr lang="ru-RU" sz="1800" dirty="0">
                <a:latin typeface="Times New Roman" panose="02020603050405020304" pitchFamily="18" charset="0"/>
                <a:cs typeface="Times New Roman" panose="02020603050405020304" pitchFamily="18" charset="0"/>
              </a:rPr>
              <a:t>Контроль за концентрацией вредных веществ и параметров микроклимата воздуха рабочей зоны - по ГОСТ 12.1.005-76.</a:t>
            </a:r>
          </a:p>
          <a:p>
            <a:pPr algn="just"/>
            <a:r>
              <a:rPr lang="ru-RU" sz="1800" dirty="0">
                <a:latin typeface="Times New Roman" panose="02020603050405020304" pitchFamily="18" charset="0"/>
                <a:cs typeface="Times New Roman" panose="02020603050405020304" pitchFamily="18" charset="0"/>
              </a:rPr>
              <a:t>Контроль требований электробезопасности - по ГОСТ 12.1.013-78.</a:t>
            </a:r>
          </a:p>
        </p:txBody>
      </p:sp>
    </p:spTree>
    <p:extLst>
      <p:ext uri="{BB962C8B-B14F-4D97-AF65-F5344CB8AC3E}">
        <p14:creationId xmlns:p14="http://schemas.microsoft.com/office/powerpoint/2010/main" val="2534692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D66D2C2C-E8FB-839B-EEBA-AC80A3363960}"/>
              </a:ext>
            </a:extLst>
          </p:cNvPr>
          <p:cNvPicPr>
            <a:picLocks noChangeAspect="1"/>
          </p:cNvPicPr>
          <p:nvPr/>
        </p:nvPicPr>
        <p:blipFill rotWithShape="1">
          <a:blip r:embed="rId2"/>
          <a:srcRect l="29442" r="17128" b="2"/>
          <a:stretch/>
        </p:blipFill>
        <p:spPr>
          <a:xfrm>
            <a:off x="7338646" y="10"/>
            <a:ext cx="4853354" cy="6857990"/>
          </a:xfrm>
          <a:prstGeom prst="rect">
            <a:avLst/>
          </a:prstGeom>
        </p:spPr>
      </p:pic>
      <p:sp>
        <p:nvSpPr>
          <p:cNvPr id="9" name="Freeform 10">
            <a:extLst>
              <a:ext uri="{FF2B5EF4-FFF2-40B4-BE49-F238E27FC236}">
                <a16:creationId xmlns:a16="http://schemas.microsoft.com/office/drawing/2014/main" id="{5D0CF218-804B-46B7-8D12-741D899E5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7569200" cy="6858000"/>
          </a:xfrm>
          <a:custGeom>
            <a:avLst/>
            <a:gdLst>
              <a:gd name="connsiteX0" fmla="*/ 0 w 7569200"/>
              <a:gd name="connsiteY0" fmla="*/ 0 h 6858000"/>
              <a:gd name="connsiteX1" fmla="*/ 7389812 w 7569200"/>
              <a:gd name="connsiteY1" fmla="*/ 0 h 6858000"/>
              <a:gd name="connsiteX2" fmla="*/ 7394575 w 7569200"/>
              <a:gd name="connsiteY2" fmla="*/ 66675 h 6858000"/>
              <a:gd name="connsiteX3" fmla="*/ 7402512 w 7569200"/>
              <a:gd name="connsiteY3" fmla="*/ 122237 h 6858000"/>
              <a:gd name="connsiteX4" fmla="*/ 7412037 w 7569200"/>
              <a:gd name="connsiteY4" fmla="*/ 174625 h 6858000"/>
              <a:gd name="connsiteX5" fmla="*/ 7427912 w 7569200"/>
              <a:gd name="connsiteY5" fmla="*/ 217487 h 6858000"/>
              <a:gd name="connsiteX6" fmla="*/ 7443787 w 7569200"/>
              <a:gd name="connsiteY6" fmla="*/ 260350 h 6858000"/>
              <a:gd name="connsiteX7" fmla="*/ 7462837 w 7569200"/>
              <a:gd name="connsiteY7" fmla="*/ 296862 h 6858000"/>
              <a:gd name="connsiteX8" fmla="*/ 7481887 w 7569200"/>
              <a:gd name="connsiteY8" fmla="*/ 334962 h 6858000"/>
              <a:gd name="connsiteX9" fmla="*/ 7499350 w 7569200"/>
              <a:gd name="connsiteY9" fmla="*/ 369887 h 6858000"/>
              <a:gd name="connsiteX10" fmla="*/ 7516812 w 7569200"/>
              <a:gd name="connsiteY10" fmla="*/ 409575 h 6858000"/>
              <a:gd name="connsiteX11" fmla="*/ 7532687 w 7569200"/>
              <a:gd name="connsiteY11" fmla="*/ 450850 h 6858000"/>
              <a:gd name="connsiteX12" fmla="*/ 7546975 w 7569200"/>
              <a:gd name="connsiteY12" fmla="*/ 496887 h 6858000"/>
              <a:gd name="connsiteX13" fmla="*/ 7558087 w 7569200"/>
              <a:gd name="connsiteY13" fmla="*/ 546100 h 6858000"/>
              <a:gd name="connsiteX14" fmla="*/ 7566025 w 7569200"/>
              <a:gd name="connsiteY14" fmla="*/ 606425 h 6858000"/>
              <a:gd name="connsiteX15" fmla="*/ 7569200 w 7569200"/>
              <a:gd name="connsiteY15" fmla="*/ 673100 h 6858000"/>
              <a:gd name="connsiteX16" fmla="*/ 7566025 w 7569200"/>
              <a:gd name="connsiteY16" fmla="*/ 744537 h 6858000"/>
              <a:gd name="connsiteX17" fmla="*/ 7558087 w 7569200"/>
              <a:gd name="connsiteY17" fmla="*/ 801687 h 6858000"/>
              <a:gd name="connsiteX18" fmla="*/ 7546975 w 7569200"/>
              <a:gd name="connsiteY18" fmla="*/ 854075 h 6858000"/>
              <a:gd name="connsiteX19" fmla="*/ 7532687 w 7569200"/>
              <a:gd name="connsiteY19" fmla="*/ 901700 h 6858000"/>
              <a:gd name="connsiteX20" fmla="*/ 7516812 w 7569200"/>
              <a:gd name="connsiteY20" fmla="*/ 942975 h 6858000"/>
              <a:gd name="connsiteX21" fmla="*/ 7497762 w 7569200"/>
              <a:gd name="connsiteY21" fmla="*/ 981075 h 6858000"/>
              <a:gd name="connsiteX22" fmla="*/ 7478712 w 7569200"/>
              <a:gd name="connsiteY22" fmla="*/ 1017587 h 6858000"/>
              <a:gd name="connsiteX23" fmla="*/ 7459662 w 7569200"/>
              <a:gd name="connsiteY23" fmla="*/ 1055687 h 6858000"/>
              <a:gd name="connsiteX24" fmla="*/ 7442200 w 7569200"/>
              <a:gd name="connsiteY24" fmla="*/ 1095375 h 6858000"/>
              <a:gd name="connsiteX25" fmla="*/ 7424737 w 7569200"/>
              <a:gd name="connsiteY25" fmla="*/ 1136650 h 6858000"/>
              <a:gd name="connsiteX26" fmla="*/ 7410450 w 7569200"/>
              <a:gd name="connsiteY26" fmla="*/ 1182687 h 6858000"/>
              <a:gd name="connsiteX27" fmla="*/ 7400925 w 7569200"/>
              <a:gd name="connsiteY27" fmla="*/ 1235075 h 6858000"/>
              <a:gd name="connsiteX28" fmla="*/ 7391400 w 7569200"/>
              <a:gd name="connsiteY28" fmla="*/ 1295400 h 6858000"/>
              <a:gd name="connsiteX29" fmla="*/ 7389812 w 7569200"/>
              <a:gd name="connsiteY29" fmla="*/ 1363662 h 6858000"/>
              <a:gd name="connsiteX30" fmla="*/ 7391400 w 7569200"/>
              <a:gd name="connsiteY30" fmla="*/ 1431925 h 6858000"/>
              <a:gd name="connsiteX31" fmla="*/ 7400925 w 7569200"/>
              <a:gd name="connsiteY31" fmla="*/ 1492250 h 6858000"/>
              <a:gd name="connsiteX32" fmla="*/ 7410450 w 7569200"/>
              <a:gd name="connsiteY32" fmla="*/ 1544637 h 6858000"/>
              <a:gd name="connsiteX33" fmla="*/ 7424737 w 7569200"/>
              <a:gd name="connsiteY33" fmla="*/ 1589087 h 6858000"/>
              <a:gd name="connsiteX34" fmla="*/ 7442200 w 7569200"/>
              <a:gd name="connsiteY34" fmla="*/ 1631950 h 6858000"/>
              <a:gd name="connsiteX35" fmla="*/ 7459662 w 7569200"/>
              <a:gd name="connsiteY35" fmla="*/ 1671637 h 6858000"/>
              <a:gd name="connsiteX36" fmla="*/ 7478712 w 7569200"/>
              <a:gd name="connsiteY36" fmla="*/ 1708150 h 6858000"/>
              <a:gd name="connsiteX37" fmla="*/ 7497762 w 7569200"/>
              <a:gd name="connsiteY37" fmla="*/ 1743075 h 6858000"/>
              <a:gd name="connsiteX38" fmla="*/ 7516812 w 7569200"/>
              <a:gd name="connsiteY38" fmla="*/ 1782762 h 6858000"/>
              <a:gd name="connsiteX39" fmla="*/ 7532687 w 7569200"/>
              <a:gd name="connsiteY39" fmla="*/ 1824037 h 6858000"/>
              <a:gd name="connsiteX40" fmla="*/ 7546975 w 7569200"/>
              <a:gd name="connsiteY40" fmla="*/ 1870075 h 6858000"/>
              <a:gd name="connsiteX41" fmla="*/ 7558087 w 7569200"/>
              <a:gd name="connsiteY41" fmla="*/ 1922462 h 6858000"/>
              <a:gd name="connsiteX42" fmla="*/ 7566025 w 7569200"/>
              <a:gd name="connsiteY42" fmla="*/ 1982787 h 6858000"/>
              <a:gd name="connsiteX43" fmla="*/ 7569200 w 7569200"/>
              <a:gd name="connsiteY43" fmla="*/ 2051050 h 6858000"/>
              <a:gd name="connsiteX44" fmla="*/ 7566025 w 7569200"/>
              <a:gd name="connsiteY44" fmla="*/ 2119312 h 6858000"/>
              <a:gd name="connsiteX45" fmla="*/ 7558087 w 7569200"/>
              <a:gd name="connsiteY45" fmla="*/ 2179637 h 6858000"/>
              <a:gd name="connsiteX46" fmla="*/ 7546975 w 7569200"/>
              <a:gd name="connsiteY46" fmla="*/ 2232025 h 6858000"/>
              <a:gd name="connsiteX47" fmla="*/ 7532687 w 7569200"/>
              <a:gd name="connsiteY47" fmla="*/ 2278062 h 6858000"/>
              <a:gd name="connsiteX48" fmla="*/ 7516812 w 7569200"/>
              <a:gd name="connsiteY48" fmla="*/ 2319337 h 6858000"/>
              <a:gd name="connsiteX49" fmla="*/ 7497762 w 7569200"/>
              <a:gd name="connsiteY49" fmla="*/ 2359025 h 6858000"/>
              <a:gd name="connsiteX50" fmla="*/ 7478712 w 7569200"/>
              <a:gd name="connsiteY50" fmla="*/ 2395537 h 6858000"/>
              <a:gd name="connsiteX51" fmla="*/ 7459662 w 7569200"/>
              <a:gd name="connsiteY51" fmla="*/ 2433637 h 6858000"/>
              <a:gd name="connsiteX52" fmla="*/ 7442200 w 7569200"/>
              <a:gd name="connsiteY52" fmla="*/ 2471737 h 6858000"/>
              <a:gd name="connsiteX53" fmla="*/ 7424737 w 7569200"/>
              <a:gd name="connsiteY53" fmla="*/ 2513012 h 6858000"/>
              <a:gd name="connsiteX54" fmla="*/ 7410450 w 7569200"/>
              <a:gd name="connsiteY54" fmla="*/ 2560637 h 6858000"/>
              <a:gd name="connsiteX55" fmla="*/ 7400925 w 7569200"/>
              <a:gd name="connsiteY55" fmla="*/ 2613025 h 6858000"/>
              <a:gd name="connsiteX56" fmla="*/ 7391400 w 7569200"/>
              <a:gd name="connsiteY56" fmla="*/ 2671762 h 6858000"/>
              <a:gd name="connsiteX57" fmla="*/ 7389812 w 7569200"/>
              <a:gd name="connsiteY57" fmla="*/ 2741612 h 6858000"/>
              <a:gd name="connsiteX58" fmla="*/ 7391400 w 7569200"/>
              <a:gd name="connsiteY58" fmla="*/ 2809875 h 6858000"/>
              <a:gd name="connsiteX59" fmla="*/ 7400925 w 7569200"/>
              <a:gd name="connsiteY59" fmla="*/ 2868612 h 6858000"/>
              <a:gd name="connsiteX60" fmla="*/ 7410450 w 7569200"/>
              <a:gd name="connsiteY60" fmla="*/ 2922587 h 6858000"/>
              <a:gd name="connsiteX61" fmla="*/ 7424737 w 7569200"/>
              <a:gd name="connsiteY61" fmla="*/ 2967037 h 6858000"/>
              <a:gd name="connsiteX62" fmla="*/ 7442200 w 7569200"/>
              <a:gd name="connsiteY62" fmla="*/ 3009900 h 6858000"/>
              <a:gd name="connsiteX63" fmla="*/ 7459662 w 7569200"/>
              <a:gd name="connsiteY63" fmla="*/ 3046412 h 6858000"/>
              <a:gd name="connsiteX64" fmla="*/ 7478712 w 7569200"/>
              <a:gd name="connsiteY64" fmla="*/ 3084512 h 6858000"/>
              <a:gd name="connsiteX65" fmla="*/ 7497762 w 7569200"/>
              <a:gd name="connsiteY65" fmla="*/ 3121025 h 6858000"/>
              <a:gd name="connsiteX66" fmla="*/ 7516812 w 7569200"/>
              <a:gd name="connsiteY66" fmla="*/ 3160712 h 6858000"/>
              <a:gd name="connsiteX67" fmla="*/ 7532687 w 7569200"/>
              <a:gd name="connsiteY67" fmla="*/ 3201987 h 6858000"/>
              <a:gd name="connsiteX68" fmla="*/ 7546975 w 7569200"/>
              <a:gd name="connsiteY68" fmla="*/ 3248025 h 6858000"/>
              <a:gd name="connsiteX69" fmla="*/ 7558087 w 7569200"/>
              <a:gd name="connsiteY69" fmla="*/ 3300412 h 6858000"/>
              <a:gd name="connsiteX70" fmla="*/ 7566025 w 7569200"/>
              <a:gd name="connsiteY70" fmla="*/ 3360737 h 6858000"/>
              <a:gd name="connsiteX71" fmla="*/ 7569200 w 7569200"/>
              <a:gd name="connsiteY71" fmla="*/ 3427412 h 6858000"/>
              <a:gd name="connsiteX72" fmla="*/ 7566025 w 7569200"/>
              <a:gd name="connsiteY72" fmla="*/ 3497262 h 6858000"/>
              <a:gd name="connsiteX73" fmla="*/ 7558087 w 7569200"/>
              <a:gd name="connsiteY73" fmla="*/ 3557587 h 6858000"/>
              <a:gd name="connsiteX74" fmla="*/ 7546975 w 7569200"/>
              <a:gd name="connsiteY74" fmla="*/ 3609975 h 6858000"/>
              <a:gd name="connsiteX75" fmla="*/ 7532687 w 7569200"/>
              <a:gd name="connsiteY75" fmla="*/ 3656012 h 6858000"/>
              <a:gd name="connsiteX76" fmla="*/ 7516812 w 7569200"/>
              <a:gd name="connsiteY76" fmla="*/ 3697287 h 6858000"/>
              <a:gd name="connsiteX77" fmla="*/ 7497762 w 7569200"/>
              <a:gd name="connsiteY77" fmla="*/ 3736975 h 6858000"/>
              <a:gd name="connsiteX78" fmla="*/ 7459662 w 7569200"/>
              <a:gd name="connsiteY78" fmla="*/ 3811587 h 6858000"/>
              <a:gd name="connsiteX79" fmla="*/ 7442200 w 7569200"/>
              <a:gd name="connsiteY79" fmla="*/ 3848100 h 6858000"/>
              <a:gd name="connsiteX80" fmla="*/ 7424737 w 7569200"/>
              <a:gd name="connsiteY80" fmla="*/ 3890962 h 6858000"/>
              <a:gd name="connsiteX81" fmla="*/ 7410450 w 7569200"/>
              <a:gd name="connsiteY81" fmla="*/ 3935412 h 6858000"/>
              <a:gd name="connsiteX82" fmla="*/ 7400925 w 7569200"/>
              <a:gd name="connsiteY82" fmla="*/ 3987800 h 6858000"/>
              <a:gd name="connsiteX83" fmla="*/ 7391400 w 7569200"/>
              <a:gd name="connsiteY83" fmla="*/ 4048125 h 6858000"/>
              <a:gd name="connsiteX84" fmla="*/ 7389812 w 7569200"/>
              <a:gd name="connsiteY84" fmla="*/ 4116387 h 6858000"/>
              <a:gd name="connsiteX85" fmla="*/ 7391400 w 7569200"/>
              <a:gd name="connsiteY85" fmla="*/ 4186237 h 6858000"/>
              <a:gd name="connsiteX86" fmla="*/ 7400925 w 7569200"/>
              <a:gd name="connsiteY86" fmla="*/ 4244975 h 6858000"/>
              <a:gd name="connsiteX87" fmla="*/ 7410450 w 7569200"/>
              <a:gd name="connsiteY87" fmla="*/ 4297362 h 6858000"/>
              <a:gd name="connsiteX88" fmla="*/ 7424737 w 7569200"/>
              <a:gd name="connsiteY88" fmla="*/ 4343400 h 6858000"/>
              <a:gd name="connsiteX89" fmla="*/ 7442200 w 7569200"/>
              <a:gd name="connsiteY89" fmla="*/ 4386262 h 6858000"/>
              <a:gd name="connsiteX90" fmla="*/ 7459662 w 7569200"/>
              <a:gd name="connsiteY90" fmla="*/ 4424362 h 6858000"/>
              <a:gd name="connsiteX91" fmla="*/ 7497762 w 7569200"/>
              <a:gd name="connsiteY91" fmla="*/ 4498975 h 6858000"/>
              <a:gd name="connsiteX92" fmla="*/ 7516812 w 7569200"/>
              <a:gd name="connsiteY92" fmla="*/ 4537075 h 6858000"/>
              <a:gd name="connsiteX93" fmla="*/ 7532687 w 7569200"/>
              <a:gd name="connsiteY93" fmla="*/ 4579937 h 6858000"/>
              <a:gd name="connsiteX94" fmla="*/ 7546975 w 7569200"/>
              <a:gd name="connsiteY94" fmla="*/ 4625975 h 6858000"/>
              <a:gd name="connsiteX95" fmla="*/ 7558087 w 7569200"/>
              <a:gd name="connsiteY95" fmla="*/ 4678362 h 6858000"/>
              <a:gd name="connsiteX96" fmla="*/ 7566025 w 7569200"/>
              <a:gd name="connsiteY96" fmla="*/ 4738687 h 6858000"/>
              <a:gd name="connsiteX97" fmla="*/ 7569200 w 7569200"/>
              <a:gd name="connsiteY97" fmla="*/ 4806950 h 6858000"/>
              <a:gd name="connsiteX98" fmla="*/ 7566025 w 7569200"/>
              <a:gd name="connsiteY98" fmla="*/ 4875212 h 6858000"/>
              <a:gd name="connsiteX99" fmla="*/ 7558087 w 7569200"/>
              <a:gd name="connsiteY99" fmla="*/ 4935537 h 6858000"/>
              <a:gd name="connsiteX100" fmla="*/ 7546975 w 7569200"/>
              <a:gd name="connsiteY100" fmla="*/ 4987925 h 6858000"/>
              <a:gd name="connsiteX101" fmla="*/ 7532687 w 7569200"/>
              <a:gd name="connsiteY101" fmla="*/ 5033962 h 6858000"/>
              <a:gd name="connsiteX102" fmla="*/ 7516812 w 7569200"/>
              <a:gd name="connsiteY102" fmla="*/ 5075237 h 6858000"/>
              <a:gd name="connsiteX103" fmla="*/ 7497762 w 7569200"/>
              <a:gd name="connsiteY103" fmla="*/ 5114925 h 6858000"/>
              <a:gd name="connsiteX104" fmla="*/ 7478712 w 7569200"/>
              <a:gd name="connsiteY104" fmla="*/ 5149850 h 6858000"/>
              <a:gd name="connsiteX105" fmla="*/ 7459662 w 7569200"/>
              <a:gd name="connsiteY105" fmla="*/ 5186362 h 6858000"/>
              <a:gd name="connsiteX106" fmla="*/ 7442200 w 7569200"/>
              <a:gd name="connsiteY106" fmla="*/ 5226050 h 6858000"/>
              <a:gd name="connsiteX107" fmla="*/ 7424737 w 7569200"/>
              <a:gd name="connsiteY107" fmla="*/ 5268912 h 6858000"/>
              <a:gd name="connsiteX108" fmla="*/ 7410450 w 7569200"/>
              <a:gd name="connsiteY108" fmla="*/ 5313362 h 6858000"/>
              <a:gd name="connsiteX109" fmla="*/ 7400925 w 7569200"/>
              <a:gd name="connsiteY109" fmla="*/ 5365750 h 6858000"/>
              <a:gd name="connsiteX110" fmla="*/ 7391400 w 7569200"/>
              <a:gd name="connsiteY110" fmla="*/ 5426075 h 6858000"/>
              <a:gd name="connsiteX111" fmla="*/ 7389812 w 7569200"/>
              <a:gd name="connsiteY111" fmla="*/ 5494337 h 6858000"/>
              <a:gd name="connsiteX112" fmla="*/ 7391400 w 7569200"/>
              <a:gd name="connsiteY112" fmla="*/ 5562600 h 6858000"/>
              <a:gd name="connsiteX113" fmla="*/ 7400925 w 7569200"/>
              <a:gd name="connsiteY113" fmla="*/ 5622925 h 6858000"/>
              <a:gd name="connsiteX114" fmla="*/ 7410450 w 7569200"/>
              <a:gd name="connsiteY114" fmla="*/ 5675312 h 6858000"/>
              <a:gd name="connsiteX115" fmla="*/ 7424737 w 7569200"/>
              <a:gd name="connsiteY115" fmla="*/ 5721350 h 6858000"/>
              <a:gd name="connsiteX116" fmla="*/ 7442200 w 7569200"/>
              <a:gd name="connsiteY116" fmla="*/ 5762625 h 6858000"/>
              <a:gd name="connsiteX117" fmla="*/ 7459662 w 7569200"/>
              <a:gd name="connsiteY117" fmla="*/ 5802312 h 6858000"/>
              <a:gd name="connsiteX118" fmla="*/ 7478712 w 7569200"/>
              <a:gd name="connsiteY118" fmla="*/ 5840412 h 6858000"/>
              <a:gd name="connsiteX119" fmla="*/ 7497762 w 7569200"/>
              <a:gd name="connsiteY119" fmla="*/ 5876925 h 6858000"/>
              <a:gd name="connsiteX120" fmla="*/ 7516812 w 7569200"/>
              <a:gd name="connsiteY120" fmla="*/ 5915025 h 6858000"/>
              <a:gd name="connsiteX121" fmla="*/ 7532687 w 7569200"/>
              <a:gd name="connsiteY121" fmla="*/ 5956300 h 6858000"/>
              <a:gd name="connsiteX122" fmla="*/ 7546975 w 7569200"/>
              <a:gd name="connsiteY122" fmla="*/ 6003925 h 6858000"/>
              <a:gd name="connsiteX123" fmla="*/ 7558087 w 7569200"/>
              <a:gd name="connsiteY123" fmla="*/ 6056312 h 6858000"/>
              <a:gd name="connsiteX124" fmla="*/ 7566025 w 7569200"/>
              <a:gd name="connsiteY124" fmla="*/ 6113462 h 6858000"/>
              <a:gd name="connsiteX125" fmla="*/ 7569200 w 7569200"/>
              <a:gd name="connsiteY125" fmla="*/ 6183312 h 6858000"/>
              <a:gd name="connsiteX126" fmla="*/ 7566025 w 7569200"/>
              <a:gd name="connsiteY126" fmla="*/ 6251575 h 6858000"/>
              <a:gd name="connsiteX127" fmla="*/ 7558087 w 7569200"/>
              <a:gd name="connsiteY127" fmla="*/ 6311900 h 6858000"/>
              <a:gd name="connsiteX128" fmla="*/ 7546975 w 7569200"/>
              <a:gd name="connsiteY128" fmla="*/ 6361112 h 6858000"/>
              <a:gd name="connsiteX129" fmla="*/ 7532687 w 7569200"/>
              <a:gd name="connsiteY129" fmla="*/ 6407150 h 6858000"/>
              <a:gd name="connsiteX130" fmla="*/ 7516812 w 7569200"/>
              <a:gd name="connsiteY130" fmla="*/ 6448425 h 6858000"/>
              <a:gd name="connsiteX131" fmla="*/ 7499350 w 7569200"/>
              <a:gd name="connsiteY131" fmla="*/ 6488112 h 6858000"/>
              <a:gd name="connsiteX132" fmla="*/ 7481887 w 7569200"/>
              <a:gd name="connsiteY132" fmla="*/ 6523037 h 6858000"/>
              <a:gd name="connsiteX133" fmla="*/ 7462837 w 7569200"/>
              <a:gd name="connsiteY133" fmla="*/ 6561137 h 6858000"/>
              <a:gd name="connsiteX134" fmla="*/ 7443787 w 7569200"/>
              <a:gd name="connsiteY134" fmla="*/ 6597650 h 6858000"/>
              <a:gd name="connsiteX135" fmla="*/ 7427912 w 7569200"/>
              <a:gd name="connsiteY135" fmla="*/ 6640512 h 6858000"/>
              <a:gd name="connsiteX136" fmla="*/ 7412037 w 7569200"/>
              <a:gd name="connsiteY136" fmla="*/ 6683375 h 6858000"/>
              <a:gd name="connsiteX137" fmla="*/ 7402512 w 7569200"/>
              <a:gd name="connsiteY137" fmla="*/ 6735762 h 6858000"/>
              <a:gd name="connsiteX138" fmla="*/ 7394575 w 7569200"/>
              <a:gd name="connsiteY138" fmla="*/ 6791325 h 6858000"/>
              <a:gd name="connsiteX139" fmla="*/ 7389812 w 7569200"/>
              <a:gd name="connsiteY139" fmla="*/ 6858000 h 6858000"/>
              <a:gd name="connsiteX140" fmla="*/ 0 w 7569200"/>
              <a:gd name="connsiteY140" fmla="*/ 6858000 h 6858000"/>
              <a:gd name="connsiteX141" fmla="*/ 0 w 7569200"/>
              <a:gd name="connsiteY141"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7569200" h="6858000">
                <a:moveTo>
                  <a:pt x="0" y="0"/>
                </a:moveTo>
                <a:lnTo>
                  <a:pt x="7389812" y="0"/>
                </a:lnTo>
                <a:lnTo>
                  <a:pt x="7394575" y="66675"/>
                </a:lnTo>
                <a:lnTo>
                  <a:pt x="7402512" y="122237"/>
                </a:lnTo>
                <a:lnTo>
                  <a:pt x="7412037" y="174625"/>
                </a:lnTo>
                <a:lnTo>
                  <a:pt x="7427912" y="217487"/>
                </a:lnTo>
                <a:lnTo>
                  <a:pt x="7443787" y="260350"/>
                </a:lnTo>
                <a:lnTo>
                  <a:pt x="7462837" y="296862"/>
                </a:lnTo>
                <a:lnTo>
                  <a:pt x="7481887" y="334962"/>
                </a:lnTo>
                <a:lnTo>
                  <a:pt x="7499350" y="369887"/>
                </a:lnTo>
                <a:lnTo>
                  <a:pt x="7516812" y="409575"/>
                </a:lnTo>
                <a:lnTo>
                  <a:pt x="7532687" y="450850"/>
                </a:lnTo>
                <a:lnTo>
                  <a:pt x="7546975" y="496887"/>
                </a:lnTo>
                <a:lnTo>
                  <a:pt x="7558087" y="546100"/>
                </a:lnTo>
                <a:lnTo>
                  <a:pt x="7566025" y="606425"/>
                </a:lnTo>
                <a:lnTo>
                  <a:pt x="7569200" y="673100"/>
                </a:lnTo>
                <a:lnTo>
                  <a:pt x="7566025" y="744537"/>
                </a:lnTo>
                <a:lnTo>
                  <a:pt x="7558087" y="801687"/>
                </a:lnTo>
                <a:lnTo>
                  <a:pt x="7546975" y="854075"/>
                </a:lnTo>
                <a:lnTo>
                  <a:pt x="7532687" y="901700"/>
                </a:lnTo>
                <a:lnTo>
                  <a:pt x="7516812" y="942975"/>
                </a:lnTo>
                <a:lnTo>
                  <a:pt x="7497762" y="981075"/>
                </a:lnTo>
                <a:lnTo>
                  <a:pt x="7478712" y="1017587"/>
                </a:lnTo>
                <a:lnTo>
                  <a:pt x="7459662" y="1055687"/>
                </a:lnTo>
                <a:lnTo>
                  <a:pt x="7442200" y="1095375"/>
                </a:lnTo>
                <a:lnTo>
                  <a:pt x="7424737" y="1136650"/>
                </a:lnTo>
                <a:lnTo>
                  <a:pt x="7410450" y="1182687"/>
                </a:lnTo>
                <a:lnTo>
                  <a:pt x="7400925" y="1235075"/>
                </a:lnTo>
                <a:lnTo>
                  <a:pt x="7391400" y="1295400"/>
                </a:lnTo>
                <a:lnTo>
                  <a:pt x="7389812" y="1363662"/>
                </a:lnTo>
                <a:lnTo>
                  <a:pt x="7391400" y="1431925"/>
                </a:lnTo>
                <a:lnTo>
                  <a:pt x="7400925" y="1492250"/>
                </a:lnTo>
                <a:lnTo>
                  <a:pt x="7410450" y="1544637"/>
                </a:lnTo>
                <a:lnTo>
                  <a:pt x="7424737" y="1589087"/>
                </a:lnTo>
                <a:lnTo>
                  <a:pt x="7442200" y="1631950"/>
                </a:lnTo>
                <a:lnTo>
                  <a:pt x="7459662" y="1671637"/>
                </a:lnTo>
                <a:lnTo>
                  <a:pt x="7478712" y="1708150"/>
                </a:lnTo>
                <a:lnTo>
                  <a:pt x="7497762" y="1743075"/>
                </a:lnTo>
                <a:lnTo>
                  <a:pt x="7516812" y="1782762"/>
                </a:lnTo>
                <a:lnTo>
                  <a:pt x="7532687" y="1824037"/>
                </a:lnTo>
                <a:lnTo>
                  <a:pt x="7546975" y="1870075"/>
                </a:lnTo>
                <a:lnTo>
                  <a:pt x="7558087" y="1922462"/>
                </a:lnTo>
                <a:lnTo>
                  <a:pt x="7566025" y="1982787"/>
                </a:lnTo>
                <a:lnTo>
                  <a:pt x="7569200" y="2051050"/>
                </a:lnTo>
                <a:lnTo>
                  <a:pt x="7566025" y="2119312"/>
                </a:lnTo>
                <a:lnTo>
                  <a:pt x="7558087" y="2179637"/>
                </a:lnTo>
                <a:lnTo>
                  <a:pt x="7546975" y="2232025"/>
                </a:lnTo>
                <a:lnTo>
                  <a:pt x="7532687" y="2278062"/>
                </a:lnTo>
                <a:lnTo>
                  <a:pt x="7516812" y="2319337"/>
                </a:lnTo>
                <a:lnTo>
                  <a:pt x="7497762" y="2359025"/>
                </a:lnTo>
                <a:lnTo>
                  <a:pt x="7478712" y="2395537"/>
                </a:lnTo>
                <a:lnTo>
                  <a:pt x="7459662" y="2433637"/>
                </a:lnTo>
                <a:lnTo>
                  <a:pt x="7442200" y="2471737"/>
                </a:lnTo>
                <a:lnTo>
                  <a:pt x="7424737" y="2513012"/>
                </a:lnTo>
                <a:lnTo>
                  <a:pt x="7410450" y="2560637"/>
                </a:lnTo>
                <a:lnTo>
                  <a:pt x="7400925" y="2613025"/>
                </a:lnTo>
                <a:lnTo>
                  <a:pt x="7391400" y="2671762"/>
                </a:lnTo>
                <a:lnTo>
                  <a:pt x="7389812" y="2741612"/>
                </a:lnTo>
                <a:lnTo>
                  <a:pt x="7391400" y="2809875"/>
                </a:lnTo>
                <a:lnTo>
                  <a:pt x="7400925" y="2868612"/>
                </a:lnTo>
                <a:lnTo>
                  <a:pt x="7410450" y="2922587"/>
                </a:lnTo>
                <a:lnTo>
                  <a:pt x="7424737" y="2967037"/>
                </a:lnTo>
                <a:lnTo>
                  <a:pt x="7442200" y="3009900"/>
                </a:lnTo>
                <a:lnTo>
                  <a:pt x="7459662" y="3046412"/>
                </a:lnTo>
                <a:lnTo>
                  <a:pt x="7478712" y="3084512"/>
                </a:lnTo>
                <a:lnTo>
                  <a:pt x="7497762" y="3121025"/>
                </a:lnTo>
                <a:lnTo>
                  <a:pt x="7516812" y="3160712"/>
                </a:lnTo>
                <a:lnTo>
                  <a:pt x="7532687" y="3201987"/>
                </a:lnTo>
                <a:lnTo>
                  <a:pt x="7546975" y="3248025"/>
                </a:lnTo>
                <a:lnTo>
                  <a:pt x="7558087" y="3300412"/>
                </a:lnTo>
                <a:lnTo>
                  <a:pt x="7566025" y="3360737"/>
                </a:lnTo>
                <a:lnTo>
                  <a:pt x="7569200" y="3427412"/>
                </a:lnTo>
                <a:lnTo>
                  <a:pt x="7566025" y="3497262"/>
                </a:lnTo>
                <a:lnTo>
                  <a:pt x="7558087" y="3557587"/>
                </a:lnTo>
                <a:lnTo>
                  <a:pt x="7546975" y="3609975"/>
                </a:lnTo>
                <a:lnTo>
                  <a:pt x="7532687" y="3656012"/>
                </a:lnTo>
                <a:lnTo>
                  <a:pt x="7516812" y="3697287"/>
                </a:lnTo>
                <a:lnTo>
                  <a:pt x="7497762" y="3736975"/>
                </a:lnTo>
                <a:lnTo>
                  <a:pt x="7459662" y="3811587"/>
                </a:lnTo>
                <a:lnTo>
                  <a:pt x="7442200" y="3848100"/>
                </a:lnTo>
                <a:lnTo>
                  <a:pt x="7424737" y="3890962"/>
                </a:lnTo>
                <a:lnTo>
                  <a:pt x="7410450" y="3935412"/>
                </a:lnTo>
                <a:lnTo>
                  <a:pt x="7400925" y="3987800"/>
                </a:lnTo>
                <a:lnTo>
                  <a:pt x="7391400" y="4048125"/>
                </a:lnTo>
                <a:lnTo>
                  <a:pt x="7389812" y="4116387"/>
                </a:lnTo>
                <a:lnTo>
                  <a:pt x="7391400" y="4186237"/>
                </a:lnTo>
                <a:lnTo>
                  <a:pt x="7400925" y="4244975"/>
                </a:lnTo>
                <a:lnTo>
                  <a:pt x="7410450" y="4297362"/>
                </a:lnTo>
                <a:lnTo>
                  <a:pt x="7424737" y="4343400"/>
                </a:lnTo>
                <a:lnTo>
                  <a:pt x="7442200" y="4386262"/>
                </a:lnTo>
                <a:lnTo>
                  <a:pt x="7459662" y="4424362"/>
                </a:lnTo>
                <a:lnTo>
                  <a:pt x="7497762" y="4498975"/>
                </a:lnTo>
                <a:lnTo>
                  <a:pt x="7516812" y="4537075"/>
                </a:lnTo>
                <a:lnTo>
                  <a:pt x="7532687" y="4579937"/>
                </a:lnTo>
                <a:lnTo>
                  <a:pt x="7546975" y="4625975"/>
                </a:lnTo>
                <a:lnTo>
                  <a:pt x="7558087" y="4678362"/>
                </a:lnTo>
                <a:lnTo>
                  <a:pt x="7566025" y="4738687"/>
                </a:lnTo>
                <a:lnTo>
                  <a:pt x="7569200" y="4806950"/>
                </a:lnTo>
                <a:lnTo>
                  <a:pt x="7566025" y="4875212"/>
                </a:lnTo>
                <a:lnTo>
                  <a:pt x="7558087" y="4935537"/>
                </a:lnTo>
                <a:lnTo>
                  <a:pt x="7546975" y="4987925"/>
                </a:lnTo>
                <a:lnTo>
                  <a:pt x="7532687" y="5033962"/>
                </a:lnTo>
                <a:lnTo>
                  <a:pt x="7516812" y="5075237"/>
                </a:lnTo>
                <a:lnTo>
                  <a:pt x="7497762" y="5114925"/>
                </a:lnTo>
                <a:lnTo>
                  <a:pt x="7478712" y="5149850"/>
                </a:lnTo>
                <a:lnTo>
                  <a:pt x="7459662" y="5186362"/>
                </a:lnTo>
                <a:lnTo>
                  <a:pt x="7442200" y="5226050"/>
                </a:lnTo>
                <a:lnTo>
                  <a:pt x="7424737" y="5268912"/>
                </a:lnTo>
                <a:lnTo>
                  <a:pt x="7410450" y="5313362"/>
                </a:lnTo>
                <a:lnTo>
                  <a:pt x="7400925" y="5365750"/>
                </a:lnTo>
                <a:lnTo>
                  <a:pt x="7391400" y="5426075"/>
                </a:lnTo>
                <a:lnTo>
                  <a:pt x="7389812" y="5494337"/>
                </a:lnTo>
                <a:lnTo>
                  <a:pt x="7391400" y="5562600"/>
                </a:lnTo>
                <a:lnTo>
                  <a:pt x="7400925" y="5622925"/>
                </a:lnTo>
                <a:lnTo>
                  <a:pt x="7410450" y="5675312"/>
                </a:lnTo>
                <a:lnTo>
                  <a:pt x="7424737" y="5721350"/>
                </a:lnTo>
                <a:lnTo>
                  <a:pt x="7442200" y="5762625"/>
                </a:lnTo>
                <a:lnTo>
                  <a:pt x="7459662" y="5802312"/>
                </a:lnTo>
                <a:lnTo>
                  <a:pt x="7478712" y="5840412"/>
                </a:lnTo>
                <a:lnTo>
                  <a:pt x="7497762" y="5876925"/>
                </a:lnTo>
                <a:lnTo>
                  <a:pt x="7516812" y="5915025"/>
                </a:lnTo>
                <a:lnTo>
                  <a:pt x="7532687" y="5956300"/>
                </a:lnTo>
                <a:lnTo>
                  <a:pt x="7546975" y="6003925"/>
                </a:lnTo>
                <a:lnTo>
                  <a:pt x="7558087" y="6056312"/>
                </a:lnTo>
                <a:lnTo>
                  <a:pt x="7566025" y="6113462"/>
                </a:lnTo>
                <a:lnTo>
                  <a:pt x="7569200" y="6183312"/>
                </a:lnTo>
                <a:lnTo>
                  <a:pt x="7566025" y="6251575"/>
                </a:lnTo>
                <a:lnTo>
                  <a:pt x="7558087" y="6311900"/>
                </a:lnTo>
                <a:lnTo>
                  <a:pt x="7546975" y="6361112"/>
                </a:lnTo>
                <a:lnTo>
                  <a:pt x="7532687" y="6407150"/>
                </a:lnTo>
                <a:lnTo>
                  <a:pt x="7516812" y="6448425"/>
                </a:lnTo>
                <a:lnTo>
                  <a:pt x="7499350" y="6488112"/>
                </a:lnTo>
                <a:lnTo>
                  <a:pt x="7481887" y="6523037"/>
                </a:lnTo>
                <a:lnTo>
                  <a:pt x="7462837" y="6561137"/>
                </a:lnTo>
                <a:lnTo>
                  <a:pt x="7443787" y="6597650"/>
                </a:lnTo>
                <a:lnTo>
                  <a:pt x="7427912" y="6640512"/>
                </a:lnTo>
                <a:lnTo>
                  <a:pt x="7412037" y="6683375"/>
                </a:lnTo>
                <a:lnTo>
                  <a:pt x="7402512" y="6735762"/>
                </a:lnTo>
                <a:lnTo>
                  <a:pt x="7394575" y="6791325"/>
                </a:lnTo>
                <a:lnTo>
                  <a:pt x="7389812" y="6858000"/>
                </a:lnTo>
                <a:lnTo>
                  <a:pt x="0" y="6858000"/>
                </a:lnTo>
                <a:lnTo>
                  <a:pt x="0" y="0"/>
                </a:lnTo>
                <a:close/>
              </a:path>
            </a:pathLst>
          </a:custGeom>
          <a:solidFill>
            <a:schemeClr val="bg2"/>
          </a:solidFill>
          <a:ln w="0">
            <a:noFill/>
            <a:prstDash val="solid"/>
            <a:round/>
            <a:headEnd/>
            <a:tailEnd/>
          </a:ln>
        </p:spPr>
        <p:txBody>
          <a:bodyPr/>
          <a:lstStyle/>
          <a:p>
            <a:endParaRPr lang="ru-RU"/>
          </a:p>
        </p:txBody>
      </p:sp>
      <p:sp>
        <p:nvSpPr>
          <p:cNvPr id="11" name="Rectangle 10">
            <a:extLst>
              <a:ext uri="{FF2B5EF4-FFF2-40B4-BE49-F238E27FC236}">
                <a16:creationId xmlns:a16="http://schemas.microsoft.com/office/drawing/2014/main" id="{38FCA438-C13E-4ED2-A4C4-BC1C38A056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RU"/>
          </a:p>
        </p:txBody>
      </p:sp>
      <p:sp>
        <p:nvSpPr>
          <p:cNvPr id="3" name="Объект 2">
            <a:extLst>
              <a:ext uri="{FF2B5EF4-FFF2-40B4-BE49-F238E27FC236}">
                <a16:creationId xmlns:a16="http://schemas.microsoft.com/office/drawing/2014/main" id="{6FB39A6A-99C2-B2E9-DD4B-F49A585936C3}"/>
              </a:ext>
            </a:extLst>
          </p:cNvPr>
          <p:cNvSpPr>
            <a:spLocks noGrp="1"/>
          </p:cNvSpPr>
          <p:nvPr>
            <p:ph idx="1"/>
          </p:nvPr>
        </p:nvSpPr>
        <p:spPr>
          <a:xfrm>
            <a:off x="684053" y="1961909"/>
            <a:ext cx="6015897" cy="3593591"/>
          </a:xfrm>
        </p:spPr>
        <p:txBody>
          <a:bodyPr>
            <a:normAutofit/>
          </a:bodyPr>
          <a:lstStyle/>
          <a:p>
            <a:pPr algn="just"/>
            <a:r>
              <a:rPr lang="ru-RU" sz="1800" dirty="0">
                <a:solidFill>
                  <a:schemeClr val="tx1"/>
                </a:solidFill>
                <a:latin typeface="Times New Roman" panose="02020603050405020304" pitchFamily="18" charset="0"/>
                <a:cs typeface="Times New Roman" panose="02020603050405020304" pitchFamily="18" charset="0"/>
              </a:rPr>
              <a:t>ГОСТ 12.3.033-84. Стандарт устанавливает общие требования безопасности при эксплуатации (использовании, техническом обслуживании, текущем ремонте, транспортировании, хранении) экскаваторов и других строительных машин (далее машин) во всех отраслях народного хозяйства</a:t>
            </a:r>
          </a:p>
          <a:p>
            <a:pPr marL="0" indent="0">
              <a:buNone/>
            </a:pPr>
            <a:endParaRPr lang="ru-RU" dirty="0">
              <a:solidFill>
                <a:schemeClr val="tx1"/>
              </a:solidFill>
            </a:endParaRPr>
          </a:p>
        </p:txBody>
      </p:sp>
    </p:spTree>
    <p:extLst>
      <p:ext uri="{BB962C8B-B14F-4D97-AF65-F5344CB8AC3E}">
        <p14:creationId xmlns:p14="http://schemas.microsoft.com/office/powerpoint/2010/main" val="176911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7B6DBB-7F1B-67FF-9FCD-546A6BCBAEC0}"/>
              </a:ext>
            </a:extLst>
          </p:cNvPr>
          <p:cNvSpPr>
            <a:spLocks noGrp="1"/>
          </p:cNvSpPr>
          <p:nvPr>
            <p:ph type="title"/>
          </p:nvPr>
        </p:nvSpPr>
        <p:spPr>
          <a:xfrm>
            <a:off x="1251678" y="382385"/>
            <a:ext cx="10178322" cy="570115"/>
          </a:xfrm>
        </p:spPr>
        <p:txBody>
          <a:bodyPr>
            <a:normAutofit/>
          </a:bodyPr>
          <a:lstStyle/>
          <a:p>
            <a:r>
              <a:rPr lang="ru-RU" sz="3200" dirty="0">
                <a:latin typeface="Times New Roman" panose="02020603050405020304" pitchFamily="18" charset="0"/>
                <a:cs typeface="Times New Roman" panose="02020603050405020304" pitchFamily="18" charset="0"/>
              </a:rPr>
              <a:t>ОБЩИЕ ПОЛОЖЕНИЯ:</a:t>
            </a:r>
          </a:p>
        </p:txBody>
      </p:sp>
      <p:sp>
        <p:nvSpPr>
          <p:cNvPr id="3" name="Объект 2">
            <a:extLst>
              <a:ext uri="{FF2B5EF4-FFF2-40B4-BE49-F238E27FC236}">
                <a16:creationId xmlns:a16="http://schemas.microsoft.com/office/drawing/2014/main" id="{91444114-D3C3-BAE0-50DC-7AF2DF35642A}"/>
              </a:ext>
            </a:extLst>
          </p:cNvPr>
          <p:cNvSpPr>
            <a:spLocks noGrp="1"/>
          </p:cNvSpPr>
          <p:nvPr>
            <p:ph sz="half" idx="1"/>
          </p:nvPr>
        </p:nvSpPr>
        <p:spPr>
          <a:xfrm>
            <a:off x="1089550" y="952500"/>
            <a:ext cx="10456280" cy="945748"/>
          </a:xfrm>
        </p:spPr>
        <p:txBody>
          <a:bodyPr>
            <a:noAutofit/>
          </a:bodyPr>
          <a:lstStyle/>
          <a:p>
            <a:pPr marL="0" indent="0" algn="just">
              <a:buNone/>
            </a:pPr>
            <a:r>
              <a:rPr lang="ru-RU" sz="1800" dirty="0">
                <a:latin typeface="Times New Roman" panose="02020603050405020304" pitchFamily="18" charset="0"/>
                <a:cs typeface="Times New Roman" panose="02020603050405020304" pitchFamily="18" charset="0"/>
              </a:rPr>
              <a:t>При эксплуатации экскаваторов и других строительных машин должны быть выполнены требования, обеспечивающие предупреждение или снижение воздействия на работающих следующих опасных и вредных производственных факторов:</a:t>
            </a:r>
          </a:p>
        </p:txBody>
      </p:sp>
      <p:sp>
        <p:nvSpPr>
          <p:cNvPr id="4" name="Объект 3">
            <a:extLst>
              <a:ext uri="{FF2B5EF4-FFF2-40B4-BE49-F238E27FC236}">
                <a16:creationId xmlns:a16="http://schemas.microsoft.com/office/drawing/2014/main" id="{B2A4BEC4-B512-E28C-AC54-792EDEE06A62}"/>
              </a:ext>
            </a:extLst>
          </p:cNvPr>
          <p:cNvSpPr>
            <a:spLocks noGrp="1"/>
          </p:cNvSpPr>
          <p:nvPr>
            <p:ph sz="half" idx="2"/>
          </p:nvPr>
        </p:nvSpPr>
        <p:spPr>
          <a:xfrm>
            <a:off x="1089550" y="2028946"/>
            <a:ext cx="10647097" cy="5506174"/>
          </a:xfrm>
        </p:spPr>
        <p:txBody>
          <a:bodyPr>
            <a:noAutofit/>
          </a:bodyPr>
          <a:lstStyle/>
          <a:p>
            <a:pPr algn="just"/>
            <a:r>
              <a:rPr lang="ru-RU" sz="1600" dirty="0">
                <a:latin typeface="Times New Roman" panose="02020603050405020304" pitchFamily="18" charset="0"/>
                <a:cs typeface="Times New Roman" panose="02020603050405020304" pitchFamily="18" charset="0"/>
              </a:rPr>
              <a:t>движущихся машин, их рабочих органов и частей, а также перемещаемых машинами изделий, конструкций, материалов;</a:t>
            </a:r>
          </a:p>
          <a:p>
            <a:pPr algn="just"/>
            <a:r>
              <a:rPr lang="ru-RU" sz="1600" dirty="0">
                <a:latin typeface="Times New Roman" panose="02020603050405020304" pitchFamily="18" charset="0"/>
                <a:cs typeface="Times New Roman" panose="02020603050405020304" pitchFamily="18" charset="0"/>
              </a:rPr>
              <a:t>обрушивающихся грунтов и горных пород;</a:t>
            </a:r>
          </a:p>
          <a:p>
            <a:pPr algn="just"/>
            <a:r>
              <a:rPr lang="ru-RU" sz="1600" dirty="0">
                <a:latin typeface="Times New Roman" panose="02020603050405020304" pitchFamily="18" charset="0"/>
                <a:cs typeface="Times New Roman" panose="02020603050405020304" pitchFamily="18" charset="0"/>
              </a:rPr>
              <a:t>разрушающихся конструкций машин;</a:t>
            </a:r>
          </a:p>
          <a:p>
            <a:pPr algn="just"/>
            <a:r>
              <a:rPr lang="ru-RU" sz="1600" dirty="0">
                <a:latin typeface="Times New Roman" panose="02020603050405020304" pitchFamily="18" charset="0"/>
                <a:cs typeface="Times New Roman" panose="02020603050405020304" pitchFamily="18" charset="0"/>
              </a:rPr>
              <a:t>повышенной загазованности, запыленности и влажности воздуха рабочей зоны;</a:t>
            </a:r>
          </a:p>
          <a:p>
            <a:pPr algn="just"/>
            <a:r>
              <a:rPr lang="ru-RU" sz="1600" dirty="0">
                <a:latin typeface="Times New Roman" panose="02020603050405020304" pitchFamily="18" charset="0"/>
                <a:cs typeface="Times New Roman" panose="02020603050405020304" pitchFamily="18" charset="0"/>
              </a:rPr>
              <a:t>повышенного значения напряжения в электрической цепи, замыкание которой может произойти через тело человека;</a:t>
            </a:r>
          </a:p>
          <a:p>
            <a:pPr algn="just"/>
            <a:r>
              <a:rPr lang="ru-RU" sz="1600" dirty="0">
                <a:latin typeface="Times New Roman" panose="02020603050405020304" pitchFamily="18" charset="0"/>
                <a:cs typeface="Times New Roman" panose="02020603050405020304" pitchFamily="18" charset="0"/>
              </a:rPr>
              <a:t>расположения рабочего места на значительной высоте относительно поверхности земли (пола);</a:t>
            </a:r>
          </a:p>
          <a:p>
            <a:pPr algn="just"/>
            <a:r>
              <a:rPr lang="ru-RU" sz="1600" dirty="0">
                <a:latin typeface="Times New Roman" panose="02020603050405020304" pitchFamily="18" charset="0"/>
                <a:cs typeface="Times New Roman" panose="02020603050405020304" pitchFamily="18" charset="0"/>
              </a:rPr>
              <a:t>повышенной или пониженной температуры воздуха на рабочем месте;</a:t>
            </a:r>
          </a:p>
          <a:p>
            <a:pPr algn="just"/>
            <a:r>
              <a:rPr lang="ru-RU" sz="1600" dirty="0">
                <a:latin typeface="Times New Roman" panose="02020603050405020304" pitchFamily="18" charset="0"/>
                <a:cs typeface="Times New Roman" panose="02020603050405020304" pitchFamily="18" charset="0"/>
              </a:rPr>
              <a:t>повышенной скорости ветра в рабочей зоне машины;</a:t>
            </a:r>
          </a:p>
          <a:p>
            <a:pPr algn="just"/>
            <a:r>
              <a:rPr lang="ru-RU" sz="1600" dirty="0">
                <a:latin typeface="Times New Roman" panose="02020603050405020304" pitchFamily="18" charset="0"/>
                <a:cs typeface="Times New Roman" panose="02020603050405020304" pitchFamily="18" charset="0"/>
              </a:rPr>
              <a:t>повышенного уровня вибрации на рабочем месте;</a:t>
            </a:r>
          </a:p>
          <a:p>
            <a:pPr algn="just"/>
            <a:r>
              <a:rPr lang="ru-RU" sz="1600" dirty="0">
                <a:latin typeface="Times New Roman" panose="02020603050405020304" pitchFamily="18" charset="0"/>
                <a:cs typeface="Times New Roman" panose="02020603050405020304" pitchFamily="18" charset="0"/>
              </a:rPr>
              <a:t>повышенного уровня шума в рабочей зоне;</a:t>
            </a:r>
          </a:p>
          <a:p>
            <a:pPr algn="just"/>
            <a:r>
              <a:rPr lang="ru-RU" sz="1600" dirty="0">
                <a:latin typeface="Times New Roman" panose="02020603050405020304" pitchFamily="18" charset="0"/>
                <a:cs typeface="Times New Roman" panose="02020603050405020304" pitchFamily="18" charset="0"/>
              </a:rPr>
              <a:t>недостаточной видимости рабочей зоны из кабины машиниста;</a:t>
            </a:r>
          </a:p>
          <a:p>
            <a:pPr algn="just"/>
            <a:r>
              <a:rPr lang="ru-RU" sz="1600" dirty="0">
                <a:latin typeface="Times New Roman" panose="02020603050405020304" pitchFamily="18" charset="0"/>
                <a:cs typeface="Times New Roman" panose="02020603050405020304" pitchFamily="18" charset="0"/>
              </a:rPr>
              <a:t>физических и нервно-психических перегрузок машинистов.</a:t>
            </a:r>
          </a:p>
        </p:txBody>
      </p:sp>
    </p:spTree>
    <p:extLst>
      <p:ext uri="{BB962C8B-B14F-4D97-AF65-F5344CB8AC3E}">
        <p14:creationId xmlns:p14="http://schemas.microsoft.com/office/powerpoint/2010/main" val="3286591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7ABED255-EA00-5B41-0000-070AC41F6BB0}"/>
              </a:ext>
            </a:extLst>
          </p:cNvPr>
          <p:cNvSpPr>
            <a:spLocks noGrp="1"/>
          </p:cNvSpPr>
          <p:nvPr>
            <p:ph type="body" idx="1"/>
          </p:nvPr>
        </p:nvSpPr>
        <p:spPr>
          <a:xfrm>
            <a:off x="1067606" y="393982"/>
            <a:ext cx="10056788" cy="632529"/>
          </a:xfrm>
        </p:spPr>
        <p:txBody>
          <a:bodyPr/>
          <a:lstStyle/>
          <a:p>
            <a:r>
              <a:rPr lang="ru-RU" sz="1800" dirty="0">
                <a:latin typeface="Times New Roman" panose="02020603050405020304" pitchFamily="18" charset="0"/>
                <a:cs typeface="Times New Roman" panose="02020603050405020304" pitchFamily="18" charset="0"/>
              </a:rPr>
              <a:t>Безопасность процесса эксплуатации экскаваторов и других строительных машин должна обеспечиваться:</a:t>
            </a:r>
          </a:p>
        </p:txBody>
      </p:sp>
      <p:sp>
        <p:nvSpPr>
          <p:cNvPr id="4" name="Объект 3">
            <a:extLst>
              <a:ext uri="{FF2B5EF4-FFF2-40B4-BE49-F238E27FC236}">
                <a16:creationId xmlns:a16="http://schemas.microsoft.com/office/drawing/2014/main" id="{F615C794-7CA6-8F41-0B55-02FBDB64762B}"/>
              </a:ext>
            </a:extLst>
          </p:cNvPr>
          <p:cNvSpPr>
            <a:spLocks noGrp="1"/>
          </p:cNvSpPr>
          <p:nvPr>
            <p:ph sz="half" idx="2"/>
          </p:nvPr>
        </p:nvSpPr>
        <p:spPr>
          <a:xfrm>
            <a:off x="1067606" y="1375014"/>
            <a:ext cx="9515354" cy="5297348"/>
          </a:xfrm>
        </p:spPr>
        <p:txBody>
          <a:bodyPr>
            <a:noAutofit/>
          </a:bodyPr>
          <a:lstStyle/>
          <a:p>
            <a:pPr algn="just"/>
            <a:r>
              <a:rPr lang="ru-RU" sz="1800" dirty="0">
                <a:latin typeface="Times New Roman" panose="02020603050405020304" pitchFamily="18" charset="0"/>
                <a:cs typeface="Times New Roman" panose="02020603050405020304" pitchFamily="18" charset="0"/>
              </a:rPr>
              <a:t>использованием машин в соответствии с проектом производства работ (технологическими картами), содержащим решения по выбору типа машин и места их установки и (или) схемы движения машин с учетом особых условий работы машин вблизи линий электропередачи, выемок, по применению ограждающих и сигнальных устройств для ограничения доступа работающих в опасную зону машины, использованию средств связи для согласования действий машиниста с рабочими, а также другие меры по предупреждению воздействия на работающих опасных и вредных производственных факторов, указанных в п.1.1, организацией, производящей работы;</a:t>
            </a:r>
          </a:p>
          <a:p>
            <a:pPr algn="just"/>
            <a:r>
              <a:rPr lang="ru-RU" sz="1800" dirty="0">
                <a:latin typeface="Times New Roman" panose="02020603050405020304" pitchFamily="18" charset="0"/>
                <a:cs typeface="Times New Roman" panose="02020603050405020304" pitchFamily="18" charset="0"/>
              </a:rPr>
              <a:t>поддержанием работоспособного состояния машины в соответствии с требованиями эксплуатационной и ремонтной документации организацией, на балансе которой она находится, а при передаче машин во временное пользование - организацией, определяемой договором на передачу;</a:t>
            </a:r>
          </a:p>
          <a:p>
            <a:pPr algn="just"/>
            <a:r>
              <a:rPr lang="ru-RU" sz="1800" dirty="0">
                <a:latin typeface="Times New Roman" panose="02020603050405020304" pitchFamily="18" charset="0"/>
                <a:cs typeface="Times New Roman" panose="02020603050405020304" pitchFamily="18" charset="0"/>
              </a:rPr>
              <a:t>обучением работающих безопасности труда в соответствии с требованиями ГОСТ 12.0.004-79;</a:t>
            </a:r>
          </a:p>
          <a:p>
            <a:pPr algn="just"/>
            <a:r>
              <a:rPr lang="ru-RU" sz="1800" dirty="0">
                <a:latin typeface="Times New Roman" panose="02020603050405020304" pitchFamily="18" charset="0"/>
                <a:cs typeface="Times New Roman" panose="02020603050405020304" pitchFamily="18" charset="0"/>
              </a:rPr>
              <a:t>применением работающими средств индивидуальной защиты.</a:t>
            </a:r>
          </a:p>
        </p:txBody>
      </p:sp>
    </p:spTree>
    <p:extLst>
      <p:ext uri="{BB962C8B-B14F-4D97-AF65-F5344CB8AC3E}">
        <p14:creationId xmlns:p14="http://schemas.microsoft.com/office/powerpoint/2010/main" val="2600706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A3816809-7EE5-5930-0F92-7B38E6AAB61C}"/>
              </a:ext>
            </a:extLst>
          </p:cNvPr>
          <p:cNvSpPr>
            <a:spLocks noGrp="1"/>
          </p:cNvSpPr>
          <p:nvPr>
            <p:ph type="body" idx="1"/>
          </p:nvPr>
        </p:nvSpPr>
        <p:spPr>
          <a:xfrm>
            <a:off x="1004607" y="734490"/>
            <a:ext cx="10182786" cy="960699"/>
          </a:xfrm>
        </p:spPr>
        <p:txBody>
          <a:bodyPr/>
          <a:lstStyle/>
          <a:p>
            <a:pPr algn="just"/>
            <a:r>
              <a:rPr lang="ru-RU" sz="1800" i="0" cap="none" dirty="0">
                <a:solidFill>
                  <a:schemeClr val="tx1"/>
                </a:solidFill>
                <a:effectLst/>
                <a:latin typeface="Times New Roman" panose="02020603050405020304" pitchFamily="18" charset="0"/>
                <a:cs typeface="Times New Roman" panose="02020603050405020304" pitchFamily="18" charset="0"/>
              </a:rPr>
              <a:t>К управлению, техническому обслуживанию и ремонту экскаваторов и других строительных машин допускаются лица</a:t>
            </a:r>
            <a:r>
              <a:rPr lang="ru-RU" sz="1800" b="0" i="0" cap="none" dirty="0">
                <a:solidFill>
                  <a:schemeClr val="tx1"/>
                </a:solidFill>
                <a:effectLst/>
                <a:latin typeface="Times New Roman" panose="02020603050405020304" pitchFamily="18" charset="0"/>
                <a:cs typeface="Times New Roman" panose="02020603050405020304" pitchFamily="18" charset="0"/>
              </a:rPr>
              <a:t>, прошедшие обучение по ГОСТ 12.0.004-79 и имеющие право на выполнение работы, соответствующей их квалификации.</a:t>
            </a:r>
            <a:endParaRPr lang="ru-RU" sz="1800" cap="none" dirty="0">
              <a:solidFill>
                <a:schemeClr val="tx1"/>
              </a:solidFill>
              <a:latin typeface="Times New Roman" panose="02020603050405020304" pitchFamily="18" charset="0"/>
              <a:cs typeface="Times New Roman" panose="02020603050405020304" pitchFamily="18" charset="0"/>
            </a:endParaRPr>
          </a:p>
        </p:txBody>
      </p:sp>
      <p:sp>
        <p:nvSpPr>
          <p:cNvPr id="5" name="Текст 4">
            <a:extLst>
              <a:ext uri="{FF2B5EF4-FFF2-40B4-BE49-F238E27FC236}">
                <a16:creationId xmlns:a16="http://schemas.microsoft.com/office/drawing/2014/main" id="{D05FC189-402C-A59A-47F6-A3DAAB571894}"/>
              </a:ext>
            </a:extLst>
          </p:cNvPr>
          <p:cNvSpPr>
            <a:spLocks noGrp="1"/>
          </p:cNvSpPr>
          <p:nvPr>
            <p:ph type="body" sz="quarter" idx="3"/>
          </p:nvPr>
        </p:nvSpPr>
        <p:spPr>
          <a:xfrm>
            <a:off x="1004607" y="2462262"/>
            <a:ext cx="10489054" cy="2279210"/>
          </a:xfrm>
        </p:spPr>
        <p:txBody>
          <a:bodyPr/>
          <a:lstStyle/>
          <a:p>
            <a:pPr algn="just"/>
            <a:r>
              <a:rPr lang="ru-RU" sz="1800" cap="none" dirty="0">
                <a:solidFill>
                  <a:schemeClr val="tx1"/>
                </a:solidFill>
                <a:latin typeface="Times New Roman" panose="02020603050405020304" pitchFamily="18" charset="0"/>
                <a:cs typeface="Times New Roman" panose="02020603050405020304" pitchFamily="18" charset="0"/>
              </a:rPr>
              <a:t>При эксплуатации экскаваторов и других строительных машин следует руководствоваться </a:t>
            </a:r>
            <a:r>
              <a:rPr lang="ru-RU" sz="1800" b="0" cap="none" dirty="0">
                <a:solidFill>
                  <a:schemeClr val="tx1"/>
                </a:solidFill>
                <a:latin typeface="Times New Roman" panose="02020603050405020304" pitchFamily="18" charset="0"/>
                <a:cs typeface="Times New Roman" panose="02020603050405020304" pitchFamily="18" charset="0"/>
              </a:rPr>
              <a:t>ГОСТ 25646-83, ГОСТ 12.1.013-78, настоящим стандартом, стандартами на технологические процессы с использованием машин, правилами техники безопасности при эксплуатации электроустановок потребителей и правилами технической эксплуатации электроустановок потребителей, утвержденных госэнергонадзором, а также требованиями эксплуатационной и ремонтной документации по предупреждению воздействия на работающих опасных и вредных производственных факторов.</a:t>
            </a:r>
          </a:p>
        </p:txBody>
      </p:sp>
    </p:spTree>
    <p:extLst>
      <p:ext uri="{BB962C8B-B14F-4D97-AF65-F5344CB8AC3E}">
        <p14:creationId xmlns:p14="http://schemas.microsoft.com/office/powerpoint/2010/main" val="1620035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E3350D-A1B7-8F06-7740-0AC92FA192A9}"/>
              </a:ext>
            </a:extLst>
          </p:cNvPr>
          <p:cNvSpPr>
            <a:spLocks noGrp="1"/>
          </p:cNvSpPr>
          <p:nvPr>
            <p:ph type="title"/>
          </p:nvPr>
        </p:nvSpPr>
        <p:spPr>
          <a:xfrm>
            <a:off x="949124" y="370811"/>
            <a:ext cx="10486498" cy="1492132"/>
          </a:xfrm>
        </p:spPr>
        <p:txBody>
          <a:bodyPr>
            <a:normAutofit fontScale="90000"/>
          </a:bodyPr>
          <a:lstStyle/>
          <a:p>
            <a:r>
              <a:rPr lang="ru-RU" sz="3600" dirty="0">
                <a:latin typeface="Times New Roman" panose="02020603050405020304" pitchFamily="18" charset="0"/>
                <a:cs typeface="Times New Roman" panose="02020603050405020304" pitchFamily="18" charset="0"/>
              </a:rPr>
              <a:t>ТРЕБОВАНИЯ БЕЗОПАСНОСТИ ПРИ ИСПОЛЬЗОВАНИИ ЭКСКАВАТОРОВ И ДРУГИХ СТРОИТЕЛЬНЫХ МАШИН</a:t>
            </a:r>
          </a:p>
        </p:txBody>
      </p:sp>
      <p:sp>
        <p:nvSpPr>
          <p:cNvPr id="3" name="Объект 2">
            <a:extLst>
              <a:ext uri="{FF2B5EF4-FFF2-40B4-BE49-F238E27FC236}">
                <a16:creationId xmlns:a16="http://schemas.microsoft.com/office/drawing/2014/main" id="{511F9E5F-F9A3-DE66-432F-B0722706D1B5}"/>
              </a:ext>
            </a:extLst>
          </p:cNvPr>
          <p:cNvSpPr>
            <a:spLocks noGrp="1"/>
          </p:cNvSpPr>
          <p:nvPr>
            <p:ph sz="half" idx="1"/>
          </p:nvPr>
        </p:nvSpPr>
        <p:spPr>
          <a:xfrm>
            <a:off x="1106829" y="2008207"/>
            <a:ext cx="5282396" cy="4299995"/>
          </a:xfrm>
        </p:spPr>
        <p:txBody>
          <a:bodyPr>
            <a:normAutofit/>
          </a:bodyPr>
          <a:lstStyle/>
          <a:p>
            <a:pPr algn="just"/>
            <a:r>
              <a:rPr lang="ru-RU" sz="1800" dirty="0">
                <a:latin typeface="Times New Roman" panose="02020603050405020304" pitchFamily="18" charset="0"/>
                <a:cs typeface="Times New Roman" panose="02020603050405020304" pitchFamily="18" charset="0"/>
              </a:rPr>
              <a:t>К использованию допускаются экскаваторы и другие строительные машины в работоспособном состоянии. Перечень неисправностей и предельных состояний, при котором запрещается эксплуатация машин, определяется эксплуатационной документацией.</a:t>
            </a:r>
          </a:p>
          <a:p>
            <a:pPr algn="just"/>
            <a:r>
              <a:rPr lang="ru-RU" sz="1800" dirty="0">
                <a:latin typeface="Times New Roman" panose="02020603050405020304" pitchFamily="18" charset="0"/>
                <a:cs typeface="Times New Roman" panose="02020603050405020304" pitchFamily="18" charset="0"/>
              </a:rPr>
              <a:t>При выборе типа машин для производства работ необходимо, чтобы техническая характеристика машины соответствовала параметрам технологического процесса и условиям работ.</a:t>
            </a:r>
          </a:p>
        </p:txBody>
      </p:sp>
      <p:sp>
        <p:nvSpPr>
          <p:cNvPr id="4" name="Объект 3">
            <a:extLst>
              <a:ext uri="{FF2B5EF4-FFF2-40B4-BE49-F238E27FC236}">
                <a16:creationId xmlns:a16="http://schemas.microsoft.com/office/drawing/2014/main" id="{12E0AAD2-AD3E-9AB0-7C53-DF82F57F09FB}"/>
              </a:ext>
            </a:extLst>
          </p:cNvPr>
          <p:cNvSpPr>
            <a:spLocks noGrp="1"/>
          </p:cNvSpPr>
          <p:nvPr>
            <p:ph sz="half" idx="2"/>
          </p:nvPr>
        </p:nvSpPr>
        <p:spPr>
          <a:xfrm>
            <a:off x="6528122" y="2008207"/>
            <a:ext cx="5282396" cy="3619500"/>
          </a:xfrm>
        </p:spPr>
        <p:txBody>
          <a:bodyPr>
            <a:normAutofit/>
          </a:bodyPr>
          <a:lstStyle/>
          <a:p>
            <a:pPr algn="just"/>
            <a:r>
              <a:rPr lang="ru-RU" sz="1800" dirty="0">
                <a:latin typeface="Times New Roman" panose="02020603050405020304" pitchFamily="18" charset="0"/>
                <a:cs typeface="Times New Roman" panose="02020603050405020304" pitchFamily="18" charset="0"/>
              </a:rPr>
              <a:t>Использование машин следует осуществлять, если температура окружающего воздуха, скорость ветра и влажность соответствуют значениям, указанным в эксплуатационной документации на машину.</a:t>
            </a:r>
          </a:p>
          <a:p>
            <a:pPr algn="just"/>
            <a:r>
              <a:rPr lang="ru-RU" sz="1800" dirty="0">
                <a:latin typeface="Times New Roman" panose="02020603050405020304" pitchFamily="18" charset="0"/>
                <a:cs typeface="Times New Roman" panose="02020603050405020304" pitchFamily="18" charset="0"/>
              </a:rPr>
              <a:t>До начала работ с использованием машин необходимо определить рабочую зону машины, границы опасной зоны, средства связи машиниста с рабочими, обслуживающими машину, и машинистами других машин.</a:t>
            </a:r>
          </a:p>
        </p:txBody>
      </p:sp>
    </p:spTree>
    <p:extLst>
      <p:ext uri="{BB962C8B-B14F-4D97-AF65-F5344CB8AC3E}">
        <p14:creationId xmlns:p14="http://schemas.microsoft.com/office/powerpoint/2010/main" val="739656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68575D5-3D18-9B71-3366-2B2BEA2479F5}"/>
              </a:ext>
            </a:extLst>
          </p:cNvPr>
          <p:cNvSpPr>
            <a:spLocks noGrp="1"/>
          </p:cNvSpPr>
          <p:nvPr>
            <p:ph sz="half" idx="1"/>
          </p:nvPr>
        </p:nvSpPr>
        <p:spPr>
          <a:xfrm>
            <a:off x="921633" y="144684"/>
            <a:ext cx="5174367" cy="6533908"/>
          </a:xfrm>
        </p:spPr>
        <p:txBody>
          <a:bodyPr>
            <a:noAutofit/>
          </a:bodyPr>
          <a:lstStyle/>
          <a:p>
            <a:pPr algn="just"/>
            <a:r>
              <a:rPr lang="ru-RU" sz="1700" dirty="0">
                <a:latin typeface="Times New Roman" panose="02020603050405020304" pitchFamily="18" charset="0"/>
                <a:cs typeface="Times New Roman" panose="02020603050405020304" pitchFamily="18" charset="0"/>
              </a:rPr>
              <a:t>При использовании экскаваторов и других строительных машин должна быть обеспечена обзорность рабочей зоны с рабочего места машиниста. В том случае, когда машинист, управляющий машиной, не имеет достаточного обзора или не видит рабочего (специально выделенного сигнальщика), подающего ему сигналы, между машинистом и рабочим (сигнальщиком) необходимо устанавливать двустороннюю радиосвязь или телефонную связь.</a:t>
            </a:r>
          </a:p>
          <a:p>
            <a:pPr algn="just"/>
            <a:r>
              <a:rPr lang="ru-RU" sz="1700" dirty="0">
                <a:latin typeface="Times New Roman" panose="02020603050405020304" pitchFamily="18" charset="0"/>
                <a:cs typeface="Times New Roman" panose="02020603050405020304" pitchFamily="18" charset="0"/>
              </a:rPr>
              <a:t>Рабочая зона машины в темное время суток должна быть освещена. Нормы освещенности в соответствии с правилами по проектированию электрического освещения строительных площадок, утвержденными Госстроем СССР.</a:t>
            </a:r>
          </a:p>
          <a:p>
            <a:pPr algn="just"/>
            <a:r>
              <a:rPr lang="ru-RU" sz="1700" dirty="0">
                <a:latin typeface="Times New Roman" panose="02020603050405020304" pitchFamily="18" charset="0"/>
                <a:cs typeface="Times New Roman" panose="02020603050405020304" pitchFamily="18" charset="0"/>
              </a:rPr>
              <a:t>При использовании экскаваторов и других строительных машин в режимах, установленных эксплуатационной документацией, уровни шума, вибрации, запыленности, загазованности не должны превышать значений, установленных ГОСТ 12.1.003-83, ГОСТ 12.1.012-78, ГОСТ 12.1.005-76.</a:t>
            </a:r>
          </a:p>
        </p:txBody>
      </p:sp>
      <p:sp>
        <p:nvSpPr>
          <p:cNvPr id="4" name="Объект 3">
            <a:extLst>
              <a:ext uri="{FF2B5EF4-FFF2-40B4-BE49-F238E27FC236}">
                <a16:creationId xmlns:a16="http://schemas.microsoft.com/office/drawing/2014/main" id="{FA06D487-3D39-38B8-8CE8-817DA7FE1183}"/>
              </a:ext>
            </a:extLst>
          </p:cNvPr>
          <p:cNvSpPr>
            <a:spLocks noGrp="1"/>
          </p:cNvSpPr>
          <p:nvPr>
            <p:ph sz="half" idx="2"/>
          </p:nvPr>
        </p:nvSpPr>
        <p:spPr>
          <a:xfrm>
            <a:off x="6659371" y="162046"/>
            <a:ext cx="4800600" cy="6713316"/>
          </a:xfrm>
        </p:spPr>
        <p:txBody>
          <a:bodyPr>
            <a:normAutofit lnSpcReduction="10000"/>
          </a:bodyPr>
          <a:lstStyle/>
          <a:p>
            <a:pPr algn="just"/>
            <a:r>
              <a:rPr lang="ru-RU" sz="1700" dirty="0">
                <a:latin typeface="Times New Roman" panose="02020603050405020304" pitchFamily="18" charset="0"/>
                <a:cs typeface="Times New Roman" panose="02020603050405020304" pitchFamily="18" charset="0"/>
              </a:rPr>
              <a:t>Использование машин в охранных зонах электропередачи в соответствии с ГОСТ 12.1.013-78.</a:t>
            </a:r>
          </a:p>
          <a:p>
            <a:pPr algn="just"/>
            <a:r>
              <a:rPr lang="ru-RU" sz="1700" dirty="0">
                <a:latin typeface="Times New Roman" panose="02020603050405020304" pitchFamily="18" charset="0"/>
                <a:cs typeface="Times New Roman" panose="02020603050405020304" pitchFamily="18" charset="0"/>
              </a:rPr>
              <a:t>Установка и работа стреловых самоходных кранов вблизи линий электропередачи должны производиться в соответствии с правилами устройства и безопасности эксплуатации грузоподъемных кранов, утвержденных Госгортехнадзором СССР.</a:t>
            </a:r>
          </a:p>
          <a:p>
            <a:pPr algn="just"/>
            <a:r>
              <a:rPr lang="ru-RU" sz="1700" dirty="0">
                <a:latin typeface="Times New Roman" panose="02020603050405020304" pitchFamily="18" charset="0"/>
                <a:cs typeface="Times New Roman" panose="02020603050405020304" pitchFamily="18" charset="0"/>
              </a:rPr>
              <a:t>При выполнении взрывных работ машины должны быть удалены на безопасное от места взрыва расстояние, определяемое проектом производства работ и требованиями безопасности при взрывных работах, утвержденными Госгортехнадзором СССР. Работающие должны быть удалены из машин в специальные укрытия.</a:t>
            </a:r>
          </a:p>
          <a:p>
            <a:pPr algn="just"/>
            <a:r>
              <a:rPr lang="ru-RU" sz="1700" dirty="0">
                <a:latin typeface="Times New Roman" panose="02020603050405020304" pitchFamily="18" charset="0"/>
                <a:cs typeface="Times New Roman" panose="02020603050405020304" pitchFamily="18" charset="0"/>
              </a:rPr>
              <a:t>При необходимости использования машин в экстремальных условиях (срезка грунта на уклоне, расчистка завалов) следует применять машины, оборудованные средствами защиты, предупреждающими воздействие на работающих опасных производственных факторов, возникающих в указанных условиях.</a:t>
            </a:r>
          </a:p>
          <a:p>
            <a:pPr algn="just"/>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8667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F879AF-B09F-C90B-D1BE-6A171420F647}"/>
              </a:ext>
            </a:extLst>
          </p:cNvPr>
          <p:cNvSpPr>
            <a:spLocks noGrp="1"/>
          </p:cNvSpPr>
          <p:nvPr>
            <p:ph type="title"/>
          </p:nvPr>
        </p:nvSpPr>
        <p:spPr>
          <a:xfrm>
            <a:off x="968739" y="-1"/>
            <a:ext cx="10860588" cy="1875099"/>
          </a:xfrm>
        </p:spPr>
        <p:txBody>
          <a:bodyPr>
            <a:noAutofit/>
          </a:bodyPr>
          <a:lstStyle/>
          <a:p>
            <a:r>
              <a:rPr lang="ru-RU" sz="3200" dirty="0">
                <a:latin typeface="Times New Roman" panose="02020603050405020304" pitchFamily="18" charset="0"/>
                <a:cs typeface="Times New Roman" panose="02020603050405020304" pitchFamily="18" charset="0"/>
              </a:rPr>
              <a:t>ТРЕБОВАНИЯ БЕЗОПАСНОСТИ ПРИ ТЕХНИЧЕСКОМ ОБСЛУЖИВАНИИ И ТЕКУЩЕМ РЕМОНТЕ ЭКСКАВАТОРОВ И ДРУГИХ СТРОИТЕЛЬНЫХ МАШИН</a:t>
            </a:r>
          </a:p>
        </p:txBody>
      </p:sp>
      <p:sp>
        <p:nvSpPr>
          <p:cNvPr id="3" name="Объект 2">
            <a:extLst>
              <a:ext uri="{FF2B5EF4-FFF2-40B4-BE49-F238E27FC236}">
                <a16:creationId xmlns:a16="http://schemas.microsoft.com/office/drawing/2014/main" id="{BC600B00-CF24-D0B1-5675-156A6F00F57D}"/>
              </a:ext>
            </a:extLst>
          </p:cNvPr>
          <p:cNvSpPr>
            <a:spLocks noGrp="1"/>
          </p:cNvSpPr>
          <p:nvPr>
            <p:ph sz="half" idx="1"/>
          </p:nvPr>
        </p:nvSpPr>
        <p:spPr>
          <a:xfrm>
            <a:off x="968739" y="1915609"/>
            <a:ext cx="5270822" cy="4942391"/>
          </a:xfrm>
        </p:spPr>
        <p:txBody>
          <a:bodyPr>
            <a:noAutofit/>
          </a:bodyPr>
          <a:lstStyle/>
          <a:p>
            <a:pPr algn="just"/>
            <a:r>
              <a:rPr lang="ru-RU" sz="1800" dirty="0">
                <a:latin typeface="Times New Roman" panose="02020603050405020304" pitchFamily="18" charset="0"/>
                <a:cs typeface="Times New Roman" panose="02020603050405020304" pitchFamily="18" charset="0"/>
              </a:rPr>
              <a:t>Требования безопасности при техническом обслуживании и текущем ремонте строительных машин - согласно п. 1.4. При выполнении ремонта и технического обслуживания базовых автомобилей строительных машин требования безопасности - по ГОСТ 12.3.017-79.</a:t>
            </a:r>
          </a:p>
          <a:p>
            <a:pPr algn="just"/>
            <a:r>
              <a:rPr lang="ru-RU" sz="1800" dirty="0">
                <a:latin typeface="Times New Roman" panose="02020603050405020304" pitchFamily="18" charset="0"/>
                <a:cs typeface="Times New Roman" panose="02020603050405020304" pitchFamily="18" charset="0"/>
              </a:rPr>
              <a:t>Техническое обслуживание и текущий ремонт машин следует осуществлять в оборудованных помещениях или площадках. Для производства технического обслуживания и ремонта в условиях эксплуатации машина должна быть выведена из рабочей зоны.</a:t>
            </a:r>
          </a:p>
        </p:txBody>
      </p:sp>
      <p:sp>
        <p:nvSpPr>
          <p:cNvPr id="4" name="Объект 3">
            <a:extLst>
              <a:ext uri="{FF2B5EF4-FFF2-40B4-BE49-F238E27FC236}">
                <a16:creationId xmlns:a16="http://schemas.microsoft.com/office/drawing/2014/main" id="{3B7A73B5-703B-C5DD-EF94-AB0B0E891FE4}"/>
              </a:ext>
            </a:extLst>
          </p:cNvPr>
          <p:cNvSpPr>
            <a:spLocks noGrp="1"/>
          </p:cNvSpPr>
          <p:nvPr>
            <p:ph sz="half" idx="2"/>
          </p:nvPr>
        </p:nvSpPr>
        <p:spPr>
          <a:xfrm>
            <a:off x="6589923" y="1915608"/>
            <a:ext cx="4800600" cy="4728259"/>
          </a:xfrm>
        </p:spPr>
        <p:txBody>
          <a:bodyPr>
            <a:normAutofit fontScale="92500" lnSpcReduction="10000"/>
          </a:bodyPr>
          <a:lstStyle/>
          <a:p>
            <a:pPr algn="just"/>
            <a:r>
              <a:rPr lang="ru-RU" sz="1800" dirty="0">
                <a:latin typeface="Times New Roman" panose="02020603050405020304" pitchFamily="18" charset="0"/>
                <a:cs typeface="Times New Roman" panose="02020603050405020304" pitchFamily="18" charset="0"/>
              </a:rPr>
              <a:t>Допустимые уровни шума на рабочих местах - по ГОСТ 12.1.003-83, допустимые уровни вибрации - по ГОСТ 12.1.012-78, воздух рабочей зоны - по ГОСТ 12.1.005-76.</a:t>
            </a:r>
          </a:p>
          <a:p>
            <a:pPr algn="just"/>
            <a:r>
              <a:rPr lang="ru-RU" sz="1800" dirty="0">
                <a:latin typeface="Times New Roman" panose="02020603050405020304" pitchFamily="18" charset="0"/>
                <a:cs typeface="Times New Roman" panose="02020603050405020304" pitchFamily="18" charset="0"/>
              </a:rPr>
              <a:t>Пожарная безопасность на рабочих местах должна обеспечиваться в соответствии с ГОСТ 12.1.004-85 и правилами пожарной безопасности для промышленных предприятий, утвержденными Главным управлением пожарной охраны МВД СССР.</a:t>
            </a:r>
          </a:p>
          <a:p>
            <a:pPr algn="just"/>
            <a:r>
              <a:rPr lang="ru-RU" sz="1800" dirty="0">
                <a:latin typeface="Times New Roman" panose="02020603050405020304" pitchFamily="18" charset="0"/>
                <a:cs typeface="Times New Roman" panose="02020603050405020304" pitchFamily="18" charset="0"/>
              </a:rPr>
              <a:t>Заправка машин должна производиться закрытым способом в специально отведенных местах. Смазочные, лакокрасочные и легковоспламеняющиеся материалы следует хранить отдельно друг от друга в специально оборудованных складских помещениях или площадках.</a:t>
            </a:r>
          </a:p>
          <a:p>
            <a:pPr algn="just"/>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6022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16A74AF-714F-3DA4-3BC7-849403E8CB30}"/>
              </a:ext>
            </a:extLst>
          </p:cNvPr>
          <p:cNvSpPr>
            <a:spLocks noGrp="1"/>
          </p:cNvSpPr>
          <p:nvPr>
            <p:ph sz="half" idx="1"/>
          </p:nvPr>
        </p:nvSpPr>
        <p:spPr>
          <a:xfrm>
            <a:off x="1025807" y="272004"/>
            <a:ext cx="4958304" cy="6360289"/>
          </a:xfrm>
        </p:spPr>
        <p:txBody>
          <a:bodyPr>
            <a:noAutofit/>
          </a:bodyPr>
          <a:lstStyle/>
          <a:p>
            <a:pPr algn="just"/>
            <a:r>
              <a:rPr lang="ru-RU" sz="1800" dirty="0">
                <a:latin typeface="Times New Roman" panose="02020603050405020304" pitchFamily="18" charset="0"/>
                <a:cs typeface="Times New Roman" panose="02020603050405020304" pitchFamily="18" charset="0"/>
              </a:rPr>
              <a:t>Рабочие места при техническом обслуживании и текущем ремонте машин должны быть оборудованы комплектом работоспособных ручных машин (инструмента), приспособлений, инвентаря, грузоподъемными машинами и средствами пожаротушения.</a:t>
            </a:r>
          </a:p>
          <a:p>
            <a:pPr algn="just"/>
            <a:r>
              <a:rPr lang="ru-RU" sz="1800" dirty="0">
                <a:latin typeface="Times New Roman" panose="02020603050405020304" pitchFamily="18" charset="0"/>
                <a:cs typeface="Times New Roman" panose="02020603050405020304" pitchFamily="18" charset="0"/>
              </a:rPr>
              <a:t>Техническое обслуживание и ремонт машин следует осуществлять только после остановки машины, выключения двигателя (привода) при исключении возможности случайного пуска двигателя, самопроизвольного движения машины и ее частей, снятия давления в гидро- и пневмосистемах, кроме случаев, которые допускаются эксплуатационной и ремонтной документацией. Пользование открытым огнем для разогрева агрегатов и узлов не допускается.</a:t>
            </a:r>
          </a:p>
        </p:txBody>
      </p:sp>
      <p:sp>
        <p:nvSpPr>
          <p:cNvPr id="4" name="Объект 3">
            <a:extLst>
              <a:ext uri="{FF2B5EF4-FFF2-40B4-BE49-F238E27FC236}">
                <a16:creationId xmlns:a16="http://schemas.microsoft.com/office/drawing/2014/main" id="{352B24EC-83BF-738B-818C-870397D80BF2}"/>
              </a:ext>
            </a:extLst>
          </p:cNvPr>
          <p:cNvSpPr>
            <a:spLocks noGrp="1"/>
          </p:cNvSpPr>
          <p:nvPr>
            <p:ph sz="half" idx="2"/>
          </p:nvPr>
        </p:nvSpPr>
        <p:spPr>
          <a:xfrm>
            <a:off x="6365593" y="272004"/>
            <a:ext cx="4800600" cy="6059348"/>
          </a:xfrm>
        </p:spPr>
        <p:txBody>
          <a:bodyPr>
            <a:noAutofit/>
          </a:bodyPr>
          <a:lstStyle/>
          <a:p>
            <a:pPr algn="just"/>
            <a:r>
              <a:rPr lang="ru-RU" sz="1800" dirty="0">
                <a:latin typeface="Times New Roman" panose="02020603050405020304" pitchFamily="18" charset="0"/>
                <a:cs typeface="Times New Roman" panose="02020603050405020304" pitchFamily="18" charset="0"/>
              </a:rPr>
              <a:t>Части машин, перемещающиеся под действием собственной массы при техническом обслуживании и ремонте, должны быть заблокированы механическим способом или опущены на опору с целью исключения их самопроизвольного перемещения.</a:t>
            </a:r>
          </a:p>
          <a:p>
            <a:pPr algn="just"/>
            <a:r>
              <a:rPr lang="ru-RU" sz="1800" dirty="0">
                <a:latin typeface="Times New Roman" panose="02020603050405020304" pitchFamily="18" charset="0"/>
                <a:cs typeface="Times New Roman" panose="02020603050405020304" pitchFamily="18" charset="0"/>
              </a:rPr>
              <a:t>При техническом обслуживании машин с электроприводом должны быть приняты меры, не допускающие случайной подачи напряжения на ремонтируемое оборудование. Плавкие вставки предохранителей в цепях питания токоприемников должны быть вынуты, пусковые устройства закрыты на замок и на них вывешены запрещающие знаки безопасности с поясняющей надписью "не включать - работают люди".</a:t>
            </a:r>
          </a:p>
        </p:txBody>
      </p:sp>
    </p:spTree>
    <p:extLst>
      <p:ext uri="{BB962C8B-B14F-4D97-AF65-F5344CB8AC3E}">
        <p14:creationId xmlns:p14="http://schemas.microsoft.com/office/powerpoint/2010/main" val="3712014500"/>
      </p:ext>
    </p:extLst>
  </p:cSld>
  <p:clrMapOvr>
    <a:masterClrMapping/>
  </p:clrMapOvr>
</p:sld>
</file>

<file path=ppt/theme/theme1.xml><?xml version="1.0" encoding="utf-8"?>
<a:theme xmlns:a="http://schemas.openxmlformats.org/drawingml/2006/main" name="Эмблема">
  <a:themeElements>
    <a:clrScheme name="Эмблема">
      <a:dk1>
        <a:sysClr val="windowText" lastClr="000000"/>
      </a:dk1>
      <a:lt1>
        <a:sysClr val="window" lastClr="FFFFFF"/>
      </a:lt1>
      <a:dk2>
        <a:srgbClr val="171312"/>
      </a:dk2>
      <a:lt2>
        <a:srgbClr val="F7F0DF"/>
      </a:lt2>
      <a:accent1>
        <a:srgbClr val="53AE6E"/>
      </a:accent1>
      <a:accent2>
        <a:srgbClr val="326267"/>
      </a:accent2>
      <a:accent3>
        <a:srgbClr val="C5C34A"/>
      </a:accent3>
      <a:accent4>
        <a:srgbClr val="BF6546"/>
      </a:accent4>
      <a:accent5>
        <a:srgbClr val="81B5A8"/>
      </a:accent5>
      <a:accent6>
        <a:srgbClr val="636455"/>
      </a:accent6>
      <a:hlink>
        <a:srgbClr val="81B5A8"/>
      </a:hlink>
      <a:folHlink>
        <a:srgbClr val="936888"/>
      </a:folHlink>
    </a:clrScheme>
    <a:fontScheme name="Эмблема">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Эмблема">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A1A3E1F0-B5EF-49C5-810A-B1B32AEDDC80}"/>
    </a:ext>
  </a:extLst>
</a:theme>
</file>

<file path=docProps/app.xml><?xml version="1.0" encoding="utf-8"?>
<Properties xmlns="http://schemas.openxmlformats.org/officeDocument/2006/extended-properties" xmlns:vt="http://schemas.openxmlformats.org/officeDocument/2006/docPropsVTypes">
  <Template>TM10001106[[fn=Эмблема]]</Template>
  <TotalTime>37</TotalTime>
  <Words>1499</Words>
  <Application>Microsoft Office PowerPoint</Application>
  <PresentationFormat>Широкоэкранный</PresentationFormat>
  <Paragraphs>62</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Corbel</vt:lpstr>
      <vt:lpstr>Gill Sans MT</vt:lpstr>
      <vt:lpstr>Impact</vt:lpstr>
      <vt:lpstr>Times New Roman</vt:lpstr>
      <vt:lpstr>Эмблема</vt:lpstr>
      <vt:lpstr>Строительные машины. Общие требования безопасности при эксплуатации</vt:lpstr>
      <vt:lpstr>Презентация PowerPoint</vt:lpstr>
      <vt:lpstr>ОБЩИЕ ПОЛОЖЕНИЯ:</vt:lpstr>
      <vt:lpstr>Презентация PowerPoint</vt:lpstr>
      <vt:lpstr>Презентация PowerPoint</vt:lpstr>
      <vt:lpstr>ТРЕБОВАНИЯ БЕЗОПАСНОСТИ ПРИ ИСПОЛЬЗОВАНИИ ЭКСКАВАТОРОВ И ДРУГИХ СТРОИТЕЛЬНЫХ МАШИН</vt:lpstr>
      <vt:lpstr>Презентация PowerPoint</vt:lpstr>
      <vt:lpstr>ТРЕБОВАНИЯ БЕЗОПАСНОСТИ ПРИ ТЕХНИЧЕСКОМ ОБСЛУЖИВАНИИ И ТЕКУЩЕМ РЕМОНТЕ ЭКСКАВАТОРОВ И ДРУГИХ СТРОИТЕЛЬНЫХ МАШИН</vt:lpstr>
      <vt:lpstr>Презентация PowerPoint</vt:lpstr>
      <vt:lpstr>ТРЕБОВАНИЯ БЕЗОПАСНОСТИ ПРИ ТРАНСПОРТИРОВАНИИ И ХРАНЕНИИ ЭКСКАВАТОРОВ И ДРУГИХ СТРОИТЕЛЬНЫХ МАШИН</vt:lpstr>
      <vt:lpstr>Презентация PowerPoint</vt:lpstr>
      <vt:lpstr>МЕТОДЫ КОНТРОЛЯ ТРЕБОВАНИЙ БЕЗОПАСНОСТИ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Строительные машины. Общие требования безопасности при эксплуатации</dc:title>
  <dc:creator>Римма Щербина</dc:creator>
  <cp:lastModifiedBy>Римма Щербина</cp:lastModifiedBy>
  <cp:revision>2</cp:revision>
  <dcterms:created xsi:type="dcterms:W3CDTF">2023-11-21T11:12:27Z</dcterms:created>
  <dcterms:modified xsi:type="dcterms:W3CDTF">2023-11-21T11:50:14Z</dcterms:modified>
</cp:coreProperties>
</file>