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20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51913423760994E-2"/>
          <c:y val="4.9609915715070695E-2"/>
          <c:w val="0.91301787175162352"/>
          <c:h val="0.81546776334161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23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4D9A-49DF-8D07-4E1D36D010C4}"/>
              </c:ext>
            </c:extLst>
          </c:dPt>
          <c:dPt>
            <c:idx val="1"/>
            <c:invertIfNegative val="0"/>
            <c:bubble3D val="0"/>
            <c:explosion val="42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D9A-49DF-8D07-4E1D36D010C4}"/>
              </c:ext>
            </c:extLst>
          </c:dPt>
          <c:dPt>
            <c:idx val="2"/>
            <c:invertIfNegative val="0"/>
            <c:bubble3D val="0"/>
            <c:explosion val="41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D9A-49DF-8D07-4E1D36D010C4}"/>
              </c:ext>
            </c:extLst>
          </c:dPt>
          <c:dPt>
            <c:idx val="3"/>
            <c:invertIfNegative val="0"/>
            <c:bubble3D val="0"/>
            <c:explosion val="43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D9A-49DF-8D07-4E1D36D010C4}"/>
              </c:ext>
            </c:extLst>
          </c:dPt>
          <c:dPt>
            <c:idx val="4"/>
            <c:invertIfNegative val="0"/>
            <c:bubble3D val="0"/>
            <c:explosion val="41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D9A-49DF-8D07-4E1D36D010C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24 млн км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9A-49DF-8D07-4E1D36D010C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1,25 млн км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9A-49DF-8D07-4E1D36D010C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1,9 млн км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9A-49DF-8D07-4E1D36D010C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 млн км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9A-49DF-8D07-4E1D36D010C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0,55 млн км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9A-49DF-8D07-4E1D36D010C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Авто. дороги</c:v>
                </c:pt>
                <c:pt idx="1">
                  <c:v>ЖД пути</c:v>
                </c:pt>
                <c:pt idx="2">
                  <c:v>Трубопровод</c:v>
                </c:pt>
                <c:pt idx="3">
                  <c:v>Воздуш. Пути</c:v>
                </c:pt>
                <c:pt idx="4">
                  <c:v>Речные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</c:v>
                </c:pt>
                <c:pt idx="1">
                  <c:v>1.25</c:v>
                </c:pt>
                <c:pt idx="2">
                  <c:v>1.9</c:v>
                </c:pt>
                <c:pt idx="3">
                  <c:v>9.5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9A-49DF-8D07-4E1D36D010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0941952"/>
        <c:axId val="141887360"/>
      </c:barChart>
      <c:catAx>
        <c:axId val="140941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1887360"/>
        <c:crosses val="autoZero"/>
        <c:auto val="1"/>
        <c:lblAlgn val="ctr"/>
        <c:lblOffset val="100"/>
        <c:noMultiLvlLbl val="0"/>
      </c:catAx>
      <c:valAx>
        <c:axId val="14188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094195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35292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КК «Новороссийский колледж строительства и  экономики»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204864"/>
            <a:ext cx="7776864" cy="230425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понятия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грузовых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автомобильных перевозках»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48478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лекции:</a:t>
            </a:r>
          </a:p>
        </p:txBody>
      </p:sp>
    </p:spTree>
    <p:extLst>
      <p:ext uri="{BB962C8B-B14F-4D97-AF65-F5344CB8AC3E}">
        <p14:creationId xmlns:p14="http://schemas.microsoft.com/office/powerpoint/2010/main" val="382715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928992" cy="108012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для характеристики транспортной обеспеченности территории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700808"/>
                <a:ext cx="8352928" cy="489654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э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𝑯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определяет обобщенную характеристику с учетом и площади и численности населения.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э</m:t>
                            </m:r>
                          </m:sub>
                        </m:sSub>
                      </m:num>
                      <m:den>
                        <m:rad>
                          <m:radPr>
                            <m:ctrl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𝑺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𝑯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𝑸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Формула  Ю. И. Успенским, с учетом объема  груза. </a:t>
                </a:r>
              </a:p>
              <a:p>
                <a:r>
                  <a:rPr lang="ru-RU" sz="32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ru-RU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К</m:t>
                        </m:r>
                      </m:sub>
                    </m:sSub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ru-RU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прив</m:t>
                            </m:r>
                          </m:sub>
                        </m:sSub>
                      </m:num>
                      <m:den>
                        <m:rad>
                          <m:radPr>
                            <m:ctrl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𝑷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32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𝑸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Определяет комплексный показатель густоты сети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разл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видов транспорта, учитывая только обжитую площадь региона.</a:t>
                </a:r>
              </a:p>
              <a:p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700808"/>
                <a:ext cx="8352928" cy="4896544"/>
              </a:xfrm>
              <a:blipFill>
                <a:blip r:embed="rId2"/>
                <a:stretch>
                  <a:fillRect l="-1459" t="-747" r="-2188" b="-1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2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363272" cy="1368152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транспортной обеспеченности</a:t>
            </a:r>
          </a:p>
        </p:txBody>
      </p:sp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336656"/>
              </p:ext>
            </p:extLst>
          </p:nvPr>
        </p:nvGraphicFramePr>
        <p:xfrm>
          <a:off x="107505" y="1700807"/>
          <a:ext cx="8568952" cy="49685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1345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9130">
                <a:tc rowSpan="2">
                  <a:txBody>
                    <a:bodyPr/>
                    <a:lstStyle/>
                    <a:p>
                      <a:pPr marL="69850" marR="27305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Страна;регион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18845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6040" marR="4000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Густота сети</a:t>
                      </a:r>
                      <a:r>
                        <a:rPr lang="ru-RU" sz="20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0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формуле</a:t>
                      </a:r>
                    </a:p>
                    <a:p>
                      <a:pPr marL="6604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Э.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Энгеля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6040" marR="268605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</a:t>
                      </a:r>
                      <a:r>
                        <a:rPr lang="ru-RU" sz="2000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густота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0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marR="3873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ru-RU" sz="2000" spc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 marR="3873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2000" spc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ЖД</a:t>
                      </a:r>
                      <a:r>
                        <a:rPr lang="ru-RU" sz="20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6731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АВТО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</a:t>
                      </a:r>
                      <a:r>
                        <a:rPr lang="ru-RU" sz="20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</a:p>
                    <a:p>
                      <a:pPr marL="66675" algn="ctr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264">
                <a:tc>
                  <a:txBody>
                    <a:bodyPr/>
                    <a:lstStyle/>
                    <a:p>
                      <a:pPr marL="6985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110" marR="24130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5110" marR="24130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9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29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25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25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846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846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81">
                <a:tc>
                  <a:txBody>
                    <a:bodyPr/>
                    <a:lstStyle/>
                    <a:p>
                      <a:pPr marL="6985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6985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США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110" marR="2413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5110" marR="2413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81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481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62,3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4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044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09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09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54,3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889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265" marR="889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861">
                <a:tc>
                  <a:txBody>
                    <a:bodyPr/>
                    <a:lstStyle/>
                    <a:p>
                      <a:pPr marL="6985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110" marR="24130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5110" marR="24130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48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25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259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846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846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8890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265" marR="8890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861">
                <a:tc>
                  <a:txBody>
                    <a:bodyPr/>
                    <a:lstStyle/>
                    <a:p>
                      <a:pPr marL="6985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Африка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110" marR="2413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5110" marR="2413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291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291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2,1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25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25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846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846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889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265" marR="889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861">
                <a:tc>
                  <a:txBody>
                    <a:bodyPr/>
                    <a:lstStyle/>
                    <a:p>
                      <a:pPr marL="6985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Европа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5110" marR="2413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5110" marR="2413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481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481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15,6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25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425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8,2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09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0995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 marR="889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20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265" marR="88900"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17728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ГУСТОТА СЕТИ</a:t>
            </a:r>
          </a:p>
        </p:txBody>
      </p:sp>
    </p:spTree>
    <p:extLst>
      <p:ext uri="{BB962C8B-B14F-4D97-AF65-F5344CB8AC3E}">
        <p14:creationId xmlns:p14="http://schemas.microsoft.com/office/powerpoint/2010/main" val="164599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доступность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84050" y="1196752"/>
            <a:ext cx="7440750" cy="52772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характеризуется показателем качества транспортного обслуживания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132857"/>
            <a:ext cx="4032448" cy="1634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80" y="2127324"/>
            <a:ext cx="3998676" cy="1634695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 rot="5400000">
            <a:off x="1720163" y="3942039"/>
            <a:ext cx="1008112" cy="64807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5400000">
            <a:off x="6312786" y="3942039"/>
            <a:ext cx="1008112" cy="64807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5616" y="4941168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грузовым перевозкам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4941168"/>
            <a:ext cx="28083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пассажирским перевозкам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982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Надежная сеть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0891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-такая  сеть, которая позволяет достичь любой точки региона из любой в другую за время: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внутриобластные перевозки грузов - 3-4 ч;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внутриобластные перевозки пассажиров - 1,7-2 ч;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межобластные перевозки грузов - 3-4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межобластные перевозки пассажиров - 1-2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4" descr="https://sc04.alicdn.com/kf/HTB16S82RVXXXXc6XFXX760XFXXXK/230803802/HTB16S82RVXXXXc6XFXX760XFXXX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0178" r="2120" b="10763"/>
          <a:stretch/>
        </p:blipFill>
        <p:spPr bwMode="auto">
          <a:xfrm>
            <a:off x="755576" y="4249271"/>
            <a:ext cx="7474024" cy="26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5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17"/>
            <a:ext cx="7488832" cy="78354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7632848" cy="5616624"/>
          </a:xfrm>
        </p:spPr>
        <p:txBody>
          <a:bodyPr>
            <a:noAutofit/>
          </a:bodyPr>
          <a:lstStyle/>
          <a:p>
            <a:pPr marL="263525" lvl="0" indent="-263525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определение понятию «плотность транспортной сети»</a:t>
            </a:r>
          </a:p>
          <a:p>
            <a:pPr marL="263525" lvl="0" indent="-263525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показатели перевозочной работы.</a:t>
            </a:r>
          </a:p>
          <a:p>
            <a:pPr marL="263525" lvl="0" indent="-263525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показатели материально-технической базы.</a:t>
            </a:r>
          </a:p>
          <a:p>
            <a:pPr marL="263525" lvl="0" indent="-263525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показатели эксплуатационной работы.</a:t>
            </a:r>
          </a:p>
          <a:p>
            <a:pPr marL="263525" lvl="0" indent="-263525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густоту сети на 1000 км?</a:t>
            </a:r>
          </a:p>
          <a:p>
            <a:pPr marL="263525" lvl="0" indent="-263525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густоту сети на 1000 человек?</a:t>
            </a:r>
          </a:p>
          <a:p>
            <a:pPr marL="263525" lvl="0" indent="-263525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комплексный показатель густоты сети различных видов транспорта?</a:t>
            </a:r>
          </a:p>
          <a:p>
            <a:pPr marL="263525" lvl="0" indent="-263525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транспортную доступность по грузовым перевозкам?</a:t>
            </a:r>
          </a:p>
          <a:p>
            <a:pPr marL="263525" lvl="0" indent="-263525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транспортную доступность по пассажирским перевозкам?</a:t>
            </a:r>
          </a:p>
          <a:p>
            <a:pPr marL="263525" lvl="0" indent="-263525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транспортная сеть считается надежной 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avatars.mds.yandex.net/i?id=7b494030b08efe0029e6a7ad536bea1fce5d9dca-10093903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2"/>
          <a:stretch/>
        </p:blipFill>
        <p:spPr bwMode="auto">
          <a:xfrm>
            <a:off x="6876256" y="5060716"/>
            <a:ext cx="1838309" cy="167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1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496944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для проверки пройденного материала</a:t>
            </a:r>
            <a:endParaRPr lang="ru-RU" sz="4000" dirty="0"/>
          </a:p>
        </p:txBody>
      </p:sp>
      <p:pic>
        <p:nvPicPr>
          <p:cNvPr id="10242" name="Picture 2" descr="https://catherineasquithgallery.com/uploads/posts/2021-02/1613675346_21-p-fon-dlya-prezentatsii-tsel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29000"/>
            <a:ext cx="504056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96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992888" cy="46805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1)Основную плотность транспортной сети России занимает… ?</a:t>
            </a:r>
          </a:p>
          <a:p>
            <a:pPr marL="0" indent="0" algn="ctr">
              <a:buNone/>
            </a:pP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dirty="0"/>
              <a:t>ЖД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/>
              <a:t>АВТО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/>
              <a:t>МОРЕ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/>
              <a:t>РЕКИ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/>
              <a:t>ТРУБОПРОВОД</a:t>
            </a:r>
          </a:p>
        </p:txBody>
      </p:sp>
      <p:pic>
        <p:nvPicPr>
          <p:cNvPr id="11266" name="Picture 2" descr="https://selfpublishingadvice.files.wordpress.com/2018/04/thinkstockphotos-506903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8605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1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836712"/>
            <a:ext cx="7920880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Основную плотность транспортной сети мира занимает…?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реки 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</a:t>
            </a:r>
            <a:endParaRPr lang="ru-RU" sz="3600" dirty="0"/>
          </a:p>
        </p:txBody>
      </p:sp>
      <p:pic>
        <p:nvPicPr>
          <p:cNvPr id="12290" name="Picture 2" descr="https://img.fusedlearning.com/img/humanities/806/the-four-types-of-evi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5717431" cy="37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3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92088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Чем характеризуется обеспечение путями сообщения…?</a:t>
            </a:r>
          </a:p>
          <a:p>
            <a:pPr marL="0" indent="0" algn="ctr">
              <a:buNone/>
            </a:pP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Густотой сети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Плотностью населения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площадью</a:t>
            </a:r>
          </a:p>
          <a:p>
            <a:endParaRPr lang="ru-RU" sz="2800" dirty="0"/>
          </a:p>
        </p:txBody>
      </p:sp>
      <p:sp>
        <p:nvSpPr>
          <p:cNvPr id="4" name="AutoShape 2" descr="https://top-fon.com/uploads/posts/2023-01/1674926199_top-fon-com-p-chelovechki-dlya-prezentatsii-bez-fona-bes-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s://avatars.mds.yandex.net/i?id=2ccdd4d9f94546041c381afb14b5e598a1518b97-998905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72662"/>
            <a:ext cx="3305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2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91264" cy="5781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Кто модифицировал формулу для определения транспортной обеспеченности территории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Э.Энгель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Успенский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Ульгим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  <p:pic>
        <p:nvPicPr>
          <p:cNvPr id="14338" name="Picture 2" descr="https://avatars.mds.yandex.net/i?id=911e8463e2110b5eeed4aeec44c30c17cd53ae7d-1035441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209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5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684076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1)Транспортная сеть. Классификация транспортной сети.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2)Показатели транспортной обеспеченности и доступности.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показателей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обеспеченности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доступности транспортной сети.</a:t>
            </a:r>
          </a:p>
        </p:txBody>
      </p:sp>
      <p:pic>
        <p:nvPicPr>
          <p:cNvPr id="1026" name="Picture 2" descr="https://klike.net/uploads/posts/2022-11/1667721358_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5048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44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385248" cy="5709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Время надежной сети при межобластной перевозке пассажиров…?</a:t>
            </a:r>
          </a:p>
          <a:p>
            <a:pPr marL="0" indent="0" algn="ctr">
              <a:buNone/>
            </a:pP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3-4 ч 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1,7-2 ч</a:t>
            </a:r>
          </a:p>
          <a:p>
            <a:endParaRPr lang="ru-RU" sz="3600" dirty="0"/>
          </a:p>
        </p:txBody>
      </p:sp>
      <p:pic>
        <p:nvPicPr>
          <p:cNvPr id="15362" name="Picture 2" descr="https://fsd.multiurok.ru/html/2020/11/04/s_5fa2f54fea286/1557659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691797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52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57256" cy="5781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В какой стране густота </a:t>
            </a:r>
            <a:r>
              <a:rPr lang="ru-RU" sz="4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транспорта наивысшая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Азия</a:t>
            </a:r>
          </a:p>
          <a:p>
            <a:pPr marL="514350" indent="-514350">
              <a:buFont typeface="+mj-lt"/>
              <a:buAutoNum type="alphaU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</a:t>
            </a:r>
          </a:p>
          <a:p>
            <a:endParaRPr lang="ru-RU" dirty="0"/>
          </a:p>
        </p:txBody>
      </p:sp>
      <p:pic>
        <p:nvPicPr>
          <p:cNvPr id="16388" name="Picture 4" descr="http://f2.love.ru/qAj2ex5I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12" y="2550658"/>
            <a:ext cx="4328592" cy="4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14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787208" cy="6069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В какой стране наивысшая комплексная густота сети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</a:t>
            </a:r>
          </a:p>
          <a:p>
            <a:pPr marL="457200" indent="-457200">
              <a:buFont typeface="+mj-lt"/>
              <a:buAutoNum type="alphaU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</a:t>
            </a:r>
          </a:p>
          <a:p>
            <a:endParaRPr lang="ru-RU" dirty="0"/>
          </a:p>
        </p:txBody>
      </p:sp>
      <p:sp>
        <p:nvSpPr>
          <p:cNvPr id="4" name="AutoShape 2" descr="https://top-fon.com/uploads/posts/2023-02/1675224094_top-fon-com-p-kartinki-dlya-prezentatsii-ekologiya-bez-f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avatars.mds.yandex.net/i?id=48277d2ab4c0bbc474b9033e1b3b5be36fd5aff5-942582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38445"/>
            <a:ext cx="6084168" cy="34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139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944" cy="487375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дороги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Автомобильные дороги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Густота населения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Успенский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8434" name="Picture 2" descr="https://avatars.mds.yandex.net/i?id=3c3f4d9675336ed590d05c0ef8c2486e700fc5e8-100718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74810"/>
            <a:ext cx="44291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2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93" y="1708"/>
            <a:ext cx="8784976" cy="381642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12748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сеть делиться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4690864" cy="50611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Магистральных линий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–организация перевозок больших объемов грузов  на дальние расстояния.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Низовая транспортная сеть-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организовать регулярные перевозки грузов и пассажиров.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k2.picdn.net/shutterstock/videos/6963985/thumb/2.jpg?i10c=img.resize(height:16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21350" y="2035434"/>
            <a:ext cx="5733256" cy="3911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7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444" y="-387424"/>
            <a:ext cx="8100159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 транспортной сети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352928" cy="10801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-это основная характеристика, определяющая состояние транспортного пространства.</a:t>
            </a:r>
          </a:p>
        </p:txBody>
      </p:sp>
      <p:pic>
        <p:nvPicPr>
          <p:cNvPr id="3074" name="Picture 2" descr="https://avatars.mds.yandex.net/i?id=4419eec7d7b9ba607361d39af2ea02cb2609f792-1012220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69" y="3844791"/>
            <a:ext cx="3357050" cy="289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564904"/>
            <a:ext cx="540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часть– железные дороги.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меридиальном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направлении - речными путями.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Широтное направление-имеет сеть трубопроводов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морские линии - Черноморском, Каспийском и Дальневосточном бассейнах.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729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9289032" cy="7920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сети мира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морских путей)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999849"/>
              </p:ext>
            </p:extLst>
          </p:nvPr>
        </p:nvGraphicFramePr>
        <p:xfrm>
          <a:off x="251520" y="1052736"/>
          <a:ext cx="80648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270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3690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транспортной обеспеченности и доступности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11300"/>
            <a:ext cx="5184576" cy="5069160"/>
          </a:xfrm>
        </p:spPr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Эксплуатационной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грузонапряженность;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средняя дальность перевозки;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скорость доставки грузов;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оборот подвижного состава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грузоподъемности  и ПС;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среднесуточный пробег.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s://sc01.alicdn.com/kf/Hec3c47803a8d4fcfab119ab4581cd85au/200441445/Hec3c47803a8d4fcfab119ab4581cd85a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39" r="7342" b="9406"/>
          <a:stretch/>
        </p:blipFill>
        <p:spPr bwMode="auto">
          <a:xfrm>
            <a:off x="4788024" y="3113584"/>
            <a:ext cx="38884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1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27" y="620688"/>
            <a:ext cx="814902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транспортной обеспеченности и доступности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5780" y="1628800"/>
            <a:ext cx="8280920" cy="2736303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протяженность сети;</a:t>
            </a:r>
          </a:p>
          <a:p>
            <a:pPr marL="0" lv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густота сети;</a:t>
            </a:r>
          </a:p>
          <a:p>
            <a:pPr marL="0" lv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грузоподъемность транспортных средств;</a:t>
            </a:r>
          </a:p>
          <a:p>
            <a:pPr marL="0" lv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пропускная и провозная способность элементов транспортной сети.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5122" name="Picture 2" descr="https://i.ytimg.com/vi/EZnjdD9e9c4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156"/>
            <a:ext cx="8892480" cy="3025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2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524" y="188640"/>
            <a:ext cx="943304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транспортной обеспеченности и доступности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95536" y="1340768"/>
                <a:ext cx="5184576" cy="513318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3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зависят от: </a:t>
                </a: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Протяженности сети путей сообщения</a:t>
                </a:r>
              </a:p>
              <a:p>
                <a:pPr marL="0" indent="0">
                  <a:buNone/>
                </a:pPr>
                <a:r>
                  <a:rPr lang="ru-RU" sz="28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Пропускной и провозной способность и т.д.  </a:t>
                </a:r>
              </a:p>
              <a:p>
                <a:pPr marL="0" indent="0">
                  <a:buNone/>
                </a:pP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Обеспечение путями сообщения характеризуется показателем </a:t>
                </a:r>
                <a:r>
                  <a:rPr lang="ru-RU" sz="32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густота сети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1000 км</a:t>
                </a:r>
                <a:r>
                  <a: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𝟏𝟎𝟎𝟎</m:t>
                        </m:r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∙ </m:t>
                        </m:r>
                        <m:sSub>
                          <m:sSubPr>
                            <m:ctrlPr>
                              <a:rPr lang="en-US" sz="3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ru-RU" sz="36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э</m:t>
                            </m:r>
                          </m:sub>
                        </m:sSub>
                      </m:num>
                      <m:den>
                        <m:r>
                          <a:rPr lang="en-US" sz="36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𝑺</m:t>
                        </m:r>
                      </m:den>
                    </m:f>
                  </m:oMath>
                </a14:m>
                <a:endParaRPr lang="ru-RU" sz="3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L</a:t>
                </a:r>
                <a:r>
                  <a:rPr lang="ru-R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протяженность эксплуатационной длины;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- площадь территории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95536" y="1340768"/>
                <a:ext cx="5184576" cy="5133184"/>
              </a:xfrm>
              <a:blipFill rotWithShape="1">
                <a:blip r:embed="rId2"/>
                <a:stretch>
                  <a:fillRect l="-2824" t="-28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https://importinfo.ru/upload/iblock/459/45980c8ded16798ea9eac45f6a167576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6261" r="11560"/>
          <a:stretch/>
        </p:blipFill>
        <p:spPr bwMode="auto">
          <a:xfrm>
            <a:off x="4788024" y="3491458"/>
            <a:ext cx="3979821" cy="33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5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8367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равной площади регионов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268760"/>
                <a:ext cx="4968552" cy="53285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200" i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Густота сети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характеризующая транспортную обеспеченность населения на 1000 человек, </a:t>
                </a:r>
                <a:r>
                  <a:rPr lang="ru-RU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формуле:</a:t>
                </a:r>
              </a:p>
              <a:p>
                <a:pPr marL="0" indent="0">
                  <a:buNone/>
                </a:pP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𝟏𝟎𝟎𝟎</m:t>
                        </m:r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 ∙ </m:t>
                        </m:r>
                        <m:sSub>
                          <m:sSubPr>
                            <m:ctrlPr>
                              <a:rPr lang="en-US" sz="4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ru-RU" sz="4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э</m:t>
                            </m:r>
                          </m:sub>
                        </m:sSub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𝑯</m:t>
                        </m:r>
                      </m:den>
                    </m:f>
                  </m:oMath>
                </a14:m>
                <a:endParaRPr lang="ru-RU" sz="4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где, Н – численность населения региона.</a:t>
                </a:r>
              </a:p>
              <a:p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268760"/>
                <a:ext cx="4968552" cy="5328592"/>
              </a:xfrm>
              <a:blipFill rotWithShape="1">
                <a:blip r:embed="rId2"/>
                <a:stretch>
                  <a:fillRect l="-3067" t="-1602" r="-1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s://sneg.top/uploads/posts/2023-04/thumbs/1682311197_sneg-top-p-transportnaya-logistika-kartinki-pinterest-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4428" b="4943"/>
          <a:stretch/>
        </p:blipFill>
        <p:spPr bwMode="auto">
          <a:xfrm>
            <a:off x="4074621" y="3164832"/>
            <a:ext cx="4696417" cy="3693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147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</TotalTime>
  <Words>708</Words>
  <Application>Microsoft Office PowerPoint</Application>
  <PresentationFormat>Экран (4:3)</PresentationFormat>
  <Paragraphs>208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Century Schoolbook</vt:lpstr>
      <vt:lpstr>Times New Roman</vt:lpstr>
      <vt:lpstr>Wingdings</vt:lpstr>
      <vt:lpstr>Wingdings 2</vt:lpstr>
      <vt:lpstr>Эркер</vt:lpstr>
      <vt:lpstr>ГАПОУ КК «Новороссийский колледж строительства и  экономики»</vt:lpstr>
      <vt:lpstr>План</vt:lpstr>
      <vt:lpstr>Транспортная сеть делиться на:</vt:lpstr>
      <vt:lpstr>Плотность транспортной сети</vt:lpstr>
      <vt:lpstr>Транспортные сети мира (за исключением морских путей)</vt:lpstr>
      <vt:lpstr>Показатели транспортной обеспеченности и доступности</vt:lpstr>
      <vt:lpstr>Показатели транспортной обеспеченности и доступности</vt:lpstr>
      <vt:lpstr>Показатели транспортной обеспеченности и доступности </vt:lpstr>
      <vt:lpstr>При равной площади регионов </vt:lpstr>
      <vt:lpstr>Формулы для характеристики транспортной обеспеченности территории </vt:lpstr>
      <vt:lpstr>Презентация PowerPoint</vt:lpstr>
      <vt:lpstr>Транспортная доступность</vt:lpstr>
      <vt:lpstr>Надежная сеть</vt:lpstr>
      <vt:lpstr>Контрольные 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Ишмаева Наталья Дмитриевна</cp:lastModifiedBy>
  <cp:revision>22</cp:revision>
  <dcterms:created xsi:type="dcterms:W3CDTF">2023-09-17T07:27:10Z</dcterms:created>
  <dcterms:modified xsi:type="dcterms:W3CDTF">2023-11-18T08:34:31Z</dcterms:modified>
</cp:coreProperties>
</file>