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031" autoAdjust="0"/>
  </p:normalViewPr>
  <p:slideViewPr>
    <p:cSldViewPr snapToGrid="0">
      <p:cViewPr varScale="1">
        <p:scale>
          <a:sx n="80" d="100"/>
          <a:sy n="80" d="100"/>
        </p:scale>
        <p:origin x="-96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830A-3F7E-45A4-8C68-E4744867BB1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F8-7222-4771-9DC7-4FDB98EBA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76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830A-3F7E-45A4-8C68-E4744867BB1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F8-7222-4771-9DC7-4FDB98EBA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4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830A-3F7E-45A4-8C68-E4744867BB1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F8-7222-4771-9DC7-4FDB98EBA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05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830A-3F7E-45A4-8C68-E4744867BB1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F8-7222-4771-9DC7-4FDB98EBA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65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830A-3F7E-45A4-8C68-E4744867BB1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F8-7222-4771-9DC7-4FDB98EBA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14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830A-3F7E-45A4-8C68-E4744867BB1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F8-7222-4771-9DC7-4FDB98EBA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717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830A-3F7E-45A4-8C68-E4744867BB1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F8-7222-4771-9DC7-4FDB98EBA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249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830A-3F7E-45A4-8C68-E4744867BB1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F8-7222-4771-9DC7-4FDB98EBA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19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830A-3F7E-45A4-8C68-E4744867BB1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F8-7222-4771-9DC7-4FDB98EBA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59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830A-3F7E-45A4-8C68-E4744867BB1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F8-7222-4771-9DC7-4FDB98EBA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56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830A-3F7E-45A4-8C68-E4744867BB1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0F8-7222-4771-9DC7-4FDB98EBA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20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2830A-3F7E-45A4-8C68-E4744867BB13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960F8-7222-4771-9DC7-4FDB98EBA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6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forum.ru/2015/article/2015012133" TargetMode="External"/><Relationship Id="rId2" Type="http://schemas.openxmlformats.org/officeDocument/2006/relationships/hyperlink" Target="https://studfile.net/preview/6334447/page:48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udit-it.ru/terms/agreements/tsennaya_bumaga" TargetMode="External"/><Relationship Id="rId4" Type="http://schemas.openxmlformats.org/officeDocument/2006/relationships/hyperlink" Target="https://ru.m.wikipedia.org/wik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3599" y="1516615"/>
            <a:ext cx="8554278" cy="3091828"/>
          </a:xfrm>
        </p:spPr>
        <p:txBody>
          <a:bodyPr>
            <a:normAutofit/>
          </a:bodyPr>
          <a:lstStyle/>
          <a:p>
            <a:r>
              <a:rPr lang="ru-RU" b="1" dirty="0" smtClean="0"/>
              <a:t>Виды государственных ценных бумаг и их свойства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48438" t="5652" r="24864" b="70696"/>
          <a:stretch/>
        </p:blipFill>
        <p:spPr>
          <a:xfrm>
            <a:off x="8783754" y="5029200"/>
            <a:ext cx="3408246" cy="17691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1359" t="60261" r="86209" b="24087"/>
          <a:stretch/>
        </p:blipFill>
        <p:spPr>
          <a:xfrm>
            <a:off x="10253424" y="183114"/>
            <a:ext cx="1845810" cy="13616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18479" t="74522" r="65421" b="7391"/>
          <a:stretch/>
        </p:blipFill>
        <p:spPr>
          <a:xfrm flipH="1">
            <a:off x="164321" y="88693"/>
            <a:ext cx="2617309" cy="15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8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" y="0"/>
            <a:ext cx="10515600" cy="1325563"/>
          </a:xfrm>
        </p:spPr>
        <p:txBody>
          <a:bodyPr/>
          <a:lstStyle/>
          <a:p>
            <a:r>
              <a:rPr lang="ru-RU" b="1" dirty="0" smtClean="0"/>
              <a:t>Свойства ценных бумаг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296" y="1471867"/>
            <a:ext cx="6371248" cy="4851400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Обращаемость </a:t>
            </a:r>
          </a:p>
          <a:p>
            <a:r>
              <a:rPr lang="ru-RU" dirty="0" smtClean="0"/>
              <a:t>Доступность для гражданского оборота</a:t>
            </a:r>
          </a:p>
          <a:p>
            <a:r>
              <a:rPr lang="ru-RU" dirty="0" smtClean="0"/>
              <a:t>Стандартность и серийность</a:t>
            </a:r>
          </a:p>
          <a:p>
            <a:r>
              <a:rPr lang="ru-RU" dirty="0" smtClean="0"/>
              <a:t>Документальность</a:t>
            </a:r>
          </a:p>
          <a:p>
            <a:r>
              <a:rPr lang="ru-RU" dirty="0" smtClean="0"/>
              <a:t>Регулируемость и признание государством</a:t>
            </a:r>
          </a:p>
          <a:p>
            <a:r>
              <a:rPr lang="ru-RU" dirty="0" err="1" smtClean="0"/>
              <a:t>Рыночность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Ликвидность </a:t>
            </a:r>
          </a:p>
          <a:p>
            <a:r>
              <a:rPr lang="ru-RU" dirty="0" smtClean="0"/>
              <a:t>Риск </a:t>
            </a:r>
          </a:p>
          <a:p>
            <a:r>
              <a:rPr lang="ru-RU" dirty="0" smtClean="0"/>
              <a:t>Обязательность исполнения</a:t>
            </a:r>
          </a:p>
          <a:p>
            <a:r>
              <a:rPr lang="ru-RU" dirty="0" smtClean="0"/>
              <a:t>Доходность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3376" y="949257"/>
            <a:ext cx="4913824" cy="2797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3376" y="3897567"/>
            <a:ext cx="4913824" cy="2761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6812" t="6320" r="81938" b="58480"/>
          <a:stretch/>
        </p:blipFill>
        <p:spPr>
          <a:xfrm>
            <a:off x="5541264" y="4647375"/>
            <a:ext cx="109728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 smtClean="0"/>
              <a:t>Функции ценных бумаг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296" y="1325562"/>
            <a:ext cx="6003234" cy="5353533"/>
          </a:xfrm>
        </p:spPr>
        <p:txBody>
          <a:bodyPr>
            <a:normAutofit/>
          </a:bodyPr>
          <a:lstStyle/>
          <a:p>
            <a:r>
              <a:rPr lang="ru-RU" dirty="0" smtClean="0"/>
              <a:t>характеризуют состояние экономики</a:t>
            </a:r>
          </a:p>
          <a:p>
            <a:r>
              <a:rPr lang="ru-RU" dirty="0" smtClean="0"/>
              <a:t>выполняют </a:t>
            </a:r>
            <a:r>
              <a:rPr lang="ru-RU" dirty="0" err="1" smtClean="0"/>
              <a:t>перераспределительную</a:t>
            </a:r>
            <a:r>
              <a:rPr lang="ru-RU" dirty="0" smtClean="0"/>
              <a:t> функцию между различными сферами экономики</a:t>
            </a:r>
          </a:p>
          <a:p>
            <a:r>
              <a:rPr lang="ru-RU" dirty="0" smtClean="0"/>
              <a:t>используются для </a:t>
            </a:r>
            <a:r>
              <a:rPr lang="ru-RU" dirty="0" err="1" smtClean="0"/>
              <a:t>аккумулированния</a:t>
            </a:r>
            <a:r>
              <a:rPr lang="ru-RU" dirty="0" smtClean="0"/>
              <a:t> временно свободных денежных сбережений граждан</a:t>
            </a:r>
          </a:p>
          <a:p>
            <a:r>
              <a:rPr lang="ru-RU" dirty="0" smtClean="0"/>
              <a:t>используются для регулирования денежного обращения</a:t>
            </a:r>
          </a:p>
          <a:p>
            <a:r>
              <a:rPr lang="ru-RU" dirty="0" smtClean="0"/>
              <a:t>выполняют расчетную функцию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8931" y="960458"/>
            <a:ext cx="4924773" cy="2656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02" b="10876"/>
          <a:stretch/>
        </p:blipFill>
        <p:spPr>
          <a:xfrm>
            <a:off x="6988931" y="3775557"/>
            <a:ext cx="4924773" cy="276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21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55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Список использованной литературы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99945"/>
            <a:ext cx="10515600" cy="4351338"/>
          </a:xfrm>
        </p:spPr>
        <p:txBody>
          <a:bodyPr>
            <a:normAutofit/>
          </a:bodyPr>
          <a:lstStyle/>
          <a:p>
            <a:r>
              <a:rPr lang="en-US" u="sng" dirty="0" smtClean="0">
                <a:hlinkClick r:id="rId2"/>
              </a:rPr>
              <a:t>https://studfile.net/preview/6334447/page:48/</a:t>
            </a:r>
            <a:endParaRPr lang="ru-RU" u="sng" dirty="0" smtClean="0"/>
          </a:p>
          <a:p>
            <a:r>
              <a:rPr lang="en-US" u="sng" dirty="0" smtClean="0">
                <a:hlinkClick r:id="rId3"/>
              </a:rPr>
              <a:t>https://scienceforum.ru/2015/article/2015012133</a:t>
            </a:r>
            <a:endParaRPr lang="ru-RU" u="sng" dirty="0" smtClean="0"/>
          </a:p>
          <a:p>
            <a:r>
              <a:rPr lang="en-US" u="sng" dirty="0" smtClean="0">
                <a:hlinkClick r:id="rId4"/>
              </a:rPr>
              <a:t>https://ru.m.wikipedia.org/wiki</a:t>
            </a:r>
            <a:endParaRPr lang="ru-RU" u="sng" dirty="0" smtClean="0"/>
          </a:p>
          <a:p>
            <a:r>
              <a:rPr lang="en-US" u="sng" dirty="0" smtClean="0">
                <a:hlinkClick r:id="rId5"/>
              </a:rPr>
              <a:t>https://www.audit-it.ru/terms/agreements/tsennaya_bumaga</a:t>
            </a:r>
            <a:endParaRPr lang="ru-RU" u="sng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71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436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592" y="1263943"/>
            <a:ext cx="4273826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Государственные ценные бумаги </a:t>
            </a:r>
            <a:r>
              <a:rPr lang="ru-RU" dirty="0" smtClean="0">
                <a:solidFill>
                  <a:schemeClr val="tx1"/>
                </a:solidFill>
              </a:rPr>
              <a:t>– это ценные бумаги, эмитированные с целью покрытия дефицита бюджета от имени правительства или местных органов власти, но непременно гарантированные правительством.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471" y="1418120"/>
            <a:ext cx="6524912" cy="43533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48438" t="5652" r="24864" b="70696"/>
          <a:stretch/>
        </p:blipFill>
        <p:spPr>
          <a:xfrm>
            <a:off x="238539" y="5317107"/>
            <a:ext cx="2968487" cy="154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69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074" y="1170061"/>
            <a:ext cx="9664148" cy="15149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Государственные ценные бумаги во всем мире выполняют две основные функции: финансирование бюджетного дефицита и исполнение денежно-кредитной политики.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9" t="14844" r="2083" b="10937"/>
          <a:stretch/>
        </p:blipFill>
        <p:spPr>
          <a:xfrm>
            <a:off x="462200" y="2685037"/>
            <a:ext cx="5262496" cy="3676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8959" y="2685037"/>
            <a:ext cx="5333989" cy="3676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18479" t="74522" r="65421" b="7391"/>
          <a:stretch/>
        </p:blipFill>
        <p:spPr>
          <a:xfrm flipH="1">
            <a:off x="-1" y="1"/>
            <a:ext cx="1975105" cy="117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835" y="0"/>
            <a:ext cx="11509513" cy="1325563"/>
          </a:xfrm>
        </p:spPr>
        <p:txBody>
          <a:bodyPr/>
          <a:lstStyle/>
          <a:p>
            <a:r>
              <a:rPr lang="ru-RU" b="1" dirty="0" smtClean="0"/>
              <a:t>Классификация государственных ценных бумаг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835" y="1149764"/>
            <a:ext cx="5208104" cy="5529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 виду эмитента:</a:t>
            </a:r>
            <a:endParaRPr lang="ru-RU" dirty="0"/>
          </a:p>
          <a:p>
            <a:r>
              <a:rPr lang="ru-RU" dirty="0" smtClean="0"/>
              <a:t>ценные бумаги федерального правительства;</a:t>
            </a:r>
            <a:endParaRPr lang="ru-RU" dirty="0"/>
          </a:p>
          <a:p>
            <a:r>
              <a:rPr lang="ru-RU" dirty="0" smtClean="0"/>
              <a:t>муниципальные ценные бумаги или ценные бумаги других уровней государственного управления;</a:t>
            </a:r>
            <a:endParaRPr lang="ru-RU" dirty="0"/>
          </a:p>
          <a:p>
            <a:r>
              <a:rPr lang="ru-RU" dirty="0" smtClean="0"/>
              <a:t>ценные бумаги государственных учреждений;</a:t>
            </a:r>
            <a:endParaRPr lang="ru-RU" dirty="0"/>
          </a:p>
          <a:p>
            <a:r>
              <a:rPr lang="ru-RU" dirty="0" smtClean="0"/>
              <a:t>ценные бумаги, которым придан статус государственных.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3485" y="1325563"/>
            <a:ext cx="5784317" cy="478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9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8" y="45402"/>
            <a:ext cx="11893826" cy="1325563"/>
          </a:xfrm>
        </p:spPr>
        <p:txBody>
          <a:bodyPr/>
          <a:lstStyle/>
          <a:p>
            <a:r>
              <a:rPr lang="ru-RU" b="1" dirty="0" smtClean="0"/>
              <a:t>Классификация государственных ценных бумаг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623" y="1598938"/>
            <a:ext cx="5029200" cy="441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 форме обращаемости:</a:t>
            </a:r>
            <a:endParaRPr lang="ru-RU" dirty="0"/>
          </a:p>
          <a:p>
            <a:r>
              <a:rPr lang="ru-RU" dirty="0" smtClean="0"/>
              <a:t>рыночные ценные бумаги, которые могут свободно перепродаваться после их первичного размещения;</a:t>
            </a:r>
            <a:endParaRPr lang="ru-RU" dirty="0"/>
          </a:p>
          <a:p>
            <a:r>
              <a:rPr lang="ru-RU" dirty="0" smtClean="0"/>
              <a:t>нерыночные, которые не могут перепродаваться их держателями, но могут быть через определенный срок возвращены эмитенту.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4288" y="1598938"/>
            <a:ext cx="5883447" cy="3922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8479" t="74522" r="65421" b="7391"/>
          <a:stretch/>
        </p:blipFill>
        <p:spPr>
          <a:xfrm>
            <a:off x="10479024" y="5666596"/>
            <a:ext cx="1712976" cy="119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3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30" y="0"/>
            <a:ext cx="11668540" cy="1325563"/>
          </a:xfrm>
        </p:spPr>
        <p:txBody>
          <a:bodyPr/>
          <a:lstStyle/>
          <a:p>
            <a:r>
              <a:rPr lang="ru-RU" b="1" dirty="0" smtClean="0"/>
              <a:t>Классификация государственных ценных бумаг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746" y="1325563"/>
            <a:ext cx="5145157" cy="5313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 срокам обращения:</a:t>
            </a:r>
            <a:endParaRPr lang="ru-RU" dirty="0"/>
          </a:p>
          <a:p>
            <a:r>
              <a:rPr lang="ru-RU" dirty="0" smtClean="0"/>
              <a:t>краткосрочные, выпускаемые на срок обычно до 1 года;</a:t>
            </a:r>
            <a:endParaRPr lang="ru-RU" dirty="0"/>
          </a:p>
          <a:p>
            <a:r>
              <a:rPr lang="ru-RU" dirty="0" smtClean="0"/>
              <a:t>среднесрочные, срок обращения которых растягивается на период обычно от 1 до 5 - 10 лет;</a:t>
            </a:r>
            <a:endParaRPr lang="ru-RU" dirty="0"/>
          </a:p>
          <a:p>
            <a:r>
              <a:rPr lang="ru-RU" dirty="0" smtClean="0"/>
              <a:t>долгосрочные, т.е. имеющие срок обращения обычно свыше 10 - 15 лет.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2934" y="1499616"/>
            <a:ext cx="6117336" cy="4078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359" t="60261" r="86209" b="24087"/>
          <a:stretch/>
        </p:blipFill>
        <p:spPr>
          <a:xfrm>
            <a:off x="111715" y="5796501"/>
            <a:ext cx="1438922" cy="106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49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136" y="1"/>
            <a:ext cx="11670792" cy="1325563"/>
          </a:xfrm>
        </p:spPr>
        <p:txBody>
          <a:bodyPr/>
          <a:lstStyle/>
          <a:p>
            <a:r>
              <a:rPr lang="ru-RU" b="1" dirty="0" smtClean="0"/>
              <a:t>Классификация государственных ценных бумаг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136" y="1325564"/>
            <a:ext cx="6367272" cy="52032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По способу выплаты (получения) доходов:</a:t>
            </a:r>
          </a:p>
          <a:p>
            <a:r>
              <a:rPr lang="ru-RU" dirty="0" smtClean="0"/>
              <a:t>процентные ценные бумаги (процентная ставка может быть фиксированной);</a:t>
            </a:r>
            <a:endParaRPr lang="ru-RU" dirty="0"/>
          </a:p>
          <a:p>
            <a:r>
              <a:rPr lang="ru-RU" dirty="0" smtClean="0"/>
              <a:t>дисконтные ценные бумаги, которые размещаются по цене ниже номинальной, и эта разница (дисконт) образует доход по облигации;</a:t>
            </a:r>
            <a:endParaRPr lang="ru-RU" dirty="0"/>
          </a:p>
          <a:p>
            <a:r>
              <a:rPr lang="ru-RU" dirty="0" smtClean="0"/>
              <a:t>выигрышные, доход по которым выплачивается в форме выигрышей;</a:t>
            </a:r>
            <a:endParaRPr lang="ru-RU" dirty="0"/>
          </a:p>
          <a:p>
            <a:r>
              <a:rPr lang="ru-RU" dirty="0" smtClean="0"/>
              <a:t>комбинированные облигации, по которым доход образуется за счет комбинации ранее перечисленных способов.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1127" y="1316736"/>
            <a:ext cx="5570873" cy="3712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48438" t="5652" r="24864" b="70696"/>
          <a:stretch/>
        </p:blipFill>
        <p:spPr>
          <a:xfrm>
            <a:off x="8783754" y="5029200"/>
            <a:ext cx="3408246" cy="17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8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35" y="0"/>
            <a:ext cx="11767930" cy="1325563"/>
          </a:xfrm>
        </p:spPr>
        <p:txBody>
          <a:bodyPr/>
          <a:lstStyle/>
          <a:p>
            <a:r>
              <a:rPr lang="ru-RU" b="1" dirty="0" smtClean="0"/>
              <a:t>Классификация государственных ценных бумаг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702" y="1325563"/>
            <a:ext cx="5546034" cy="49751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зависимости от цели выпуска облигаций:</a:t>
            </a:r>
            <a:endParaRPr lang="ru-RU" dirty="0"/>
          </a:p>
          <a:p>
            <a:r>
              <a:rPr lang="ru-RU" dirty="0" smtClean="0"/>
              <a:t>облигации на покрытие дефицита бюджета;</a:t>
            </a:r>
            <a:endParaRPr lang="ru-RU" dirty="0"/>
          </a:p>
          <a:p>
            <a:r>
              <a:rPr lang="ru-RU" dirty="0" smtClean="0"/>
              <a:t>рефинансирования задолженности по осуществленным ранее облигационным займам;</a:t>
            </a:r>
            <a:endParaRPr lang="ru-RU" dirty="0"/>
          </a:p>
          <a:p>
            <a:r>
              <a:rPr lang="ru-RU" dirty="0" smtClean="0"/>
              <a:t>отсрочки уплаты долга;</a:t>
            </a:r>
            <a:endParaRPr lang="ru-RU" dirty="0"/>
          </a:p>
          <a:p>
            <a:r>
              <a:rPr lang="ru-RU" dirty="0" smtClean="0"/>
              <a:t>финансирования целевых программ.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9" t="11262" r="6360" b="5855"/>
          <a:stretch/>
        </p:blipFill>
        <p:spPr>
          <a:xfrm>
            <a:off x="6309360" y="1463040"/>
            <a:ext cx="5285232" cy="2542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361" y="4184650"/>
            <a:ext cx="5253692" cy="250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7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" y="145669"/>
            <a:ext cx="10515600" cy="1325563"/>
          </a:xfrm>
        </p:spPr>
        <p:txBody>
          <a:bodyPr/>
          <a:lstStyle/>
          <a:p>
            <a:r>
              <a:rPr lang="ru-RU" b="1" dirty="0" smtClean="0"/>
              <a:t>Виды государственных ценных бумаг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896" y="1471232"/>
            <a:ext cx="5870448" cy="5203888"/>
          </a:xfrm>
        </p:spPr>
        <p:txBody>
          <a:bodyPr>
            <a:normAutofit/>
          </a:bodyPr>
          <a:lstStyle/>
          <a:p>
            <a:r>
              <a:rPr lang="ru-RU" dirty="0"/>
              <a:t>Государственные долгосрочные облигации (ГДО</a:t>
            </a:r>
            <a:r>
              <a:rPr lang="ru-RU" dirty="0" smtClean="0"/>
              <a:t>)</a:t>
            </a:r>
          </a:p>
          <a:p>
            <a:r>
              <a:rPr lang="ru-RU" dirty="0"/>
              <a:t>Облигации внутреннего государственного валютного </a:t>
            </a:r>
            <a:r>
              <a:rPr lang="ru-RU" dirty="0" smtClean="0"/>
              <a:t>займа</a:t>
            </a:r>
          </a:p>
          <a:p>
            <a:r>
              <a:rPr lang="ru-RU" dirty="0"/>
              <a:t>Государственные краткосрочные бескупонные облигации Российской </a:t>
            </a:r>
            <a:r>
              <a:rPr lang="ru-RU" dirty="0" smtClean="0"/>
              <a:t>Федерации</a:t>
            </a:r>
          </a:p>
          <a:p>
            <a:r>
              <a:rPr lang="ru-RU" dirty="0"/>
              <a:t>Облигации Федерального </a:t>
            </a:r>
            <a:r>
              <a:rPr lang="ru-RU" dirty="0" smtClean="0"/>
              <a:t>Займа (ОФЗ)</a:t>
            </a:r>
          </a:p>
          <a:p>
            <a:r>
              <a:rPr lang="ru-RU" dirty="0"/>
              <a:t>Облигации государственных нерыночных займов (ОГНЗ</a:t>
            </a:r>
            <a:r>
              <a:rPr lang="ru-RU" dirty="0" smtClean="0"/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359" t="60261" r="86209" b="24087"/>
          <a:stretch/>
        </p:blipFill>
        <p:spPr>
          <a:xfrm>
            <a:off x="10253424" y="183114"/>
            <a:ext cx="1845810" cy="1361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7392" y="2044636"/>
            <a:ext cx="5541842" cy="37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365</Words>
  <Application>Microsoft Office PowerPoint</Application>
  <PresentationFormat>Произвольный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Виды государственных ценных бумаг и их свойства</vt:lpstr>
      <vt:lpstr>Слайд 2</vt:lpstr>
      <vt:lpstr>Слайд 3</vt:lpstr>
      <vt:lpstr>Классификация государственных ценных бумаг</vt:lpstr>
      <vt:lpstr>Классификация государственных ценных бумаг</vt:lpstr>
      <vt:lpstr>Классификация государственных ценных бумаг</vt:lpstr>
      <vt:lpstr>Классификация государственных ценных бумаг</vt:lpstr>
      <vt:lpstr>Классификация государственных ценных бумаг</vt:lpstr>
      <vt:lpstr>Виды государственных ценных бумаг</vt:lpstr>
      <vt:lpstr>Свойства ценных бумаг</vt:lpstr>
      <vt:lpstr>Функции ценных бумаг</vt:lpstr>
      <vt:lpstr>Список использованной литературы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государственных ценных бумаг и их свойства</dc:title>
  <dc:creator>Юля</dc:creator>
  <cp:lastModifiedBy>polusmak</cp:lastModifiedBy>
  <cp:revision>12</cp:revision>
  <dcterms:created xsi:type="dcterms:W3CDTF">2023-11-27T18:40:15Z</dcterms:created>
  <dcterms:modified xsi:type="dcterms:W3CDTF">2024-01-11T08:11:22Z</dcterms:modified>
</cp:coreProperties>
</file>