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73" r:id="rId8"/>
    <p:sldId id="275" r:id="rId9"/>
    <p:sldId id="277" r:id="rId10"/>
    <p:sldId id="261" r:id="rId11"/>
    <p:sldId id="278" r:id="rId12"/>
    <p:sldId id="263" r:id="rId13"/>
    <p:sldId id="279" r:id="rId14"/>
    <p:sldId id="264" r:id="rId15"/>
    <p:sldId id="280" r:id="rId16"/>
    <p:sldId id="266" r:id="rId17"/>
    <p:sldId id="267" r:id="rId18"/>
    <p:sldId id="281" r:id="rId19"/>
    <p:sldId id="268" r:id="rId20"/>
    <p:sldId id="283" r:id="rId21"/>
    <p:sldId id="284" r:id="rId22"/>
    <p:sldId id="271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FEDE6EE-6887-4A70-8897-B13D178CDE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D47BC-015B-4F0A-8E00-7310BDC640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CC53A-6BA3-4323-A9F4-402F1ADD205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609B602-17B0-446F-ACA4-D6F8DAEDD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DB63F-7451-4E63-9DDE-8D28747C3C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3D600-BB4A-45DE-8DD8-0E8A14933F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AE2C5C5-3428-4072-850E-512A01D189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7A58-4FC9-4763-850C-C646E0125C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05565-0A36-4A60-A673-BED42C027B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8D32-9CB1-42A2-8024-8BE36A5008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7DE82-022C-4DAA-95E1-BC18E9BE151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5BB38FD-EEDC-45E9-991D-006D3C4287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22"/>
          <p:cNvPicPr>
            <a:picLocks noChangeAspect="1" noChangeArrowheads="1"/>
          </p:cNvPicPr>
          <p:nvPr/>
        </p:nvPicPr>
        <p:blipFill>
          <a:blip r:embed="rId2" cstate="print">
            <a:lum contrast="-10000"/>
          </a:blip>
          <a:srcRect/>
          <a:stretch>
            <a:fillRect/>
          </a:stretch>
        </p:blipFill>
        <p:spPr bwMode="auto">
          <a:xfrm>
            <a:off x="1042988" y="333375"/>
            <a:ext cx="6265862" cy="4175125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27200" y="4292600"/>
            <a:ext cx="5640388" cy="1944688"/>
          </a:xfrm>
        </p:spPr>
        <p:txBody>
          <a:bodyPr>
            <a:normAutofit fontScale="92500"/>
          </a:bodyPr>
          <a:lstStyle/>
          <a:p>
            <a:r>
              <a:rPr lang="ru-RU" sz="6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Александр </a:t>
            </a:r>
            <a:br>
              <a:rPr lang="ru-RU" sz="6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60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Блок</a:t>
            </a:r>
            <a:r>
              <a:rPr lang="ru-RU" sz="6000" b="1" i="1" dirty="0" smtClean="0"/>
              <a:t>(1880-1921)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106362"/>
          </a:xfrm>
        </p:spPr>
        <p:txBody>
          <a:bodyPr>
            <a:normAutofit fontScale="90000"/>
          </a:bodyPr>
          <a:lstStyle/>
          <a:p>
            <a:endParaRPr lang="ru-RU" sz="3600"/>
          </a:p>
        </p:txBody>
      </p:sp>
      <p:sp>
        <p:nvSpPr>
          <p:cNvPr id="1229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63525" y="692150"/>
            <a:ext cx="3616325" cy="540385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5400" b="1" i="1">
                <a:solidFill>
                  <a:schemeClr val="folHlink"/>
                </a:solidFill>
              </a:rPr>
              <a:t>  Первая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5400" b="1" i="1">
                <a:solidFill>
                  <a:schemeClr val="folHlink"/>
                </a:solidFill>
              </a:rPr>
              <a:t> любовь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032250" y="476250"/>
            <a:ext cx="3617913" cy="56197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000"/>
              <a:t>Все, что память сберечь мне старается,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/>
              <a:t>Пропадает в безумных годах,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/>
              <a:t>Но горящим зигзагом взвивается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/>
              <a:t>Эта повесть в ночных небесах.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/>
              <a:t>Жизнь давно сожжена и рассказана,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/>
              <a:t>Толька первая снится любовь,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/>
              <a:t>Как бесценный ларец перевязана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000"/>
              <a:t>Накрест лентою алой, как кровь.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1600"/>
              <a:t> Из цикла «Через двенадцать лет»</a:t>
            </a:r>
          </a:p>
        </p:txBody>
      </p:sp>
      <p:pic>
        <p:nvPicPr>
          <p:cNvPr id="12295" name="Picture 7" descr="j02819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2997200"/>
            <a:ext cx="2592387" cy="21605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Летом 1898 г</a:t>
            </a:r>
            <a:r>
              <a:rPr lang="ru-RU" dirty="0" smtClean="0"/>
              <a:t>. произошла встреча Блок с его будущей невестой и женой — Л. Д. Менделеевой (дочерью Д. И. Менделеева). Любовь Дмитриевна сразу же произвела на него огромное впечатление. С этого момента для Блок начался новый отсчет времени.  Свою раннюю лирику (1898—1900) Блок позднее рассматривал под символическим знаком "</a:t>
            </a:r>
            <a:r>
              <a:rPr lang="ru-RU" dirty="0" err="1" smtClean="0"/>
              <a:t>Ante</a:t>
            </a:r>
            <a:r>
              <a:rPr lang="ru-RU" dirty="0" smtClean="0"/>
              <a:t> </a:t>
            </a:r>
            <a:r>
              <a:rPr lang="ru-RU" dirty="0" err="1" smtClean="0"/>
              <a:t>Lucem</a:t>
            </a:r>
            <a:r>
              <a:rPr lang="ru-RU" dirty="0" smtClean="0"/>
              <a:t>" ("Перед рассветом", "Перед Светом"). Это была пора смутных надежд, юношеских мечтаний, поисков Идеала, "неведомого Бога", духовных основ жизни, пора блужданий в "предрассветных сумерках". В сознании Блока постепенно сложилась его необычная поэтическая мифология, связанная с образом-символом Вечной Женственности, Прекрасной Дамы, с идеями преображения мира.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754062"/>
          </a:xfrm>
        </p:spPr>
        <p:txBody>
          <a:bodyPr/>
          <a:lstStyle/>
          <a:p>
            <a:pPr algn="ctr"/>
            <a:r>
              <a:rPr lang="ru-RU" b="1"/>
              <a:t>7 ноября 1902 год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1052513"/>
            <a:ext cx="7386638" cy="5043487"/>
          </a:xfrm>
        </p:spPr>
        <p:txBody>
          <a:bodyPr/>
          <a:lstStyle/>
          <a:p>
            <a:pPr>
              <a:buFontTx/>
              <a:buNone/>
            </a:pPr>
            <a:endParaRPr lang="ru-RU"/>
          </a:p>
        </p:txBody>
      </p:sp>
      <p:pic>
        <p:nvPicPr>
          <p:cNvPr id="16388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412875"/>
            <a:ext cx="5715000" cy="4219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Конец 1904 года </a:t>
            </a:r>
            <a:r>
              <a:rPr lang="ru-RU" dirty="0" smtClean="0"/>
              <a:t>– выходит первая книга Александра Блока «Стихи о прекрасной Даме». Надо сказать, что образ Прекрасной Дамы – это олицетворенный образ Вечной Женственности, которой поклонялся романтически настроенный поэт. Свою любовь к Любови Дмитриевне (явно прототипу Прекрасной Дамы) Блок воспринимает как «возвышенный мистический роман».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/>
              <a:t>«Стихи о Прекрасной Даме»</a:t>
            </a:r>
            <a:br>
              <a:rPr lang="ru-RU" sz="3600" b="1"/>
            </a:br>
            <a:r>
              <a:rPr lang="ru-RU" sz="3600" b="1"/>
              <a:t>1901 - 1902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400"/>
              <a:t>Я закрою голову белым,</a:t>
            </a:r>
          </a:p>
          <a:p>
            <a:pPr>
              <a:buFontTx/>
              <a:buNone/>
            </a:pPr>
            <a:r>
              <a:rPr lang="ru-RU" sz="2400"/>
              <a:t>Закричу и кинусь в поток.</a:t>
            </a:r>
          </a:p>
          <a:p>
            <a:pPr>
              <a:buFontTx/>
              <a:buNone/>
            </a:pPr>
            <a:r>
              <a:rPr lang="ru-RU" sz="2400"/>
              <a:t>И всплывет, качнется над телом</a:t>
            </a:r>
          </a:p>
          <a:p>
            <a:pPr>
              <a:buFontTx/>
              <a:buNone/>
            </a:pPr>
            <a:r>
              <a:rPr lang="ru-RU" sz="2400"/>
              <a:t>Благовонный, речной цветок.</a:t>
            </a:r>
          </a:p>
          <a:p>
            <a:pPr>
              <a:buFontTx/>
              <a:buNone/>
            </a:pPr>
            <a:r>
              <a:rPr lang="ru-RU" sz="1600"/>
              <a:t>(«Дома растут, как желанья…»)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200"/>
              <a:t>Ныне, полный блаженства,</a:t>
            </a:r>
          </a:p>
          <a:p>
            <a:pPr>
              <a:buFontTx/>
              <a:buNone/>
            </a:pPr>
            <a:r>
              <a:rPr lang="ru-RU" sz="2200"/>
              <a:t>Перед божьим чертогом</a:t>
            </a:r>
          </a:p>
          <a:p>
            <a:pPr>
              <a:buFontTx/>
              <a:buNone/>
            </a:pPr>
            <a:r>
              <a:rPr lang="ru-RU" sz="2200"/>
              <a:t>Жду прекрасного ангела</a:t>
            </a:r>
          </a:p>
          <a:p>
            <a:pPr>
              <a:buFontTx/>
              <a:buNone/>
            </a:pPr>
            <a:r>
              <a:rPr lang="ru-RU" sz="2200"/>
              <a:t>С благовестным мечом.</a:t>
            </a:r>
          </a:p>
          <a:p>
            <a:pPr>
              <a:buFontTx/>
              <a:buNone/>
            </a:pPr>
            <a:r>
              <a:rPr lang="ru-RU" sz="2200"/>
              <a:t>Ныне сжалься, о боже,</a:t>
            </a:r>
          </a:p>
          <a:p>
            <a:pPr>
              <a:buFontTx/>
              <a:buNone/>
            </a:pPr>
            <a:r>
              <a:rPr lang="ru-RU" sz="2200"/>
              <a:t>Над блаженным рабом!</a:t>
            </a:r>
          </a:p>
          <a:p>
            <a:pPr>
              <a:buFontTx/>
              <a:buNone/>
            </a:pPr>
            <a:r>
              <a:rPr lang="ru-RU" sz="2200"/>
              <a:t>Вышли ангела, боже,</a:t>
            </a:r>
          </a:p>
          <a:p>
            <a:pPr>
              <a:buFontTx/>
              <a:buNone/>
            </a:pPr>
            <a:r>
              <a:rPr lang="ru-RU" sz="2200"/>
              <a:t>С нежно-белым крылом!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Конец 1900-х годов – книги Александра Блока выходят одна за другой: поэтические сборники «Нечаянная радость» и «Снежная маска» (посвящен актрисе Н.Н. </a:t>
            </a:r>
            <a:r>
              <a:rPr lang="ru-RU" dirty="0" err="1" smtClean="0"/>
              <a:t>Волоховой</a:t>
            </a:r>
            <a:r>
              <a:rPr lang="ru-RU" dirty="0" smtClean="0"/>
              <a:t>) в 1907 году, «Земля в снегу», «Город» и «Лирические драмы» в 1908-м, драма «Песня судьбы» и цикл «Итальянские стихи» в 1909-м.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4651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/>
              <a:t>«Снежная маска»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263525" y="981075"/>
            <a:ext cx="3155950" cy="5114925"/>
          </a:xfrm>
        </p:spPr>
        <p:txBody>
          <a:bodyPr/>
          <a:lstStyle/>
          <a:p>
            <a:endParaRPr lang="ru-RU"/>
          </a:p>
        </p:txBody>
      </p:sp>
      <p:sp>
        <p:nvSpPr>
          <p:cNvPr id="21511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3779838" y="981075"/>
            <a:ext cx="3870325" cy="5114925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Какой это танец? Каким это светом</a:t>
            </a:r>
          </a:p>
          <a:p>
            <a:pPr>
              <a:buFontTx/>
              <a:buNone/>
            </a:pPr>
            <a:r>
              <a:rPr lang="ru-RU"/>
              <a:t>Ты дразнишь и манишь меня?</a:t>
            </a:r>
          </a:p>
          <a:p>
            <a:pPr>
              <a:buFontTx/>
              <a:buNone/>
            </a:pPr>
            <a:r>
              <a:rPr lang="ru-RU"/>
              <a:t>В кружении этом</a:t>
            </a:r>
          </a:p>
          <a:p>
            <a:pPr>
              <a:buFontTx/>
              <a:buNone/>
            </a:pPr>
            <a:r>
              <a:rPr lang="ru-RU"/>
              <a:t>Когда ты устанешь?</a:t>
            </a:r>
          </a:p>
          <a:p>
            <a:pPr>
              <a:buFontTx/>
              <a:buNone/>
            </a:pPr>
            <a:r>
              <a:rPr lang="ru-RU"/>
              <a:t>Чьи песни? И звуки?</a:t>
            </a:r>
          </a:p>
          <a:p>
            <a:pPr>
              <a:buFontTx/>
              <a:buNone/>
            </a:pPr>
            <a:r>
              <a:rPr lang="ru-RU"/>
              <a:t>Чего я боюсь?</a:t>
            </a:r>
          </a:p>
          <a:p>
            <a:pPr>
              <a:buFontTx/>
              <a:buNone/>
            </a:pPr>
            <a:r>
              <a:rPr lang="ru-RU"/>
              <a:t>Щемящие звуки</a:t>
            </a:r>
          </a:p>
          <a:p>
            <a:pPr>
              <a:buFontTx/>
              <a:buNone/>
            </a:pPr>
            <a:r>
              <a:rPr lang="ru-RU"/>
              <a:t>И – вольная Русь?</a:t>
            </a:r>
          </a:p>
        </p:txBody>
      </p:sp>
      <p:pic>
        <p:nvPicPr>
          <p:cNvPr id="21508" name="Picture 4" descr="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484313"/>
            <a:ext cx="2633662" cy="3552825"/>
          </a:xfrm>
          <a:prstGeom prst="rect">
            <a:avLst/>
          </a:prstGeom>
          <a:noFill/>
        </p:spPr>
      </p:pic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19113" y="5465763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Н.Н. Волохова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825500"/>
          </a:xfrm>
        </p:spPr>
        <p:txBody>
          <a:bodyPr/>
          <a:lstStyle/>
          <a:p>
            <a:r>
              <a:rPr lang="ru-RU" sz="3600"/>
              <a:t>«Страшный мир» ( 1908 -1914)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Как часто плачем –вы и я-</a:t>
            </a:r>
          </a:p>
          <a:p>
            <a:pPr>
              <a:buFontTx/>
              <a:buNone/>
            </a:pPr>
            <a:r>
              <a:rPr lang="ru-RU"/>
              <a:t>Над жалкой жизнию своей!</a:t>
            </a:r>
          </a:p>
          <a:p>
            <a:pPr>
              <a:buFontTx/>
              <a:buNone/>
            </a:pPr>
            <a:r>
              <a:rPr lang="ru-RU"/>
              <a:t>О, если б знали вы, друзья,</a:t>
            </a:r>
          </a:p>
          <a:p>
            <a:pPr>
              <a:buFontTx/>
              <a:buNone/>
            </a:pPr>
            <a:r>
              <a:rPr lang="ru-RU"/>
              <a:t>Холод и мрак грядущих дней!..</a:t>
            </a:r>
          </a:p>
          <a:p>
            <a:pPr>
              <a:buFontTx/>
              <a:buNone/>
            </a:pPr>
            <a:r>
              <a:rPr lang="ru-RU" sz="2000"/>
              <a:t>(«Голос из хора»)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О доблестях, о подвигах, о славе……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В </a:t>
            </a:r>
            <a:r>
              <a:rPr lang="ru-RU" sz="3400" b="1" dirty="0" smtClean="0"/>
              <a:t>1914 году </a:t>
            </a:r>
            <a:r>
              <a:rPr lang="ru-RU" sz="3400" dirty="0" smtClean="0"/>
              <a:t>– Блок пишет и выпускает циклы стихотворений «</a:t>
            </a:r>
            <a:r>
              <a:rPr lang="ru-RU" sz="3400" dirty="0" err="1" smtClean="0"/>
              <a:t>Кармен</a:t>
            </a:r>
            <a:r>
              <a:rPr lang="ru-RU" sz="3400" dirty="0" smtClean="0"/>
              <a:t>» и «Арфы и скрипки». Оба цикла посвящены певице Л. А. </a:t>
            </a:r>
            <a:r>
              <a:rPr lang="ru-RU" sz="3400" dirty="0" err="1" smtClean="0"/>
              <a:t>Дельмас</a:t>
            </a:r>
            <a:r>
              <a:rPr lang="ru-RU" sz="3400" dirty="0" smtClean="0"/>
              <a:t>.</a:t>
            </a:r>
          </a:p>
          <a:p>
            <a:r>
              <a:rPr lang="ru-RU" sz="3400" dirty="0" smtClean="0"/>
              <a:t>В </a:t>
            </a:r>
            <a:r>
              <a:rPr lang="ru-RU" sz="3400" b="1" dirty="0" smtClean="0"/>
              <a:t>1916 году </a:t>
            </a:r>
            <a:r>
              <a:rPr lang="ru-RU" sz="3400" dirty="0" smtClean="0"/>
              <a:t>– идет Первая мировая война. Александр Блок призван в действующую Российскую армию. Больше года он служит в инженерно-строительной дружине.</a:t>
            </a:r>
          </a:p>
          <a:p>
            <a:r>
              <a:rPr lang="ru-RU" sz="3400" b="1" dirty="0" smtClean="0"/>
              <a:t>Май 1917 года </a:t>
            </a:r>
            <a:r>
              <a:rPr lang="ru-RU" sz="3400" dirty="0" smtClean="0"/>
              <a:t>– после возвращения в Петербург Блок служит редактором стенографических отчетов в Чрезвычайной следственной комиссии, расследующей деятельность царских министров. Работа в Комиссии дала Блоку материал для написания документальной книги «Последние дни императорской власти» (вышла после его смерти). Также поэт сотрудничает с издательством «Всемирная литература».</a:t>
            </a:r>
          </a:p>
          <a:p>
            <a:r>
              <a:rPr lang="ru-RU" sz="3400" b="1" dirty="0" smtClean="0"/>
              <a:t>Октябрь 1917 года </a:t>
            </a:r>
            <a:r>
              <a:rPr lang="ru-RU" sz="3400" dirty="0" smtClean="0"/>
              <a:t>– Революция. Блок принимает ее с надеждой и оптимизмом, он ждет от большевиков исполнения всех их обещаний. Но действия новой власти не оправдывают ожиданий поэта. Постепенно приходит разочарование новым режимом, которое усиливается год от года и на фоне голодной жизни в Петрограде приводит поэта к депрессии и болезни. В Октябрьской Революции Блок увидел последнее победное восстание “стихии”, “окончательное разрушение”, “мировой пожар”. В слове “революция” он ощущал, по его словам, нечто “страшное”: беспощадность народной расправы, большую кровь, невинные жертвы. Все мысли, ощущения, наблюдения и предчувствия, воплотились в последнем великом творении Блока – поэме “Двенадцать”.</a:t>
            </a:r>
          </a:p>
          <a:p>
            <a:r>
              <a:rPr lang="ru-RU" sz="3400" dirty="0" smtClean="0"/>
              <a:t>Здесь Блок воспел русский бунт, “бессмысленный и беспощадный”. Центральной темой поэмы он сделал историю уголовного преступления – ненужное и случайное убийство проститутки Катьки.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Февральская </a:t>
            </a:r>
            <a:r>
              <a:rPr lang="ru-RU" sz="3200" dirty="0"/>
              <a:t>революция (1914-1917)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«Война – глупость, дрянь», «Бестолочь идиотская – война»</a:t>
            </a:r>
          </a:p>
          <a:p>
            <a:pPr>
              <a:buFontTx/>
              <a:buNone/>
            </a:pPr>
            <a:endParaRPr lang="ru-RU"/>
          </a:p>
        </p:txBody>
      </p:sp>
      <p:pic>
        <p:nvPicPr>
          <p:cNvPr id="25604" name="Picture 4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2708275"/>
            <a:ext cx="3181350" cy="3975100"/>
          </a:xfrm>
          <a:prstGeom prst="rect">
            <a:avLst/>
          </a:prstGeom>
          <a:noFill/>
        </p:spPr>
      </p:pic>
      <p:pic>
        <p:nvPicPr>
          <p:cNvPr id="25606" name="Picture 6" descr="10"/>
          <p:cNvPicPr>
            <a:picLocks noChangeAspect="1" noChangeArrowheads="1"/>
          </p:cNvPicPr>
          <p:nvPr/>
        </p:nvPicPr>
        <p:blipFill>
          <a:blip r:embed="rId3" cstate="print"/>
          <a:srcRect l="5594" t="9322" b="4079"/>
          <a:stretch>
            <a:fillRect/>
          </a:stretch>
        </p:blipFill>
        <p:spPr bwMode="auto">
          <a:xfrm>
            <a:off x="5364163" y="2657475"/>
            <a:ext cx="1666875" cy="40116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6810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>
                <a:effectLst>
                  <a:outerShdw blurRad="38100" dist="38100" dir="2700000" algn="tl">
                    <a:srgbClr val="000000"/>
                  </a:outerShdw>
                </a:effectLst>
              </a:rPr>
              <a:t>Родители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836613"/>
            <a:ext cx="7386638" cy="5259387"/>
          </a:xfrm>
        </p:spPr>
        <p:txBody>
          <a:bodyPr/>
          <a:lstStyle/>
          <a:p>
            <a:pPr>
              <a:buFontTx/>
              <a:buNone/>
            </a:pPr>
            <a:endParaRPr lang="ru-RU" dirty="0"/>
          </a:p>
        </p:txBody>
      </p:sp>
      <p:pic>
        <p:nvPicPr>
          <p:cNvPr id="6150" name="Picture 6" descr="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1052513"/>
            <a:ext cx="2795587" cy="3302000"/>
          </a:xfrm>
          <a:prstGeom prst="rect">
            <a:avLst/>
          </a:prstGeom>
          <a:noFill/>
        </p:spPr>
      </p:pic>
      <p:pic>
        <p:nvPicPr>
          <p:cNvPr id="6151" name="Picture 7" descr="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2276475"/>
            <a:ext cx="2860675" cy="2808288"/>
          </a:xfrm>
          <a:prstGeom prst="rect">
            <a:avLst/>
          </a:prstGeom>
          <a:noFill/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879475" y="5321300"/>
            <a:ext cx="26130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 dirty="0" smtClean="0"/>
              <a:t>Александр </a:t>
            </a:r>
            <a:r>
              <a:rPr lang="ru-RU" b="1" dirty="0"/>
              <a:t>Львович </a:t>
            </a:r>
            <a:r>
              <a:rPr lang="ru-RU" b="1" dirty="0" smtClean="0"/>
              <a:t>Блок</a:t>
            </a:r>
            <a:r>
              <a:rPr lang="ru-RU" dirty="0" smtClean="0"/>
              <a:t> </a:t>
            </a:r>
            <a:r>
              <a:rPr lang="ru-RU" dirty="0"/>
              <a:t>— профессор права Варшавского университета</a:t>
            </a:r>
            <a:endParaRPr lang="ru-RU" b="1" dirty="0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846250" y="4456113"/>
            <a:ext cx="48852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b="1" dirty="0" smtClean="0"/>
              <a:t>Александра </a:t>
            </a:r>
            <a:r>
              <a:rPr lang="ru-RU" b="1" dirty="0"/>
              <a:t>Андреевна </a:t>
            </a:r>
          </a:p>
          <a:p>
            <a:pPr algn="ctr"/>
            <a:r>
              <a:rPr lang="ru-RU" dirty="0" smtClean="0"/>
              <a:t>— </a:t>
            </a:r>
            <a:r>
              <a:rPr lang="ru-RU" dirty="0"/>
              <a:t>писательница, </a:t>
            </a:r>
            <a:endParaRPr lang="ru-RU" dirty="0" smtClean="0"/>
          </a:p>
          <a:p>
            <a:pPr algn="ctr"/>
            <a:r>
              <a:rPr lang="ru-RU" dirty="0" smtClean="0"/>
              <a:t>дочь </a:t>
            </a:r>
            <a:r>
              <a:rPr lang="ru-RU" dirty="0"/>
              <a:t>ректора Петербургского университета</a:t>
            </a:r>
            <a:r>
              <a:rPr lang="ru-RU" dirty="0" smtClean="0"/>
              <a:t>,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историко-филологический факультет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sz="3400" b="1" dirty="0" smtClean="0"/>
              <a:t>                              </a:t>
            </a:r>
            <a:r>
              <a:rPr lang="ru-RU" sz="4300" b="1" dirty="0" smtClean="0"/>
              <a:t>Поэма «Двенадцать» и  «Скифы</a:t>
            </a:r>
            <a:r>
              <a:rPr lang="ru-RU" sz="3400" b="1" dirty="0" smtClean="0"/>
              <a:t>»</a:t>
            </a:r>
          </a:p>
          <a:p>
            <a:r>
              <a:rPr lang="ru-RU" sz="3400" b="1" dirty="0" smtClean="0"/>
              <a:t>     </a:t>
            </a:r>
            <a:r>
              <a:rPr lang="ru-RU" sz="3400" dirty="0" smtClean="0"/>
              <a:t>Работу над “Двенадцатью” Блок начал в январе </a:t>
            </a:r>
            <a:r>
              <a:rPr lang="ru-RU" sz="3400" b="1" dirty="0" smtClean="0"/>
              <a:t>1918</a:t>
            </a:r>
            <a:r>
              <a:rPr lang="ru-RU" sz="3400" dirty="0" smtClean="0"/>
              <a:t> </a:t>
            </a:r>
            <a:r>
              <a:rPr lang="ru-RU" sz="3400" b="1" dirty="0" smtClean="0"/>
              <a:t>года. </a:t>
            </a:r>
            <a:r>
              <a:rPr lang="ru-RU" sz="3400" dirty="0" smtClean="0"/>
              <a:t>Поэма была </a:t>
            </a:r>
            <a:r>
              <a:rPr lang="ru-RU" sz="3400" b="1" dirty="0" smtClean="0"/>
              <a:t>закончена 29 января</a:t>
            </a:r>
            <a:r>
              <a:rPr lang="ru-RU" sz="3400" dirty="0" smtClean="0"/>
              <a:t>. На другой день </a:t>
            </a:r>
            <a:r>
              <a:rPr lang="ru-RU" sz="3400" b="1" dirty="0" smtClean="0"/>
              <a:t>30 января </a:t>
            </a:r>
            <a:r>
              <a:rPr lang="ru-RU" sz="3400" dirty="0" smtClean="0"/>
              <a:t>– Блок написал “</a:t>
            </a:r>
            <a:r>
              <a:rPr lang="ru-RU" sz="3400" b="1" dirty="0" smtClean="0"/>
              <a:t>Скифов”. </a:t>
            </a:r>
            <a:r>
              <a:rPr lang="ru-RU" sz="3400" dirty="0" smtClean="0"/>
              <a:t>Оба сочинения были напечатаны в левоэсеровской газете “Знамя труда”. Ни одно литературное произведение того времени не вызывало такого бурного резонанса в обществе – такой хвалы и хулы, таких восторгов и проклятий, как </a:t>
            </a:r>
            <a:r>
              <a:rPr lang="ru-RU" sz="3400" b="1" dirty="0" smtClean="0"/>
              <a:t>“Двенадцать”. </a:t>
            </a:r>
            <a:r>
              <a:rPr lang="ru-RU" sz="3400" dirty="0" smtClean="0"/>
              <a:t>Поэма мгновенно разошлась на лозунги, цитаты, поговорки, вышла на улицу Вскоре Блок мог видеть свои стихи на плакатах расклеенных на стенах или вставленных в магазинных витринах, на знаменах армейцев и моряков. Однако, всех и тех кто восхищался поэмой и тех, кто обрушился на нее с гневными нападками, одинаково смущал Христос, появившийся с красным флагом перед красногвардейцами в последней главе “Двенадцати”. Образ этот, увенчавший поэму, явился в ней не как плод рассудочных рассуждений – Блок “увидел” его в “музыке” произведения, но по собственному его признанию, Христос был неожиданностью даже для него самого. </a:t>
            </a:r>
            <a:r>
              <a:rPr lang="ru-RU" sz="3400" b="1" dirty="0" smtClean="0"/>
              <a:t>20 февраля </a:t>
            </a:r>
            <a:r>
              <a:rPr lang="ru-RU" sz="3400" dirty="0" smtClean="0"/>
              <a:t>Блок записал у себя в дневнике: “страшная мысль этих дней: не в том дело, что красногвардейцы “не достойны” Иисуса, который идет с ними сейчас, а надо, чтобы шел Другой”. “Другой” с прописной буквы. Это несомненно Антихрист. Но Блок преодолел это сомнение.</a:t>
            </a:r>
          </a:p>
          <a:p>
            <a:r>
              <a:rPr lang="ru-RU" sz="3400" b="1" dirty="0" smtClean="0"/>
              <a:t>“Двенадцатью” </a:t>
            </a:r>
            <a:r>
              <a:rPr lang="ru-RU" sz="3400" dirty="0" smtClean="0"/>
              <a:t>и </a:t>
            </a:r>
            <a:r>
              <a:rPr lang="ru-RU" sz="3400" b="1" dirty="0" smtClean="0"/>
              <a:t>“Скифами</a:t>
            </a:r>
            <a:r>
              <a:rPr lang="ru-RU" sz="3400" dirty="0" smtClean="0"/>
              <a:t>” по праву открывается первая заглавная страница русской советской поэзии. Неоценимая историческая заслуга Александра Блока состоит в том, что он не только выразил дух своего переломного времени, но и связал прошлое с настоящим. Последний из величайших поэтов России старой, он стал первым великим русским поэтом новой Октябрьской эры.</a:t>
            </a:r>
          </a:p>
          <a:p>
            <a:r>
              <a:rPr lang="ru-RU" sz="3400" dirty="0" smtClean="0"/>
              <a:t>После </a:t>
            </a:r>
            <a:r>
              <a:rPr lang="ru-RU" sz="3400" b="1" dirty="0" smtClean="0"/>
              <a:t>“Двенадцати” </a:t>
            </a:r>
            <a:r>
              <a:rPr lang="ru-RU" sz="3400" dirty="0" smtClean="0"/>
              <a:t>и </a:t>
            </a:r>
            <a:r>
              <a:rPr lang="ru-RU" sz="3400" b="1" dirty="0" smtClean="0"/>
              <a:t>“Скифов” </a:t>
            </a:r>
            <a:r>
              <a:rPr lang="ru-RU" sz="3400" dirty="0" smtClean="0"/>
              <a:t>Блок написал еще несколько слабых стихотворений. Поэтическое вдохновение покинуло его навсегда, словно этими произведениями он привел свое творчество к логическому концу. На вопрос, почему он больше ничего не пишет Блок отвечал: “Все звуки прекратились. Разве Вы не слышите, никаких звуков нет?”. Самую, казалось бы, шумную, крикливую и громкую эпоху, он вдруг ощутил как безмолвие. Его жизнь между тем продолжалась. Некоторое время Блок работал в Театральном отделе, где возглавлял Репертуарную секцию. Потом он сотрудничал с Горьким в его издательстве “Всемирная литература”. </a:t>
            </a:r>
          </a:p>
          <a:p>
            <a:endParaRPr lang="ru-RU" dirty="0"/>
          </a:p>
        </p:txBody>
      </p:sp>
      <p:pic>
        <p:nvPicPr>
          <p:cNvPr id="5" name="Picture 4" descr="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752" y="620688"/>
            <a:ext cx="3053594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апреле </a:t>
            </a:r>
            <a:r>
              <a:rPr lang="ru-RU" b="1" dirty="0" smtClean="0"/>
              <a:t>1919 </a:t>
            </a:r>
            <a:r>
              <a:rPr lang="ru-RU" dirty="0" smtClean="0"/>
              <a:t>года Блоку предложили стать председателем художественного совета не давно основанного Большого драмтеатра. Но все эти занятия вскоре перестали его удовлетворять. Возвратилось прежнее ощущение бессмысленности существования. В начале </a:t>
            </a:r>
            <a:r>
              <a:rPr lang="ru-RU" b="1" dirty="0" smtClean="0"/>
              <a:t>1921 </a:t>
            </a:r>
            <a:r>
              <a:rPr lang="ru-RU" dirty="0" smtClean="0"/>
              <a:t>года Блоком овладело чувство бесконечной усталости. Возникли и стали быстро развиваться симптомы серьезной болезни, появились отдышка и сильная боль в руках и ногах. </a:t>
            </a:r>
            <a:r>
              <a:rPr lang="ru-RU" dirty="0" err="1" smtClean="0"/>
              <a:t>Скоре</a:t>
            </a:r>
            <a:r>
              <a:rPr lang="ru-RU" dirty="0" smtClean="0"/>
              <a:t> Блок потерял всякий интерес к жизни и однажды он признавался, что “осенью хочет умереть”. Врачи, в конце концов, к которым ему пришлось обращаться, определили у него запущенную болезнь сердца и острую психастению. Состояние вскоре стало безнадежным. Последние недели жизни Блок мучительно задыхался и невыносимо страдал. Умер он </a:t>
            </a:r>
            <a:r>
              <a:rPr lang="ru-RU" b="1" i="1" dirty="0" smtClean="0"/>
              <a:t>7 август 1921 года в Петрограде </a:t>
            </a:r>
            <a:r>
              <a:rPr lang="ru-RU" dirty="0" smtClean="0"/>
              <a:t>неожиданно для многих и еще сравнительно молодым человеком.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7 августа 1921год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25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26" name="Picture 6" descr="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8413"/>
            <a:ext cx="4552950" cy="2838450"/>
          </a:xfrm>
          <a:prstGeom prst="rect">
            <a:avLst/>
          </a:prstGeom>
          <a:noFill/>
        </p:spPr>
      </p:pic>
      <p:pic>
        <p:nvPicPr>
          <p:cNvPr id="30727" name="Picture 7" descr="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175" y="1844675"/>
            <a:ext cx="3159125" cy="4221163"/>
          </a:xfrm>
          <a:prstGeom prst="rect">
            <a:avLst/>
          </a:prstGeom>
          <a:noFill/>
        </p:spPr>
      </p:pic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250825" y="4168775"/>
            <a:ext cx="3960813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Спи – твой отдых никто не прервет.</a:t>
            </a:r>
          </a:p>
          <a:p>
            <a:r>
              <a:rPr lang="ru-RU" b="1"/>
              <a:t>Мы  - окрай неизвестных дорог.</a:t>
            </a:r>
          </a:p>
          <a:p>
            <a:r>
              <a:rPr lang="ru-RU" b="1"/>
              <a:t>Всю ненастную ночь напролет</a:t>
            </a:r>
          </a:p>
          <a:p>
            <a:r>
              <a:rPr lang="ru-RU" b="1"/>
              <a:t>Здесь горит осиянный чертог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538162"/>
          </a:xfrm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3600" u="sng"/>
              <a:t>16 ноября 1880 год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176" name="Rectangle 8"/>
          <p:cNvSpPr>
            <a:spLocks noGrp="1" noChangeArrowheads="1"/>
          </p:cNvSpPr>
          <p:nvPr>
            <p:ph sz="half" idx="2"/>
          </p:nvPr>
        </p:nvSpPr>
        <p:spPr>
          <a:xfrm>
            <a:off x="4356100" y="1052513"/>
            <a:ext cx="3294063" cy="504348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b="1">
                <a:solidFill>
                  <a:schemeClr val="hlink"/>
                </a:solidFill>
              </a:rPr>
              <a:t>Он был заботой женщин нежной</a:t>
            </a:r>
          </a:p>
          <a:p>
            <a:pPr algn="ctr">
              <a:buFontTx/>
              <a:buNone/>
            </a:pPr>
            <a:r>
              <a:rPr lang="ru-RU" b="1">
                <a:solidFill>
                  <a:schemeClr val="hlink"/>
                </a:solidFill>
              </a:rPr>
              <a:t>От грубой жизни огражден, </a:t>
            </a:r>
          </a:p>
          <a:p>
            <a:pPr algn="ctr">
              <a:buFontTx/>
              <a:buNone/>
            </a:pPr>
            <a:r>
              <a:rPr lang="ru-RU" b="1">
                <a:solidFill>
                  <a:schemeClr val="hlink"/>
                </a:solidFill>
              </a:rPr>
              <a:t>Летели годы безмятежно,</a:t>
            </a:r>
          </a:p>
          <a:p>
            <a:pPr algn="ctr">
              <a:buFontTx/>
              <a:buNone/>
            </a:pPr>
            <a:r>
              <a:rPr lang="ru-RU" b="1">
                <a:solidFill>
                  <a:schemeClr val="hlink"/>
                </a:solidFill>
              </a:rPr>
              <a:t>Как голубой весенний сон</a:t>
            </a:r>
            <a:r>
              <a:rPr lang="ru-RU"/>
              <a:t>.</a:t>
            </a:r>
          </a:p>
        </p:txBody>
      </p:sp>
      <p:pic>
        <p:nvPicPr>
          <p:cNvPr id="7173" name="Picture 5" descr="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050"/>
            <a:ext cx="3960813" cy="5711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Родители Блока разошлись еще до рождения сына.</a:t>
            </a:r>
            <a:r>
              <a:rPr lang="ru-RU" sz="2800" b="1" i="1" dirty="0" smtClean="0"/>
              <a:t> </a:t>
            </a:r>
            <a:r>
              <a:rPr lang="ru-RU" sz="2800" dirty="0" smtClean="0"/>
              <a:t>Ранние </a:t>
            </a:r>
            <a:r>
              <a:rPr lang="ru-RU" sz="2800" dirty="0"/>
              <a:t>годы Саши Блока прошли в доме деда. Среди самых ярких детских и отроческих впечатлений — ежегодные летние месяцы в подмосковном имении Бекетовых </a:t>
            </a:r>
            <a:r>
              <a:rPr lang="ru-RU" sz="2800" dirty="0" err="1"/>
              <a:t>Шахматово</a:t>
            </a:r>
            <a:r>
              <a:rPr lang="ru-RU" sz="2800" dirty="0" smtClean="0"/>
              <a:t>. В семье Бекетовых Блоку суждено было провести и детство, и отрочество. Бабушка, мать, тетка, обожали его. В семье был настоящий культ маленького Саши: им восхищались, его баловали.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322262"/>
          </a:xfrm>
        </p:spPr>
        <p:txBody>
          <a:bodyPr>
            <a:normAutofit fontScale="90000"/>
          </a:bodyPr>
          <a:lstStyle/>
          <a:p>
            <a:endParaRPr lang="ru-RU" sz="360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263525" y="333375"/>
            <a:ext cx="7386638" cy="6264275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endParaRPr lang="ru-RU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9220" name="Picture 4" descr="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476250"/>
            <a:ext cx="6413500" cy="4959350"/>
          </a:xfrm>
          <a:prstGeom prst="rect">
            <a:avLst/>
          </a:prstGeom>
          <a:noFill/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71550" y="5443538"/>
            <a:ext cx="59991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Семья Бекетовых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393700"/>
          </a:xfrm>
        </p:spPr>
        <p:txBody>
          <a:bodyPr>
            <a:normAutofit fontScale="90000"/>
          </a:bodyPr>
          <a:lstStyle/>
          <a:p>
            <a:endParaRPr lang="ru-RU" sz="3600"/>
          </a:p>
        </p:txBody>
      </p:sp>
      <p:sp>
        <p:nvSpPr>
          <p:cNvPr id="10246" name="Rectangle 6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47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284663" y="981075"/>
            <a:ext cx="3365500" cy="511492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b="1" dirty="0" smtClean="0"/>
              <a:t>В 1890 году </a:t>
            </a:r>
            <a:r>
              <a:rPr lang="ru-RU" sz="3600" dirty="0" smtClean="0"/>
              <a:t>Александр Блок отдан в Введенскую гимназию и учился там до 1898 года.</a:t>
            </a:r>
            <a:endParaRPr lang="ru-RU" sz="3600" b="1" dirty="0"/>
          </a:p>
        </p:txBody>
      </p:sp>
      <p:pic>
        <p:nvPicPr>
          <p:cNvPr id="10244" name="Picture 4" descr="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981075"/>
            <a:ext cx="3803650" cy="5067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В</a:t>
            </a:r>
            <a:r>
              <a:rPr lang="en-US" sz="2800" b="1" dirty="0" smtClean="0"/>
              <a:t> </a:t>
            </a:r>
            <a:r>
              <a:rPr lang="ru-RU" sz="2800" b="1" dirty="0" smtClean="0"/>
              <a:t>1898</a:t>
            </a:r>
            <a:r>
              <a:rPr lang="en-US" sz="2800" b="1" dirty="0" smtClean="0"/>
              <a:t> </a:t>
            </a:r>
            <a:r>
              <a:rPr lang="ru-RU" sz="2800" b="1" dirty="0" smtClean="0"/>
              <a:t>году</a:t>
            </a:r>
            <a:r>
              <a:rPr lang="ru-RU" sz="2800" dirty="0" smtClean="0"/>
              <a:t>- </a:t>
            </a:r>
            <a:r>
              <a:rPr lang="ru-RU" sz="2800" dirty="0" smtClean="0"/>
              <a:t>Блок поступает на юридический факультет Петербургского университета. Тогда же, в 17 лет, Александр Блок приступает, по его собственному выражению, к «серьезному писанию». Во время учебы в университете Блок серьезно увлекается театром и даже серьезно задумывается над актерской карьерой, некоторое время играет в составе труппы Петербургского драматического кружка.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075" y="227013"/>
            <a:ext cx="7477125" cy="4651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/>
              <a:t>Мое любимое занятие – </a:t>
            </a:r>
            <a:r>
              <a:rPr lang="ru-RU" sz="3600" i="1"/>
              <a:t>театр.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263525" y="1052513"/>
            <a:ext cx="3616325" cy="5043487"/>
          </a:xfrm>
        </p:spPr>
        <p:txBody>
          <a:bodyPr/>
          <a:lstStyle/>
          <a:p>
            <a:pPr>
              <a:buFontTx/>
              <a:buNone/>
            </a:pPr>
            <a:endParaRPr lang="ru-RU"/>
          </a:p>
        </p:txBody>
      </p:sp>
      <p:sp>
        <p:nvSpPr>
          <p:cNvPr id="14343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4067175" y="981075"/>
            <a:ext cx="3617913" cy="5114925"/>
          </a:xfrm>
        </p:spPr>
        <p:txBody>
          <a:bodyPr/>
          <a:lstStyle/>
          <a:p>
            <a:pPr>
              <a:buFontTx/>
              <a:buNone/>
            </a:pPr>
            <a:endParaRPr lang="ru-RU"/>
          </a:p>
        </p:txBody>
      </p:sp>
      <p:pic>
        <p:nvPicPr>
          <p:cNvPr id="14342" name="Picture 6" descr="13"/>
          <p:cNvPicPr>
            <a:picLocks noChangeAspect="1" noChangeArrowheads="1"/>
          </p:cNvPicPr>
          <p:nvPr/>
        </p:nvPicPr>
        <p:blipFill>
          <a:blip r:embed="rId2" cstate="print"/>
          <a:srcRect r="15030"/>
          <a:stretch>
            <a:fillRect/>
          </a:stretch>
        </p:blipFill>
        <p:spPr bwMode="auto">
          <a:xfrm>
            <a:off x="900113" y="765175"/>
            <a:ext cx="3675062" cy="4608513"/>
          </a:xfrm>
          <a:prstGeom prst="rect">
            <a:avLst/>
          </a:prstGeom>
          <a:noFill/>
        </p:spPr>
      </p:pic>
      <p:pic>
        <p:nvPicPr>
          <p:cNvPr id="14344" name="Picture 8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2852738"/>
            <a:ext cx="2520950" cy="3455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1897 год </a:t>
            </a:r>
            <a:r>
              <a:rPr lang="ru-RU" dirty="0" smtClean="0"/>
              <a:t>– первая любовь. На немецком курорте </a:t>
            </a:r>
            <a:r>
              <a:rPr lang="ru-RU" dirty="0" err="1" smtClean="0"/>
              <a:t>Бад-Наугейм</a:t>
            </a:r>
            <a:r>
              <a:rPr lang="ru-RU" dirty="0" smtClean="0"/>
              <a:t> Блок знакомится с Ксенией Михайловной Садовской и посвящает ей ряд стихотворений. Позже он включает эти произведения в свои сборники «</a:t>
            </a:r>
            <a:r>
              <a:rPr lang="ru-RU" dirty="0" err="1" smtClean="0"/>
              <a:t>Ante</a:t>
            </a:r>
            <a:r>
              <a:rPr lang="ru-RU" dirty="0" smtClean="0"/>
              <a:t> </a:t>
            </a:r>
            <a:r>
              <a:rPr lang="ru-RU" dirty="0" err="1" smtClean="0"/>
              <a:t>Lucem</a:t>
            </a:r>
            <a:r>
              <a:rPr lang="ru-RU" dirty="0" smtClean="0"/>
              <a:t>» («Перед светом», «Перед рассветом»), «За гранью прошлых дней» и в цикл «Через двенадцать лет». Роман с Садовской длится несколько лет.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3240360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238</TotalTime>
  <Words>1435</Words>
  <Application>Microsoft Office PowerPoint</Application>
  <PresentationFormat>Экран (4:3)</PresentationFormat>
  <Paragraphs>84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Трек</vt:lpstr>
      <vt:lpstr>Слайд 1</vt:lpstr>
      <vt:lpstr>Родители</vt:lpstr>
      <vt:lpstr>16 ноября 1880 год</vt:lpstr>
      <vt:lpstr>Слайд 4</vt:lpstr>
      <vt:lpstr>Слайд 5</vt:lpstr>
      <vt:lpstr>Слайд 6</vt:lpstr>
      <vt:lpstr>Слайд 7</vt:lpstr>
      <vt:lpstr>Мое любимое занятие – театр.</vt:lpstr>
      <vt:lpstr>Слайд 9</vt:lpstr>
      <vt:lpstr>Слайд 10</vt:lpstr>
      <vt:lpstr>Слайд 11</vt:lpstr>
      <vt:lpstr>7 ноября 1902 год</vt:lpstr>
      <vt:lpstr>Слайд 13</vt:lpstr>
      <vt:lpstr>«Стихи о Прекрасной Даме» 1901 - 1902</vt:lpstr>
      <vt:lpstr>Слайд 15</vt:lpstr>
      <vt:lpstr>«Снежная маска»</vt:lpstr>
      <vt:lpstr>«Страшный мир» ( 1908 -1914)</vt:lpstr>
      <vt:lpstr>Слайд 18</vt:lpstr>
      <vt:lpstr>Февральская революция (1914-1917)</vt:lpstr>
      <vt:lpstr>Слайд 20</vt:lpstr>
      <vt:lpstr>Слайд 21</vt:lpstr>
      <vt:lpstr>7 августа 1921год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user</cp:lastModifiedBy>
  <cp:revision>46</cp:revision>
  <dcterms:created xsi:type="dcterms:W3CDTF">2009-10-19T12:13:06Z</dcterms:created>
  <dcterms:modified xsi:type="dcterms:W3CDTF">2015-04-07T07:03:51Z</dcterms:modified>
</cp:coreProperties>
</file>