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E68B2-8568-4764-BDB0-288C4352F38F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380CB4-64F4-4FF9-B705-C29EE889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eferatoff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Русский речевой этикет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6143652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6699"/>
                </a:solidFill>
              </a:rPr>
              <a:t>Обращение: Обращение – один из важнейших и необходимых компонентов речевого этикета. Обращение используется на любом этапе общения, на всём его протяжении, служит его неотъемлемой частью. В то же время норма употребления обращения и его форма окончательно не установлены, вызывают разногласия, являются больным местом русского речевого этикета.</a:t>
            </a:r>
          </a:p>
        </p:txBody>
      </p:sp>
      <p:pic>
        <p:nvPicPr>
          <p:cNvPr id="3" name="Рисунок 2" descr="1169592_26815472_17823071_3224299_1268909_459155_Animat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3116"/>
            <a:ext cx="2276475" cy="2771775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7786742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Монархический строй в России ХХ века сохранял разделение на людей на сословия: дворяне, духовенство, разночинцы, купцы, мещане, крестьяне. Отсюда обращение господин, госпожа по отношению к людям привилегированных сословий; сударь, сударыня – для среднего сословия или барин, барыня для тех и других и отсутствие единого обращения к представителям низшего сословия.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В других же цивилизованных странах обращения были едины для всех слоёв и сословий (мистер, миссис, мисс – Англия, США; синьор, синьорина, синьора – Италия; пан, пани – Польша, Чехия и Словакия)</a:t>
            </a: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eli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86190"/>
            <a:ext cx="3779520" cy="2618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2.2 Правила и нормы речевого этикета в процессе общения: формулы вежливости и взаимопонимания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После приветствия обычно завязывается деловой разговор. Речевой этикет предусматривает несколько зачинов, которые обусловлены ситуацией. Наиболее типичны 3 ситуации: торжественная, рабочая, скорбная.</a:t>
            </a:r>
            <a:endParaRPr lang="ru-RU" dirty="0"/>
          </a:p>
        </p:txBody>
      </p:sp>
      <p:pic>
        <p:nvPicPr>
          <p:cNvPr id="4" name="Рисунок 3" descr="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571876"/>
            <a:ext cx="1828800" cy="2438400"/>
          </a:xfrm>
          <a:prstGeom prst="rect">
            <a:avLst/>
          </a:prstGeom>
        </p:spPr>
      </p:pic>
      <p:pic>
        <p:nvPicPr>
          <p:cNvPr id="6" name="Рисунок 5" descr="120644837472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929066"/>
            <a:ext cx="3333773" cy="2500330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6500826" cy="65556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«Словарю по этике», который определяет вежливость так: «...моральное качество, характеризующее человека, для которого уважение к людям стало повседневной нормой поведения и привычным способом обращения с окружающими». Значит, вежливость - это проявление уважения. Вежливость - это и готовность оказать услугу тому, кто в ней нуждается, и деликатность, и такт. И, конечно же, своевременное и уместное речевое проявление - речевой этикет - неотъемлемый элемент вежливости.</a:t>
            </a:r>
          </a:p>
        </p:txBody>
      </p:sp>
      <p:pic>
        <p:nvPicPr>
          <p:cNvPr id="3" name="Рисунок 2" descr="pinky7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2619375" cy="4352925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358246" cy="45243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Галантный - это изысканно-вежливый и любезный по. отношению к женщине; корректный ведет себя сдержанно в полном соответствии с правилами, ни на шаг от них не отступая; учтивый всегда почтительно вежлив... Ну, а о проявлениях невежливости упомянем ниже. Здесь же сделаем вывод, который нам потребуется в дальнейших рассуждениях: невежливость - это отведение адресату роли ниже той, на которую он может рассчитывать, неуважительность к нему; вежливость - это уважительность к адресату, отведение ему той роли, которая соответствует его признакам, а может быть, и несколько выше, когда с ним учтивы или галантны.</a:t>
            </a:r>
          </a:p>
        </p:txBody>
      </p:sp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4399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2.3 Правила и нормы речевого этикета в конце общения: </a:t>
            </a:r>
            <a:r>
              <a:rPr lang="ru-RU" sz="3600" b="1" dirty="0" err="1" smtClean="0"/>
              <a:t>прощание,резюмирование</a:t>
            </a:r>
            <a:r>
              <a:rPr lang="ru-RU" sz="3600" b="1" dirty="0" smtClean="0"/>
              <a:t> и комплименты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000240"/>
            <a:ext cx="64294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Конец общения: Когда разговор заканчивается, собеседники используют формулы расставания, прекращения общения. Они выражают пожелание (Всего Вам доброго (хорошего)! До свидания!); надежду на новую встречу (До вечера (завтра, субботы); Надеюсь, мы расстаёмся ненадолго. Надеюсь на скорую встречу); сомнение в возможности ещё раз встретиться (Прощайте! Вряд ли ещё увидимся. Не поминайте лихом!)</a:t>
            </a:r>
          </a:p>
          <a:p>
            <a:endParaRPr lang="ru-RU" dirty="0"/>
          </a:p>
        </p:txBody>
      </p:sp>
      <p:pic>
        <p:nvPicPr>
          <p:cNvPr id="4" name="Рисунок 3" descr="Любовь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928670"/>
            <a:ext cx="2551750" cy="2071702"/>
          </a:xfrm>
          <a:prstGeom prst="rect">
            <a:avLst/>
          </a:prstGeom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7"/>
            <a:ext cx="6215090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Кроме обыкновенных форм прощаний существует давно устоявшийся ритуал комплимента. Тактично и вовремя сказанный комплимент, он поднимает настроение у адресата, настраивает на положительное отношение к оппоненту. Комплимент говорится в начале разговора, при встрече, знакомстве или во время беседы, при расставании. Комплимент всегда приятен. Опасен только неискренний комплимент, комплимент ради комплимента, чрезмерно восторженный комплимент</a:t>
            </a:r>
            <a:r>
              <a:rPr lang="ru-RU" dirty="0"/>
              <a:t>.</a:t>
            </a:r>
          </a:p>
        </p:txBody>
      </p:sp>
      <p:pic>
        <p:nvPicPr>
          <p:cNvPr id="3" name="Рисунок 2" descr="blest84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786322"/>
            <a:ext cx="2390122" cy="1676405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97346"/>
            <a:ext cx="7215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Комплимент относится к внешнему виду, свидетельствует об отличных профессиональных способностях адресата, его высокой нравственности, даёт общую положительную оценку</a:t>
            </a:r>
          </a:p>
          <a:p>
            <a:r>
              <a:rPr lang="ru-RU" sz="2000" dirty="0"/>
              <a:t>- Вы хорошо (отлично, прекрасно) выглядите.</a:t>
            </a:r>
          </a:p>
          <a:p>
            <a:r>
              <a:rPr lang="ru-RU" sz="2000" dirty="0"/>
              <a:t>- Вы (так, очень) обаятельны (умны, находчивы, практичны).</a:t>
            </a:r>
          </a:p>
          <a:p>
            <a:r>
              <a:rPr lang="ru-RU" sz="2000" dirty="0"/>
              <a:t>- Вы хороший (отличный, прекрасный) специалист.</a:t>
            </a:r>
          </a:p>
          <a:p>
            <a:r>
              <a:rPr lang="ru-RU" sz="2000" dirty="0"/>
              <a:t>- С Вами приятно (отлично, хорошо) иметь дело (работать, сотрудничать).</a:t>
            </a:r>
          </a:p>
          <a:p>
            <a:r>
              <a:rPr lang="ru-RU" sz="2000" dirty="0"/>
              <a:t>- Приятно было познакомится!</a:t>
            </a:r>
          </a:p>
          <a:p>
            <a:r>
              <a:rPr lang="ru-RU" sz="2000" dirty="0"/>
              <a:t>- Вы очень милый (интересный) человек (собеседник</a:t>
            </a:r>
          </a:p>
          <a:p>
            <a:r>
              <a:rPr lang="ru-RU" sz="2000" dirty="0"/>
              <a:t>Отсутствие прощального ритуала или его невнятность или </a:t>
            </a:r>
            <a:r>
              <a:rPr lang="ru-RU" sz="2000" dirty="0" err="1"/>
              <a:t>скомканность</a:t>
            </a:r>
            <a:r>
              <a:rPr lang="ru-RU" sz="2000" dirty="0"/>
              <a:t> никак не говорят о том, что человек ушёл «по-английски», это говорит или о негативном, враждебном или неприязненном отношении человека либо о его банальной невоспитанности.</a:t>
            </a: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2.4 Особенности речевого этикета при дистанционном общении, общении по средством телефона, интернета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Научно-технический прогресс ввёл в этикет новую культуру общения – общение по средствам телефона. В чём специфика телефонного разговора как одного из видов речевой деятельности? Н.А. </a:t>
            </a:r>
            <a:r>
              <a:rPr lang="ru-RU" sz="2400" dirty="0" err="1" smtClean="0"/>
              <a:t>Акишина</a:t>
            </a:r>
            <a:r>
              <a:rPr lang="ru-RU" sz="2400" dirty="0" smtClean="0"/>
              <a:t> в своей книге «Речевой этикет русского телефонного разговора» телефонного разговора в этой системе состоит в </a:t>
            </a:r>
            <a:r>
              <a:rPr lang="ru-RU" sz="2400" dirty="0" smtClean="0"/>
              <a:t>следующем</a:t>
            </a:r>
            <a:r>
              <a:rPr lang="en-US" sz="2400" dirty="0" smtClean="0"/>
              <a:t> 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так </a:t>
            </a:r>
            <a:r>
              <a:rPr lang="ru-RU" sz="2400" dirty="0" smtClean="0"/>
              <a:t>раскрывает эту проблему: «Телефонный разговор включается в число видов речевого общения, осуществляемых при помощи технических средств. </a:t>
            </a:r>
            <a:endParaRPr lang="ru-RU" dirty="0"/>
          </a:p>
        </p:txBody>
      </p:sp>
      <p:pic>
        <p:nvPicPr>
          <p:cNvPr id="4" name="Рисунок 3" descr="frame-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775" y="4714884"/>
            <a:ext cx="2943225" cy="1905000"/>
          </a:xfrm>
          <a:prstGeom prst="rect">
            <a:avLst/>
          </a:prstGeo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телефонного разговора: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зависимости от целевой установки звонящего можно выделить несколько типов телефонного разговора.</a:t>
            </a:r>
          </a:p>
          <a:p>
            <a:pPr>
              <a:buNone/>
            </a:pPr>
            <a:r>
              <a:rPr lang="ru-RU" dirty="0" smtClean="0"/>
              <a:t>1.) Наведение справок</a:t>
            </a:r>
          </a:p>
          <a:p>
            <a:pPr>
              <a:buNone/>
            </a:pPr>
            <a:r>
              <a:rPr lang="ru-RU" dirty="0" smtClean="0"/>
              <a:t>2.) Различные заказы, вызовы</a:t>
            </a:r>
          </a:p>
          <a:p>
            <a:pPr>
              <a:buNone/>
            </a:pPr>
            <a:r>
              <a:rPr lang="ru-RU" dirty="0" smtClean="0"/>
              <a:t>3.) Передача информации</a:t>
            </a:r>
          </a:p>
          <a:p>
            <a:pPr>
              <a:buNone/>
            </a:pPr>
            <a:r>
              <a:rPr lang="ru-RU" dirty="0" smtClean="0"/>
              <a:t>4.) Поздравления</a:t>
            </a:r>
          </a:p>
          <a:p>
            <a:pPr>
              <a:buNone/>
            </a:pPr>
            <a:r>
              <a:rPr lang="ru-RU" dirty="0" smtClean="0"/>
              <a:t>5.) Поддержание контактов</a:t>
            </a:r>
          </a:p>
          <a:p>
            <a:endParaRPr lang="ru-RU" dirty="0"/>
          </a:p>
        </p:txBody>
      </p:sp>
      <p:pic>
        <p:nvPicPr>
          <p:cNvPr id="4" name="Рисунок 3" descr="ima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7904" y="4000504"/>
            <a:ext cx="1857388" cy="1857388"/>
          </a:xfrm>
          <a:prstGeom prst="rect">
            <a:avLst/>
          </a:prstGeom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071546"/>
            <a:ext cx="77724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1.1 История возникновения речевого этикета;</a:t>
            </a:r>
          </a:p>
          <a:p>
            <a:r>
              <a:rPr lang="ru-RU" dirty="0" smtClean="0"/>
              <a:t>1.2 Основа речевого этикета и факторы, определяющие его формирование;</a:t>
            </a:r>
          </a:p>
          <a:p>
            <a:r>
              <a:rPr lang="ru-RU" dirty="0" smtClean="0"/>
              <a:t>2.1 Правила и нормы речевого этикета в начале общения: обращение, приветствие;</a:t>
            </a:r>
          </a:p>
          <a:p>
            <a:r>
              <a:rPr lang="ru-RU" dirty="0" smtClean="0"/>
              <a:t>2.2 Правила и нормы речевого этикета в процессе общения: формулы вежливости и взаимопонимания</a:t>
            </a:r>
            <a:r>
              <a:rPr lang="ru-RU" b="1" dirty="0" smtClean="0"/>
              <a:t> ;</a:t>
            </a:r>
          </a:p>
          <a:p>
            <a:r>
              <a:rPr lang="ru-RU" dirty="0" smtClean="0"/>
              <a:t>Правила и нормы речевого этикета в конце общения: прощание, </a:t>
            </a:r>
            <a:r>
              <a:rPr lang="ru-RU" dirty="0" err="1" smtClean="0"/>
              <a:t>резюмирование</a:t>
            </a:r>
            <a:r>
              <a:rPr lang="ru-RU" dirty="0" smtClean="0"/>
              <a:t> и комплименты;</a:t>
            </a:r>
          </a:p>
          <a:p>
            <a:r>
              <a:rPr lang="ru-RU" dirty="0" smtClean="0"/>
              <a:t>Особенности речевого этикета при дистанционном общении, общении по средством телефона, интернета;</a:t>
            </a:r>
          </a:p>
          <a:p>
            <a:r>
              <a:rPr lang="ru-RU" dirty="0" smtClean="0"/>
              <a:t>2.5 Национальные отличия речевых этикетов в разных странах;</a:t>
            </a:r>
          </a:p>
          <a:p>
            <a:r>
              <a:rPr lang="ru-RU" dirty="0" smtClean="0"/>
              <a:t>Заключение: Значение речевого этикета для общества и культуры страны;</a:t>
            </a:r>
          </a:p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6357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зависимости от отношений абонентов и ситуации различаются телефонные разговоры:</a:t>
            </a:r>
          </a:p>
          <a:p>
            <a:r>
              <a:rPr lang="ru-RU" sz="2800" dirty="0"/>
              <a:t>1.) Официальные (деловые) – между незнакомыми или малознакомыми людьми.</a:t>
            </a:r>
          </a:p>
          <a:p>
            <a:r>
              <a:rPr lang="ru-RU" sz="2800" dirty="0"/>
              <a:t>2.) Неофициальные (частые)</a:t>
            </a:r>
          </a:p>
          <a:p>
            <a:r>
              <a:rPr lang="ru-RU" sz="2800" dirty="0"/>
              <a:t>3.) Нейтральные – между знакомыми, но равными по положению и возрасту</a:t>
            </a:r>
          </a:p>
          <a:p>
            <a:r>
              <a:rPr lang="ru-RU" sz="2800" dirty="0"/>
              <a:t>4.) Дружеские – между близкими людьми</a:t>
            </a:r>
          </a:p>
        </p:txBody>
      </p:sp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142984"/>
            <a:ext cx="1652593" cy="2451649"/>
          </a:xfrm>
          <a:prstGeom prst="rect">
            <a:avLst/>
          </a:prstGeom>
        </p:spPr>
      </p:pic>
      <p:pic>
        <p:nvPicPr>
          <p:cNvPr id="5" name="Рисунок 4" descr="Патр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402" y="3929066"/>
            <a:ext cx="2308810" cy="2705098"/>
          </a:xfrm>
          <a:prstGeom prst="rect">
            <a:avLst/>
          </a:prstGeom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89844"/>
            <a:ext cx="7858180" cy="489364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/>
              <a:t>Правила разговора по телефону:</a:t>
            </a:r>
          </a:p>
          <a:p>
            <a:r>
              <a:rPr lang="ru-RU" sz="2400" dirty="0"/>
              <a:t>1.) Следует разграничивать официальные и неофициальные разговоры. Деловые звонки ведутся на рабочих аппаратах, неофициальные – на домашних</a:t>
            </a:r>
          </a:p>
          <a:p>
            <a:r>
              <a:rPr lang="ru-RU" sz="2400" dirty="0"/>
              <a:t>2.) Неприлично звонить до 9 утра и после 22:00.</a:t>
            </a:r>
          </a:p>
          <a:p>
            <a:r>
              <a:rPr lang="ru-RU" sz="2400" dirty="0"/>
              <a:t>3.) Нельзя звонить незнакомым людям, если приходится это делать, нужно обязательно пояснить, кто дал телефон.</a:t>
            </a:r>
          </a:p>
          <a:p>
            <a:r>
              <a:rPr lang="ru-RU" sz="2400" dirty="0"/>
              <a:t>4.) Разговор не должен быть долгим – 3-5 минут</a:t>
            </a:r>
          </a:p>
          <a:p>
            <a:r>
              <a:rPr lang="ru-RU" sz="2400" dirty="0"/>
              <a:t>5.) Абонент, которому звонят, не обязан себя называть, даже если это служебный телефон.</a:t>
            </a:r>
          </a:p>
          <a:p>
            <a:r>
              <a:rPr lang="ru-RU" sz="2400" dirty="0"/>
              <a:t>6.) Непозволительно звонящему начинать разговор с вопросов: «Кто говорит?», «Кто у телефона?»</a:t>
            </a: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429552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Смысловые части телефонного разговора</a:t>
            </a:r>
          </a:p>
          <a:p>
            <a:r>
              <a:rPr lang="ru-RU" sz="2400" dirty="0"/>
              <a:t>1.) Установление контакта (установление личности, проверка слышимости)</a:t>
            </a:r>
          </a:p>
          <a:p>
            <a:r>
              <a:rPr lang="ru-RU" sz="2400" dirty="0"/>
              <a:t>2.) Начало разговора (приветствие, вопрос о возможности говорить, вопросы о жизни, делах, здоровье, сообщение о цели звонка)</a:t>
            </a:r>
          </a:p>
          <a:p>
            <a:r>
              <a:rPr lang="ru-RU" sz="2400" dirty="0"/>
              <a:t>3.) Развитие темы (развёртывание темы, обмен информацией, высказывание мнений)</a:t>
            </a:r>
          </a:p>
          <a:p>
            <a:r>
              <a:rPr lang="ru-RU" sz="2400" dirty="0"/>
              <a:t>4.) Конец разговора (заключительные фразы, обобщающие тему разговора, этикетные фразы, прощание)</a:t>
            </a:r>
          </a:p>
        </p:txBody>
      </p:sp>
      <p:pic>
        <p:nvPicPr>
          <p:cNvPr id="3" name="Рисунок 2" descr="75106m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072074"/>
            <a:ext cx="1323975" cy="1428750"/>
          </a:xfrm>
          <a:prstGeom prst="rect">
            <a:avLst/>
          </a:prstGeom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2.5 Национальные отличия речевых этикетов в разных странах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Речевой этикет - важный элемент всякой национальной культуры. В языке, речевом поведении, устойчивых формулах (стереотипах) общения отложился богатый народный опыт, неповторимость обычаев, образа жизни, условий быта каждого народа. А это бесконечно ценно.</a:t>
            </a:r>
            <a:endParaRPr lang="ru-RU" dirty="0"/>
          </a:p>
        </p:txBody>
      </p:sp>
      <p:pic>
        <p:nvPicPr>
          <p:cNvPr id="4" name="Рисунок 3" descr="переводчи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00504"/>
            <a:ext cx="4572032" cy="2374900"/>
          </a:xfrm>
          <a:prstGeom prst="rect">
            <a:avLst/>
          </a:prstGeo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g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286124"/>
            <a:ext cx="2000263" cy="3357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Заключение: Значение речевого этикета для общества и культуры страны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1447800"/>
            <a:ext cx="697232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Русский речевой этикет является одной из составляющих национальной культуры, которая берёт на себя основную тяжесть сохранения русского этноса и государственности. И возрождение, и законодательное закрепление норм правил русского этикета и речевого этикета, в том числе должно стать приоритетной задачей государства и общества в ближайшее время. Ведь это будет огромным и основательным шагом в возрождении России как одного из столпов мировой культуры и цивилизации, с другой – это будет великим вкладом в дело сохранения и развития русского этноса и государства.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8"/>
            <a:ext cx="8429652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Акишина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 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 И. «Русский речевой этикет» М.,1983.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Гольдин В.Е. «Речь и этикет». М.: Просвещение, 1983.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Л.А. Введенская «Русский язык и культура речи»., М. 2002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А.А.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Акишина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«Речевой этикет русского телефонного разговора», М. 2000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Э.В.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«Будьте добры»., М. 1998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М.Д. Архангельская «Бизнес-этикет или игра по правилам», М. 2001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Янышев В. Е. Речь и этикет. М., 1993.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Ф.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Фолсом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«Книга о языке», М. 1974.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подготовки данной работы были использованы материалы с сайта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http://referatoff.ru/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785794"/>
            <a:ext cx="2476517" cy="1857388"/>
          </a:xfrm>
          <a:prstGeom prst="rect">
            <a:avLst/>
          </a:prstGeom>
        </p:spPr>
      </p:pic>
      <p:pic>
        <p:nvPicPr>
          <p:cNvPr id="5" name="Рисунок 4" descr="koli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26" y="2571744"/>
            <a:ext cx="5214974" cy="4076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1.1 История возникновения речевого этикета.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678661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Англию и Францию называют обыкновенно : "классическими странами этикета". Однако, родиной этикета назвать их никак нельзя .Грубость нравов, невежество, поклонение грубой силе и т.п. в XV столетии </a:t>
            </a:r>
            <a:r>
              <a:rPr lang="ru-RU" dirty="0" err="1" smtClean="0">
                <a:solidFill>
                  <a:srgbClr val="00B050"/>
                </a:solidFill>
              </a:rPr>
              <a:t>госодствуют</a:t>
            </a:r>
            <a:r>
              <a:rPr lang="ru-RU" dirty="0" smtClean="0">
                <a:solidFill>
                  <a:srgbClr val="00B050"/>
                </a:solidFill>
              </a:rPr>
              <a:t> в обоих странах .О Германии и прочих странах тогдашней Европы можно вообще не говорить ,одна лишь Италия того времени составляет исключение. Облагораживание нравов итальянского общества начинается уже в XIV веке. Человек переходил от феодальных нравов к духу нового времени и этот переход начался в Италии раньше чем в других странах. в то время как вся остальная Европа утопала в </a:t>
            </a:r>
            <a:r>
              <a:rPr lang="ru-RU" dirty="0" err="1" smtClean="0">
                <a:solidFill>
                  <a:srgbClr val="00B050"/>
                </a:solidFill>
              </a:rPr>
              <a:t>междуусобицах</a:t>
            </a:r>
            <a:r>
              <a:rPr lang="ru-RU" dirty="0" smtClean="0">
                <a:solidFill>
                  <a:srgbClr val="00B050"/>
                </a:solidFill>
              </a:rPr>
              <a:t> , а феодальные порядки держались еще в полной силе , Италия была страной новой культуры .Эта страна и заслуживает по справедливости быть названной родиной этикета.</a:t>
            </a:r>
          </a:p>
          <a:p>
            <a:endParaRPr lang="ru-RU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r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39021"/>
            <a:ext cx="7905752" cy="3718979"/>
          </a:xfrm>
          <a:prstGeom prst="rect">
            <a:avLst/>
          </a:prstGeom>
        </p:spPr>
      </p:pic>
      <p:pic>
        <p:nvPicPr>
          <p:cNvPr id="5" name="Рисунок 4" descr="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3036099" cy="4048132"/>
          </a:xfrm>
          <a:prstGeom prst="rect">
            <a:avLst/>
          </a:prstGeom>
        </p:spPr>
      </p:pic>
      <p:pic>
        <p:nvPicPr>
          <p:cNvPr id="4" name="Рисунок 3" descr="57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42852"/>
            <a:ext cx="4714876" cy="3078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5318" cy="20113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«Этикет (французское </a:t>
            </a:r>
            <a:r>
              <a:rPr lang="ru-RU" sz="2400" dirty="0" err="1" smtClean="0">
                <a:solidFill>
                  <a:srgbClr val="FF0000"/>
                </a:solidFill>
              </a:rPr>
              <a:t>etiquette</a:t>
            </a:r>
            <a:r>
              <a:rPr lang="ru-RU" sz="2400" dirty="0" smtClean="0">
                <a:solidFill>
                  <a:srgbClr val="FF0000"/>
                </a:solidFill>
              </a:rPr>
              <a:t> - ярлык, этикетка) - совокупность правил поведения, касающихся внешнего проявления отношения к людям (обхождение с окружающими, формы обращения и приветствий, поведение в общественных местах, манеры и одежда)».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643182"/>
            <a:ext cx="7443814" cy="3662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99FF66"/>
                </a:solidFill>
              </a:rPr>
              <a:t>Как видим само слово "этикет" пришло к нам из Франции, из королевского двора Людовика ХIV. А этикетками называли маленькие бумажные планшетки, выдававшиеся тем, кто хотел (или его заставляли) предстать перед королём. На них было написано то, как должен человек обращаться к королю, какие движения должен делать, какие слова говорить</a:t>
            </a:r>
            <a:endParaRPr lang="ru-RU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b_tol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286256"/>
            <a:ext cx="3167073" cy="2114550"/>
          </a:xfrm>
          <a:prstGeom prst="rect">
            <a:avLst/>
          </a:prstGeom>
        </p:spPr>
      </p:pic>
      <p:pic>
        <p:nvPicPr>
          <p:cNvPr id="5" name="Рисунок 4" descr="62752484_b_01_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429132"/>
            <a:ext cx="2476506" cy="1905000"/>
          </a:xfrm>
          <a:prstGeom prst="rect">
            <a:avLst/>
          </a:prstGeom>
        </p:spPr>
      </p:pic>
      <p:pic>
        <p:nvPicPr>
          <p:cNvPr id="4" name="Рисунок 3" descr="702f81a5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4071966" cy="4071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1.2 Основа речевого этикета и факторы, определяющие его формирование.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500174"/>
            <a:ext cx="5043494" cy="47863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процессе воспитания, социализации человек, становясь личностью овладевает культурой общения. Но для этого надо ориентироваться в ситуации общения, действовать по правилам коммуникативных ролей говорящего или слушающего, строить текст в соответствии со стилистическими нормами, владеть устными и письменными формами общения, уметь общаться контактно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дистантно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, а еще и владеть всей гаммой невербальных средств коммуникации.</a:t>
            </a: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zvol_t_4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2380953" cy="3971429"/>
          </a:xfrm>
          <a:prstGeom prst="rect">
            <a:avLst/>
          </a:prstGeom>
        </p:spPr>
      </p:pic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14356"/>
            <a:ext cx="4714908" cy="85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Л.А. Введенская в своей книге "Русский язык и культура речи" даёт такое определение речевому этикету: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43174" y="1643050"/>
            <a:ext cx="5972188" cy="49101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"Под речевым этикетом понимаются разработанные правила речевого поведения, система речевых формул общения". </a:t>
            </a:r>
            <a:r>
              <a:rPr lang="ru-RU" dirty="0" err="1" smtClean="0"/>
              <a:t>Н.И.Формановская</a:t>
            </a:r>
            <a:r>
              <a:rPr lang="ru-RU" dirty="0" smtClean="0"/>
              <a:t> дает такое определение: “Под речевым этикетом понимаются регулирующие правила речевого поведения, система национально специфичных стереотипных, устойчивых формул общения, принятых и предписанных обществом для установления контакта собеседников, поддержания и прерывания контакта в избранной тональности”. Степень владения речевым этикетом определяет степень профессиональной пригодности человека.</a:t>
            </a:r>
            <a:endParaRPr lang="ru-RU" dirty="0"/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ad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14"/>
            <a:ext cx="8933688" cy="2071686"/>
          </a:xfrm>
          <a:prstGeom prst="rect">
            <a:avLst/>
          </a:prstGeom>
        </p:spPr>
      </p:pic>
      <p:pic>
        <p:nvPicPr>
          <p:cNvPr id="4" name="Рисунок 3" descr="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143116"/>
            <a:ext cx="4286280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71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Речевой этикет строится с учётом особенностей партнёров, вступающих в деловые отношения, ведущих деловой разговор: социального статуса субъекта и адресата общения, их места в служебной иерархии, их профессии, национальности, вероисповедания, возраста, пола, характера.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496"/>
            <a:ext cx="8072494" cy="2143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Основу речевого этикета составляют речевые формулы, характер которых зависит от особенностей общения. Любой акт общения имеет начало, основную часть и заключительную часть.</a:t>
            </a:r>
            <a:endParaRPr lang="ru-RU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500570"/>
            <a:ext cx="2476504" cy="1956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2.1 Правила и нормы речевого этикета в начале общения: обращение, приветствие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Приветствие: Если адресат незнаком субъекту речи, то общение начинается со знакомства. При этом может происходить непосредственно и опосредованно. По правилам хорошего тона не принято вступать в разговор с незнакомым человеком и самому представляться.</a:t>
            </a:r>
          </a:p>
          <a:p>
            <a:r>
              <a:rPr lang="ru-RU" dirty="0" smtClean="0"/>
              <a:t>Разрешите с Вами познакомиться.</a:t>
            </a:r>
          </a:p>
          <a:p>
            <a:r>
              <a:rPr lang="ru-RU" dirty="0" smtClean="0"/>
              <a:t>Я хотел бы с Вами познакомиться</a:t>
            </a:r>
          </a:p>
          <a:p>
            <a:r>
              <a:rPr lang="ru-RU" dirty="0" smtClean="0"/>
              <a:t>Давайте познакомимся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</a:rPr>
              <a:t>Официальные и неофициальные встречи знакомых, а иногда и незнакомых людей начинаются с приветствия. В русском языке основное приветствие - здравствуйте. Оно восходит к старославянскому глаголу здравствовать, что означает "быть здравым", т.е. здоровым. Наряду с этой формой распространено приветствие, указывающее на время встречи: Доброе утро, Добрый день, добрый вечер. Помимо </a:t>
            </a:r>
            <a:r>
              <a:rPr lang="ru-RU" sz="3100" dirty="0" err="1" smtClean="0">
                <a:solidFill>
                  <a:srgbClr val="7030A0"/>
                </a:solidFill>
              </a:rPr>
              <a:t>общеупотребимых</a:t>
            </a:r>
            <a:r>
              <a:rPr lang="ru-RU" sz="3100" dirty="0" smtClean="0">
                <a:solidFill>
                  <a:srgbClr val="7030A0"/>
                </a:solidFill>
              </a:rPr>
              <a:t> приветствий существуют приветствия, которые подчёркивают радость от встречи, уважительное отношение, желание общения: Очень рад Вас видеть!; Добро пожаловать!; Моё почтение!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</TotalTime>
  <Words>1989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Русский речевой этикет</vt:lpstr>
      <vt:lpstr> Оглавление</vt:lpstr>
      <vt:lpstr>1.1 История возникновения речевого этикета.</vt:lpstr>
      <vt:lpstr>«Этикет (французское etiquette - ярлык, этикетка) - совокупность правил поведения, касающихся внешнего проявления отношения к людям (обхождение с окружающими, формы обращения и приветствий, поведение в общественных местах, манеры и одежда)».</vt:lpstr>
      <vt:lpstr> 1.2 Основа речевого этикета и факторы, определяющие его формирование.</vt:lpstr>
      <vt:lpstr>Л.А. Введенская в своей книге "Русский язык и культура речи" даёт такое определение речевому этикету: </vt:lpstr>
      <vt:lpstr>Речевой этикет строится с учётом особенностей партнёров, вступающих в деловые отношения, ведущих деловой разговор: социального статуса субъекта и адресата общения, их места в служебной иерархии, их профессии, национальности, вероисповедания, возраста, пола, характера. </vt:lpstr>
      <vt:lpstr>2.1 Правила и нормы речевого этикета в начале общения: обращение, приветствие</vt:lpstr>
      <vt:lpstr>Официальные и неофициальные встречи знакомых, а иногда и незнакомых людей начинаются с приветствия. В русском языке основное приветствие - здравствуйте. Оно восходит к старославянскому глаголу здравствовать, что означает "быть здравым", т.е. здоровым. Наряду с этой формой распространено приветствие, указывающее на время встречи: Доброе утро, Добрый день, добрый вечер. Помимо общеупотребимых приветствий существуют приветствия, которые подчёркивают радость от встречи, уважительное отношение, желание общения: Очень рад Вас видеть!; Добро пожаловать!; Моё почтение! </vt:lpstr>
      <vt:lpstr>Слайд 10</vt:lpstr>
      <vt:lpstr>Слайд 11</vt:lpstr>
      <vt:lpstr>2.2 Правила и нормы речевого этикета в процессе общения: формулы вежливости и взаимопонимания </vt:lpstr>
      <vt:lpstr>Слайд 13</vt:lpstr>
      <vt:lpstr>Слайд 14</vt:lpstr>
      <vt:lpstr>2.3 Правила и нормы речевого этикета в конце общения: прощание,резюмирование и комплименты </vt:lpstr>
      <vt:lpstr>Слайд 16</vt:lpstr>
      <vt:lpstr>Слайд 17</vt:lpstr>
      <vt:lpstr>2.4 Особенности речевого этикета при дистанционном общении, общении по средством телефона, интернета </vt:lpstr>
      <vt:lpstr>Типы телефонного разговора: </vt:lpstr>
      <vt:lpstr>Слайд 20</vt:lpstr>
      <vt:lpstr>Слайд 21</vt:lpstr>
      <vt:lpstr>Слайд 22</vt:lpstr>
      <vt:lpstr>2.5 Национальные отличия речевых этикетов в разных странах </vt:lpstr>
      <vt:lpstr>Заключение: Значение речевого этикета для общества и культуры страны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речевой этикет</dc:title>
  <dc:creator>Аляксандра</dc:creator>
  <cp:lastModifiedBy>user</cp:lastModifiedBy>
  <cp:revision>24</cp:revision>
  <dcterms:created xsi:type="dcterms:W3CDTF">2010-09-26T20:39:02Z</dcterms:created>
  <dcterms:modified xsi:type="dcterms:W3CDTF">2015-09-11T07:33:16Z</dcterms:modified>
</cp:coreProperties>
</file>