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1" r:id="rId5"/>
    <p:sldId id="262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image" Target="../media/image16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ED04-3111-4F95-BA46-5D830838987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5116-52BB-40A9-BD95-08A4322D3F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ED04-3111-4F95-BA46-5D830838987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5116-52BB-40A9-BD95-08A4322D3F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ED04-3111-4F95-BA46-5D830838987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5116-52BB-40A9-BD95-08A4322D3F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ED04-3111-4F95-BA46-5D830838987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5116-52BB-40A9-BD95-08A4322D3F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ED04-3111-4F95-BA46-5D830838987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5116-52BB-40A9-BD95-08A4322D3F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ED04-3111-4F95-BA46-5D830838987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5116-52BB-40A9-BD95-08A4322D3F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ED04-3111-4F95-BA46-5D830838987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5116-52BB-40A9-BD95-08A4322D3F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ED04-3111-4F95-BA46-5D830838987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5116-52BB-40A9-BD95-08A4322D3F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ED04-3111-4F95-BA46-5D830838987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5116-52BB-40A9-BD95-08A4322D3F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5ED04-3111-4F95-BA46-5D830838987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B5116-52BB-40A9-BD95-08A4322D3F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765ED04-3111-4F95-BA46-5D830838987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C8B5116-52BB-40A9-BD95-08A4322D3F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765ED04-3111-4F95-BA46-5D8308389877}" type="datetimeFigureOut">
              <a:rPr lang="ru-RU" smtClean="0"/>
              <a:pPr/>
              <a:t>02.02.2016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C8B5116-52BB-40A9-BD95-08A4322D3F6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4.v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6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7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8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060848"/>
            <a:ext cx="8077200" cy="24482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Разработка программного обеспечения для сложных систем.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8013192" cy="1422992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</a:rPr>
              <a:t>Что является и что не является объектом? </a:t>
            </a:r>
            <a:endParaRPr lang="ru-RU" sz="4400" dirty="0">
              <a:latin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628800"/>
            <a:ext cx="8022336" cy="885800"/>
          </a:xfrm>
        </p:spPr>
        <p:txBody>
          <a:bodyPr>
            <a:normAutofit lnSpcReduction="10000"/>
          </a:bodyPr>
          <a:lstStyle/>
          <a:p>
            <a:pPr lvl="0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</a:rPr>
              <a:t>осязаемый или видимый предмет;</a:t>
            </a:r>
          </a:p>
          <a:p>
            <a:pPr lvl="0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</a:rPr>
              <a:t>нечто, воспринимаемое мышлением;</a:t>
            </a:r>
          </a:p>
          <a:p>
            <a:pPr lvl="0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</a:rPr>
              <a:t>нечто, на что направлена мысль или действие.</a:t>
            </a:r>
          </a:p>
          <a:p>
            <a:endParaRPr lang="ru-RU" dirty="0"/>
          </a:p>
        </p:txBody>
      </p:sp>
      <p:pic>
        <p:nvPicPr>
          <p:cNvPr id="5122" name="Picture 2" descr="C:\Program Files\Microsoft Office\MEDIA\CAGCAT10\j018332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780928"/>
            <a:ext cx="4059236" cy="4077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8013192" cy="77492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</a:rPr>
              <a:t>Состояние</a:t>
            </a:r>
            <a:endParaRPr lang="ru-RU" dirty="0">
              <a:latin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1196752"/>
            <a:ext cx="8022336" cy="110182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</a:rPr>
              <a:t>Состояние объекта характеризуется перечнем (обычно статическим) всех свойств данного объекта и текущими (обычно динамическими) значениями каждого из этих </a:t>
            </a:r>
            <a:r>
              <a:rPr lang="ru-RU" dirty="0" smtClean="0">
                <a:latin typeface="Times New Roman" pitchFamily="18" charset="0"/>
              </a:rPr>
              <a:t>свойств</a:t>
            </a:r>
            <a:endParaRPr lang="ru-RU" dirty="0" smtClean="0">
              <a:latin typeface="Times New Roman" pitchFamily="18" charset="0"/>
            </a:endParaRPr>
          </a:p>
          <a:p>
            <a:endParaRPr lang="ru-RU" dirty="0"/>
          </a:p>
        </p:txBody>
      </p:sp>
      <p:pic>
        <p:nvPicPr>
          <p:cNvPr id="6146" name="Picture 2" descr="C:\Program Files\Microsoft Office\MEDIA\CAGCAT10\j023413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708920"/>
            <a:ext cx="3816424" cy="40584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8013192" cy="846928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</a:rPr>
              <a:t>Поведение</a:t>
            </a:r>
            <a:endParaRPr lang="ru-RU" dirty="0">
              <a:latin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8022336" cy="1296144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</a:rPr>
              <a:t>Поведение - это то, как объект действует и реагирует; поведение выражается в терминах состояния объекта и передачи сообщений. Состояние объекта представляет суммарный результат его </a:t>
            </a:r>
            <a:r>
              <a:rPr lang="ru-RU" dirty="0" smtClean="0">
                <a:latin typeface="Times New Roman" pitchFamily="18" charset="0"/>
              </a:rPr>
              <a:t>поведения</a:t>
            </a:r>
            <a:endParaRPr lang="ru-RU" dirty="0">
              <a:latin typeface="Times New Roman" pitchFamily="18" charset="0"/>
            </a:endParaRPr>
          </a:p>
        </p:txBody>
      </p:sp>
      <p:pic>
        <p:nvPicPr>
          <p:cNvPr id="7170" name="Picture 2" descr="C:\Program Files\Microsoft Office\MEDIA\CAGCAT10\j0233018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2708920"/>
            <a:ext cx="3960440" cy="40214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8013192" cy="77492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</a:rPr>
              <a:t>Операции</a:t>
            </a:r>
            <a:endParaRPr lang="ru-RU" dirty="0">
              <a:latin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484784"/>
            <a:ext cx="8022336" cy="792088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</a:rPr>
              <a:t>Операцией называется определенное воздействие одного объекта на другой с целью вызвать соответствующую </a:t>
            </a:r>
            <a:r>
              <a:rPr lang="ru-RU" dirty="0" smtClean="0">
                <a:latin typeface="Times New Roman" pitchFamily="18" charset="0"/>
              </a:rPr>
              <a:t>реакцию </a:t>
            </a:r>
            <a:endParaRPr lang="ru-RU" dirty="0">
              <a:latin typeface="Times New Roman" pitchFamily="18" charset="0"/>
            </a:endParaRPr>
          </a:p>
        </p:txBody>
      </p:sp>
      <p:pic>
        <p:nvPicPr>
          <p:cNvPr id="8194" name="Picture 2" descr="C:\Program Files\Microsoft Office\MEDIA\CAGCAT10\j027888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2780928"/>
            <a:ext cx="3960440" cy="39604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8013192" cy="77492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</a:rPr>
              <a:t>Что такое класс? </a:t>
            </a:r>
            <a:endParaRPr lang="ru-RU" dirty="0">
              <a:latin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1340768"/>
            <a:ext cx="8022336" cy="792088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</a:rPr>
              <a:t>Класс - это некое множество объектов, имеющих общую структуру и общее </a:t>
            </a:r>
            <a:r>
              <a:rPr lang="ru-RU" dirty="0" smtClean="0">
                <a:latin typeface="Times New Roman" pitchFamily="18" charset="0"/>
              </a:rPr>
              <a:t>поведение</a:t>
            </a:r>
            <a:endParaRPr lang="ru-RU" dirty="0" smtClean="0">
              <a:latin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1691680" y="2780928"/>
          <a:ext cx="5739768" cy="3960440"/>
        </p:xfrm>
        <a:graphic>
          <a:graphicData uri="http://schemas.openxmlformats.org/presentationml/2006/ole">
            <p:oleObj spid="_x0000_s9218" name="Точечный рисунок" r:id="rId3" imgW="4761905" imgH="3285714" progId="PBrush">
              <p:embed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8013192" cy="1152128"/>
          </a:xfrm>
        </p:spPr>
        <p:txBody>
          <a:bodyPr>
            <a:normAutofit/>
          </a:bodyPr>
          <a:lstStyle/>
          <a:p>
            <a:pPr algn="ctr"/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</a:rPr>
              <a:t>Для задания класса необходимо указать имя этого класса, а затем перечислить его атрибуты и операции (или методы</a:t>
            </a:r>
            <a:r>
              <a:rPr lang="ru-RU" sz="2400" b="0" dirty="0" smtClean="0">
                <a:solidFill>
                  <a:schemeClr val="tx1"/>
                </a:solidFill>
                <a:latin typeface="Times New Roman" pitchFamily="18" charset="0"/>
              </a:rPr>
              <a:t>)</a:t>
            </a:r>
            <a:endParaRPr lang="ru-RU" sz="2400" b="0" dirty="0"/>
          </a:p>
        </p:txBody>
      </p:sp>
      <p:pic>
        <p:nvPicPr>
          <p:cNvPr id="5" name="Рисунок 4" descr="Безымянный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2716734"/>
            <a:ext cx="4536504" cy="4044219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8013192" cy="846928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</a:rPr>
              <a:t>Связи</a:t>
            </a:r>
            <a:endParaRPr lang="ru-RU" dirty="0">
              <a:latin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1268760"/>
            <a:ext cx="8022336" cy="110182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</a:rPr>
              <a:t>Связь - это специфическое сопоставление, через которое один объект запрашивает операцию у другого объекта или через которое один объект находит путь к </a:t>
            </a:r>
            <a:r>
              <a:rPr lang="ru-RU" dirty="0" smtClean="0">
                <a:latin typeface="Times New Roman" pitchFamily="18" charset="0"/>
              </a:rPr>
              <a:t>другому</a:t>
            </a:r>
            <a:endParaRPr lang="ru-RU" dirty="0" smtClean="0">
              <a:latin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4932040" y="4221088"/>
          <a:ext cx="4071222" cy="2520280"/>
        </p:xfrm>
        <a:graphic>
          <a:graphicData uri="http://schemas.openxmlformats.org/presentationml/2006/ole">
            <p:oleObj spid="_x0000_s12290" name="Точечный рисунок" r:id="rId3" imgW="4401164" imgH="2723810" progId="PBrush">
              <p:embed/>
            </p:oleObj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107504" y="2708920"/>
          <a:ext cx="4695825" cy="2857500"/>
        </p:xfrm>
        <a:graphic>
          <a:graphicData uri="http://schemas.openxmlformats.org/presentationml/2006/ole">
            <p:oleObj spid="_x0000_s12291" name="Точечный рисунок" r:id="rId4" imgW="4695238" imgH="2857899" progId="PBrush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8013192" cy="918936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</a:rPr>
              <a:t>Роли</a:t>
            </a:r>
            <a:endParaRPr lang="ru-RU" dirty="0">
              <a:latin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1340768"/>
            <a:ext cx="8022336" cy="102981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</a:rPr>
              <a:t>Если в отношении участвуют объекты одного и того же класса, то объектам могут быть присвоены роли. Роль - это маска, которую носит </a:t>
            </a:r>
            <a:r>
              <a:rPr lang="ru-RU" dirty="0" smtClean="0">
                <a:latin typeface="Times New Roman" pitchFamily="18" charset="0"/>
              </a:rPr>
              <a:t>объект</a:t>
            </a:r>
            <a:endParaRPr lang="ru-RU" dirty="0" smtClean="0">
              <a:latin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179512" y="3140968"/>
          <a:ext cx="8795593" cy="2664296"/>
        </p:xfrm>
        <a:graphic>
          <a:graphicData uri="http://schemas.openxmlformats.org/presentationml/2006/ole">
            <p:oleObj spid="_x0000_s13314" name="Точечный рисунок" r:id="rId3" imgW="4904762" imgH="1486107" progId="PBrush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8013192" cy="918936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</a:rPr>
              <a:t>Квалификатором</a:t>
            </a:r>
            <a:endParaRPr lang="ru-RU" dirty="0">
              <a:latin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1340768"/>
            <a:ext cx="8022336" cy="72008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</a:rPr>
              <a:t>Квалификатором называется некоторый атрибут, который позволяет снизить эффективную кратность </a:t>
            </a:r>
            <a:r>
              <a:rPr lang="ru-RU" dirty="0" smtClean="0">
                <a:latin typeface="Times New Roman" pitchFamily="18" charset="0"/>
              </a:rPr>
              <a:t>зависимости</a:t>
            </a:r>
            <a:endParaRPr lang="ru-RU" dirty="0">
              <a:latin typeface="Times New Roman" pitchFamily="18" charset="0"/>
            </a:endParaRP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899592" y="2780928"/>
          <a:ext cx="7346043" cy="3888432"/>
        </p:xfrm>
        <a:graphic>
          <a:graphicData uri="http://schemas.openxmlformats.org/presentationml/2006/ole">
            <p:oleObj spid="_x0000_s14338" name="Точечный рисунок" r:id="rId3" imgW="6335009" imgH="3352381" progId="PBrush">
              <p:embed/>
            </p:oleObj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8013192" cy="77492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</a:rPr>
              <a:t>Наследование</a:t>
            </a:r>
            <a:endParaRPr lang="ru-RU" dirty="0">
              <a:latin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8022336" cy="1245840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dirty="0" smtClean="0">
                <a:latin typeface="Times New Roman" pitchFamily="18" charset="0"/>
              </a:rPr>
              <a:t>Наследование - это такое отношение между классами, когда один класс повторяет структуру и поведение другого класса (одиночное наследование) или других (множественное наследование) классов. Класс, структура и поведение которого наследуются, называется базовым (родительским) классом. Класс, который наследует базовому классу, называется производным (наследником</a:t>
            </a:r>
            <a:r>
              <a:rPr lang="ru-RU" dirty="0" smtClean="0">
                <a:latin typeface="Times New Roman" pitchFamily="18" charset="0"/>
              </a:rPr>
              <a:t>)</a:t>
            </a:r>
            <a:endParaRPr lang="ru-RU" dirty="0">
              <a:latin typeface="Times New Roman" pitchFamily="18" charset="0"/>
            </a:endParaRPr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1326775" y="2766430"/>
          <a:ext cx="6773617" cy="3974937"/>
        </p:xfrm>
        <a:graphic>
          <a:graphicData uri="http://schemas.openxmlformats.org/presentationml/2006/ole">
            <p:oleObj spid="_x0000_s15362" name="Точечный рисунок" r:id="rId3" imgW="6361905" imgH="3734321" progId="PBrush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013192" cy="936104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ru-RU" sz="2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Особенности разработки программного обеспечения для сложных систем</a:t>
            </a:r>
            <a:r>
              <a:rPr lang="ru-RU" b="1" dirty="0">
                <a:solidFill>
                  <a:srgbClr val="00B050"/>
                </a:solidFill>
              </a:rPr>
              <a:t/>
            </a:r>
            <a:br>
              <a:rPr lang="ru-RU" b="1" dirty="0">
                <a:solidFill>
                  <a:srgbClr val="00B050"/>
                </a:solidFill>
              </a:rPr>
            </a:b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3016984"/>
            <a:ext cx="468052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</a:rPr>
              <a:t>Различают методы, средства и процедуры ТРПП.</a:t>
            </a:r>
            <a:endParaRPr kumimoji="0" lang="ru-RU" b="0" i="0" u="none" strike="noStrike" cap="none" normalizeH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</a:rPr>
              <a:t>Методы обеспечивают решение следующих задач:</a:t>
            </a:r>
            <a:endParaRPr kumimoji="0" lang="ru-RU" b="0" i="0" u="none" strike="noStrike" cap="none" normalizeH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</a:rPr>
              <a:t>Планирование и оценка проекта;</a:t>
            </a:r>
            <a:endParaRPr kumimoji="0" lang="ru-RU" b="0" i="0" u="none" strike="noStrike" cap="none" normalizeH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</a:rPr>
              <a:t>Анализ системных и программных требований;</a:t>
            </a:r>
            <a:endParaRPr kumimoji="0" lang="ru-RU" b="0" i="0" u="none" strike="noStrike" cap="none" normalizeH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</a:rPr>
              <a:t>Проектирование алгоритмов, структур данных и программных структур;</a:t>
            </a:r>
            <a:endParaRPr kumimoji="0" lang="ru-RU" b="0" i="0" u="none" strike="noStrike" cap="none" normalizeH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</a:rPr>
              <a:t>Кодирование;</a:t>
            </a:r>
            <a:endParaRPr kumimoji="0" lang="ru-RU" b="0" i="0" u="none" strike="noStrike" cap="none" normalizeH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</a:rPr>
              <a:t>Тестирование;</a:t>
            </a:r>
            <a:endParaRPr kumimoji="0" lang="ru-RU" b="0" i="0" u="none" strike="noStrike" cap="none" normalizeH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</a:rPr>
              <a:t>Сопровождение.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980728"/>
            <a:ext cx="77048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</a:pP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</a:rPr>
              <a:t>Технология разработки программных продуктов (ТРПП) – это система инженерных принципов для создания экономичного ПО, которое надежно и эффективно работает в реальных компьютерах.</a:t>
            </a: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</a:pPr>
            <a:r>
              <a:rPr lang="ru-RU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Средства ТРПП обеспечивают автоматизированную или автоматическую поддержку методов</a:t>
            </a:r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1" name="Picture 1" descr="C:\Program Files\Microsoft Office\MEDIA\CAGCAT10\j019553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2924944"/>
            <a:ext cx="2891695" cy="356176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7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9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4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10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tile tx="0" ty="0" sx="100000" sy="100000" flip="xy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44208" y="116632"/>
            <a:ext cx="2523744" cy="136815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</a:rPr>
              <a:t>Классический </a:t>
            </a:r>
            <a:r>
              <a:rPr lang="ru-RU" dirty="0" smtClean="0">
                <a:latin typeface="Times New Roman" pitchFamily="18" charset="0"/>
              </a:rPr>
              <a:t>жизненный цикл разработки ПО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7504" y="1556792"/>
            <a:ext cx="8784976" cy="1296144"/>
          </a:xfrm>
        </p:spPr>
        <p:txBody>
          <a:bodyPr>
            <a:noAutofit/>
          </a:bodyPr>
          <a:lstStyle/>
          <a:p>
            <a:r>
              <a:rPr lang="ru-RU" sz="1500" u="sng" dirty="0" smtClean="0">
                <a:latin typeface="Times New Roman" pitchFamily="18" charset="0"/>
                <a:cs typeface="Times New Roman" pitchFamily="18" charset="0"/>
              </a:rPr>
              <a:t>Кодирование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состоит в переводе результатов проектирования в текст на языке программирования.</a:t>
            </a:r>
          </a:p>
          <a:p>
            <a:r>
              <a:rPr lang="ru-RU" sz="1500" u="sng" dirty="0" smtClean="0">
                <a:latin typeface="Times New Roman" pitchFamily="18" charset="0"/>
                <a:cs typeface="Times New Roman" pitchFamily="18" charset="0"/>
              </a:rPr>
              <a:t>Тестирование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– выполнение программы для выявления дефектов в функциях, логике и форме реализации ПО.</a:t>
            </a:r>
          </a:p>
          <a:p>
            <a:r>
              <a:rPr lang="ru-RU" sz="1500" u="sng" dirty="0" smtClean="0">
                <a:latin typeface="Times New Roman" pitchFamily="18" charset="0"/>
                <a:cs typeface="Times New Roman" pitchFamily="18" charset="0"/>
              </a:rPr>
              <a:t>Сопровождение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– внесение изменений в эксплуатируемое ПО, т.е. исправление ошибок, усовершенствование ПО </a:t>
            </a:r>
            <a:r>
              <a:rPr lang="ru-RU" sz="1500" dirty="0" err="1" smtClean="0"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требованиям заказчика.</a:t>
            </a:r>
          </a:p>
          <a:p>
            <a:endParaRPr lang="ru-RU" sz="1500" dirty="0" smtClean="0">
              <a:latin typeface="Times New Roman" pitchFamily="18" charset="0"/>
            </a:endParaRPr>
          </a:p>
          <a:p>
            <a:endParaRPr lang="ru-RU" sz="1500" dirty="0"/>
          </a:p>
        </p:txBody>
      </p:sp>
      <p:grpSp>
        <p:nvGrpSpPr>
          <p:cNvPr id="16385" name="Group 1"/>
          <p:cNvGrpSpPr>
            <a:grpSpLocks/>
          </p:cNvGrpSpPr>
          <p:nvPr/>
        </p:nvGrpSpPr>
        <p:grpSpPr bwMode="auto">
          <a:xfrm>
            <a:off x="2483768" y="2924944"/>
            <a:ext cx="4545459" cy="3672408"/>
            <a:chOff x="2982" y="1136"/>
            <a:chExt cx="7384" cy="5964"/>
          </a:xfrm>
        </p:grpSpPr>
        <p:sp>
          <p:nvSpPr>
            <p:cNvPr id="16386" name="Text Box 2"/>
            <p:cNvSpPr txBox="1">
              <a:spLocks noChangeArrowheads="1"/>
            </p:cNvSpPr>
            <p:nvPr/>
          </p:nvSpPr>
          <p:spPr bwMode="auto">
            <a:xfrm>
              <a:off x="2982" y="1136"/>
              <a:ext cx="7384" cy="59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endPara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6387" name="Group 3"/>
            <p:cNvGrpSpPr>
              <a:grpSpLocks/>
            </p:cNvGrpSpPr>
            <p:nvPr/>
          </p:nvGrpSpPr>
          <p:grpSpPr bwMode="auto">
            <a:xfrm>
              <a:off x="3266" y="1278"/>
              <a:ext cx="6816" cy="5538"/>
              <a:chOff x="3266" y="1278"/>
              <a:chExt cx="6816" cy="5538"/>
            </a:xfrm>
          </p:grpSpPr>
          <p:sp>
            <p:nvSpPr>
              <p:cNvPr id="16388" name="Text Box 4"/>
              <p:cNvSpPr txBox="1">
                <a:spLocks noChangeArrowheads="1"/>
              </p:cNvSpPr>
              <p:nvPr/>
            </p:nvSpPr>
            <p:spPr bwMode="auto">
              <a:xfrm>
                <a:off x="3266" y="1278"/>
                <a:ext cx="1562" cy="56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Системный анализ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89" name="Text Box 5"/>
              <p:cNvSpPr txBox="1">
                <a:spLocks noChangeArrowheads="1"/>
              </p:cNvSpPr>
              <p:nvPr/>
            </p:nvSpPr>
            <p:spPr bwMode="auto">
              <a:xfrm>
                <a:off x="4118" y="2130"/>
                <a:ext cx="1562" cy="56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Анализ требований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90" name="Text Box 6"/>
              <p:cNvSpPr txBox="1">
                <a:spLocks noChangeArrowheads="1"/>
              </p:cNvSpPr>
              <p:nvPr/>
            </p:nvSpPr>
            <p:spPr bwMode="auto">
              <a:xfrm>
                <a:off x="4970" y="2982"/>
                <a:ext cx="1846" cy="56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Проектирование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91" name="Text Box 7"/>
              <p:cNvSpPr txBox="1">
                <a:spLocks noChangeArrowheads="1"/>
              </p:cNvSpPr>
              <p:nvPr/>
            </p:nvSpPr>
            <p:spPr bwMode="auto">
              <a:xfrm>
                <a:off x="5964" y="3834"/>
                <a:ext cx="1704" cy="56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Кодирование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92" name="Text Box 8"/>
              <p:cNvSpPr txBox="1">
                <a:spLocks noChangeArrowheads="1"/>
              </p:cNvSpPr>
              <p:nvPr/>
            </p:nvSpPr>
            <p:spPr bwMode="auto">
              <a:xfrm>
                <a:off x="6958" y="4686"/>
                <a:ext cx="1704" cy="56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Тестирование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93" name="Text Box 9"/>
              <p:cNvSpPr txBox="1">
                <a:spLocks noChangeArrowheads="1"/>
              </p:cNvSpPr>
              <p:nvPr/>
            </p:nvSpPr>
            <p:spPr bwMode="auto">
              <a:xfrm>
                <a:off x="7952" y="5538"/>
                <a:ext cx="1704" cy="568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Сопровождение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6394" name="Arc 10"/>
              <p:cNvSpPr>
                <a:spLocks/>
              </p:cNvSpPr>
              <p:nvPr/>
            </p:nvSpPr>
            <p:spPr bwMode="auto">
              <a:xfrm>
                <a:off x="4828" y="1559"/>
                <a:ext cx="568" cy="568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395" name="Arc 11"/>
              <p:cNvSpPr>
                <a:spLocks/>
              </p:cNvSpPr>
              <p:nvPr/>
            </p:nvSpPr>
            <p:spPr bwMode="auto">
              <a:xfrm>
                <a:off x="5680" y="2414"/>
                <a:ext cx="568" cy="568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396" name="Arc 12"/>
              <p:cNvSpPr>
                <a:spLocks/>
              </p:cNvSpPr>
              <p:nvPr/>
            </p:nvSpPr>
            <p:spPr bwMode="auto">
              <a:xfrm>
                <a:off x="6816" y="3266"/>
                <a:ext cx="426" cy="568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397" name="Arc 13"/>
              <p:cNvSpPr>
                <a:spLocks/>
              </p:cNvSpPr>
              <p:nvPr/>
            </p:nvSpPr>
            <p:spPr bwMode="auto">
              <a:xfrm>
                <a:off x="7668" y="4118"/>
                <a:ext cx="710" cy="568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398" name="Arc 14"/>
              <p:cNvSpPr>
                <a:spLocks/>
              </p:cNvSpPr>
              <p:nvPr/>
            </p:nvSpPr>
            <p:spPr bwMode="auto">
              <a:xfrm>
                <a:off x="8662" y="4970"/>
                <a:ext cx="568" cy="568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399" name="Line 15"/>
              <p:cNvSpPr>
                <a:spLocks noChangeShapeType="1"/>
              </p:cNvSpPr>
              <p:nvPr/>
            </p:nvSpPr>
            <p:spPr bwMode="auto">
              <a:xfrm>
                <a:off x="3266" y="6816"/>
                <a:ext cx="681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400" name="Line 16"/>
              <p:cNvSpPr>
                <a:spLocks noChangeShapeType="1"/>
              </p:cNvSpPr>
              <p:nvPr/>
            </p:nvSpPr>
            <p:spPr bwMode="auto">
              <a:xfrm>
                <a:off x="3692" y="1846"/>
                <a:ext cx="0" cy="497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401" name="Line 17"/>
              <p:cNvSpPr>
                <a:spLocks noChangeShapeType="1"/>
              </p:cNvSpPr>
              <p:nvPr/>
            </p:nvSpPr>
            <p:spPr bwMode="auto">
              <a:xfrm>
                <a:off x="4544" y="2698"/>
                <a:ext cx="0" cy="411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402" name="Line 18"/>
              <p:cNvSpPr>
                <a:spLocks noChangeShapeType="1"/>
              </p:cNvSpPr>
              <p:nvPr/>
            </p:nvSpPr>
            <p:spPr bwMode="auto">
              <a:xfrm>
                <a:off x="5396" y="3550"/>
                <a:ext cx="0" cy="326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403" name="Line 19"/>
              <p:cNvSpPr>
                <a:spLocks noChangeShapeType="1"/>
              </p:cNvSpPr>
              <p:nvPr/>
            </p:nvSpPr>
            <p:spPr bwMode="auto">
              <a:xfrm>
                <a:off x="6248" y="4402"/>
                <a:ext cx="0" cy="241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404" name="Line 20"/>
              <p:cNvSpPr>
                <a:spLocks noChangeShapeType="1"/>
              </p:cNvSpPr>
              <p:nvPr/>
            </p:nvSpPr>
            <p:spPr bwMode="auto">
              <a:xfrm>
                <a:off x="7384" y="5251"/>
                <a:ext cx="0" cy="156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405" name="Line 21"/>
              <p:cNvSpPr>
                <a:spLocks noChangeShapeType="1"/>
              </p:cNvSpPr>
              <p:nvPr/>
            </p:nvSpPr>
            <p:spPr bwMode="auto">
              <a:xfrm>
                <a:off x="8662" y="6106"/>
                <a:ext cx="0" cy="71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</p:cSld>
  <p:clrMapOvr>
    <a:masterClrMapping/>
  </p:clrMapOvr>
  <p:transition spd="med"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 build="p"/>
      <p:bldP spid="4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8013192" cy="1206968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</a:rPr>
              <a:t>Особенности </a:t>
            </a:r>
            <a:r>
              <a:rPr lang="ru-RU" sz="4000" dirty="0" smtClean="0">
                <a:latin typeface="Times New Roman" pitchFamily="18" charset="0"/>
              </a:rPr>
              <a:t>проектирования сложных систем</a:t>
            </a:r>
            <a:endParaRPr lang="ru-RU" sz="4000" dirty="0">
              <a:latin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2821373"/>
            <a:ext cx="460851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85800" algn="l"/>
              </a:tabLst>
            </a:pP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</a:rPr>
              <a:t>При правильной декомпозиции должно быть:</a:t>
            </a:r>
            <a:endParaRPr kumimoji="0" lang="ru-RU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685800" algn="l"/>
              </a:tabLst>
            </a:pP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</a:rPr>
              <a:t>количество связей между отдельными подсистемами должно быть минимальным;</a:t>
            </a:r>
            <a:endParaRPr kumimoji="0" lang="ru-RU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</a:rPr>
              <a:t>связность отдельных частей внутри каждой подсистемы должна быть максимальной;</a:t>
            </a:r>
            <a:endParaRPr kumimoji="0" lang="ru-RU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</a:rPr>
              <a:t> каждая подсистема должна инкапсулировать(скрывать) свое содержимое, что позволяет рассматривать ее независимо от других подсистем;</a:t>
            </a:r>
            <a:endParaRPr kumimoji="0" lang="ru-RU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85800" algn="l"/>
              </a:tabLst>
            </a:pPr>
            <a:r>
              <a:rPr kumimoji="0" lang="ru-RU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</a:rPr>
              <a:t>каждая подсистема должна иметь четкий интерфейс с другими подсистемами, что позволяет игнорировать ее внутреннее устройство.</a:t>
            </a:r>
            <a:endParaRPr kumimoji="0" lang="ru-RU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pic>
        <p:nvPicPr>
          <p:cNvPr id="1026" name="Picture 2" descr="C:\Program Files\Microsoft Office\MEDIA\CAGCAT10\j0195812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2924944"/>
            <a:ext cx="3569324" cy="36724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8013192" cy="1224136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itchFamily="18" charset="0"/>
              </a:rPr>
              <a:t>Объектно-ориентированный </a:t>
            </a:r>
            <a:r>
              <a:rPr lang="ru-RU" sz="4000" dirty="0" smtClean="0">
                <a:latin typeface="Times New Roman" pitchFamily="18" charset="0"/>
              </a:rPr>
              <a:t>подход и его сущность</a:t>
            </a:r>
            <a:endParaRPr lang="ru-RU" dirty="0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51520" y="3027293"/>
            <a:ext cx="475252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</a:rPr>
              <a:t>Объектно-ориентированное программирование - это методология программирования, основанная на представлении программы в виде совокупности объектов, каждый из которых является экземпляром определенного класса, а классы образуют иерархию наследования. </a:t>
            </a:r>
            <a:endParaRPr kumimoji="0" lang="ru-RU" sz="2400" b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</p:txBody>
      </p:sp>
      <p:pic>
        <p:nvPicPr>
          <p:cNvPr id="19458" name="Picture 2" descr="C:\Program Files\Microsoft Office\MEDIA\CAGCAT10\j019640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3116111"/>
            <a:ext cx="2986988" cy="31932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457" grpId="0"/>
      <p:bldP spid="1945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8013192" cy="86409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</a:rPr>
              <a:t>Абстрагирование</a:t>
            </a:r>
            <a:endParaRPr lang="ru-RU" dirty="0">
              <a:latin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196752"/>
            <a:ext cx="8022336" cy="131784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</a:rPr>
              <a:t>Абстрагирование выделяет существенные характеристики некоторого объекта, отличающие его от всех других видов объектов и, таким образом, четко определяет его концептуальные границы с точки зрения наблюдателя.</a:t>
            </a:r>
          </a:p>
          <a:p>
            <a:endParaRPr lang="ru-RU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691680" y="2708920"/>
          <a:ext cx="5613772" cy="4009324"/>
        </p:xfrm>
        <a:graphic>
          <a:graphicData uri="http://schemas.openxmlformats.org/presentationml/2006/ole">
            <p:oleObj spid="_x0000_s1026" name="Точечный рисунок" r:id="rId3" imgW="5504762" imgH="3933333" progId="PBrush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920880" cy="72008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</a:rPr>
              <a:t>Инкапсуляция</a:t>
            </a:r>
            <a:endParaRPr lang="ru-RU" dirty="0">
              <a:latin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1628800"/>
            <a:ext cx="8022336" cy="741784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</a:rPr>
              <a:t>Инкапсуляция - это процесс отделения друг от друга элементов объекта, определяющих его устройство и поведение </a:t>
            </a:r>
          </a:p>
          <a:p>
            <a:endParaRPr lang="ru-RU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547664" y="2780928"/>
          <a:ext cx="5628301" cy="3888432"/>
        </p:xfrm>
        <a:graphic>
          <a:graphicData uri="http://schemas.openxmlformats.org/presentationml/2006/ole">
            <p:oleObj spid="_x0000_s2050" name="Точечный рисунок" r:id="rId3" imgW="4590476" imgH="3172268" progId="PBrush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86185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</a:rPr>
              <a:t>Модульность</a:t>
            </a:r>
            <a:endParaRPr lang="ru-RU" dirty="0">
              <a:latin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1196752"/>
            <a:ext cx="8022336" cy="124584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</a:rPr>
              <a:t>Модульность - это разделение программы на фрагменты, которые компилируются по</a:t>
            </a:r>
            <a:r>
              <a:rPr lang="ru-RU" u="sng" dirty="0" smtClean="0">
                <a:latin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</a:rPr>
              <a:t>отдельности, но могут устанавливать связи с другими модулями. Связи между  модулями - это их представления друг о друге </a:t>
            </a:r>
          </a:p>
          <a:p>
            <a:endParaRPr lang="ru-RU" i="1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619672" y="2780928"/>
          <a:ext cx="5820572" cy="3888432"/>
        </p:xfrm>
        <a:graphic>
          <a:graphicData uri="http://schemas.openxmlformats.org/presentationml/2006/ole">
            <p:oleObj spid="_x0000_s3074" name="Точечный рисунок" r:id="rId3" imgW="4590476" imgH="3067478" progId="PBrush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789848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</a:rPr>
              <a:t>Иерархия</a:t>
            </a:r>
            <a:endParaRPr lang="ru-RU" dirty="0">
              <a:latin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1340768"/>
            <a:ext cx="8022336" cy="741784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</a:rPr>
              <a:t>Иерархия - это упорядочение абстракций, расположение их по </a:t>
            </a:r>
            <a:r>
              <a:rPr lang="ru-RU" dirty="0" smtClean="0">
                <a:latin typeface="Times New Roman" pitchFamily="18" charset="0"/>
              </a:rPr>
              <a:t>уровням</a:t>
            </a:r>
            <a:endParaRPr lang="ru-RU" dirty="0" smtClean="0">
              <a:latin typeface="Times New Roman" pitchFamily="18" charset="0"/>
            </a:endParaRPr>
          </a:p>
          <a:p>
            <a:endParaRPr lang="ru-RU" dirty="0"/>
          </a:p>
        </p:txBody>
      </p:sp>
      <p:pic>
        <p:nvPicPr>
          <p:cNvPr id="6" name="Рисунок 5" descr="Безымянный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15816" y="2708920"/>
            <a:ext cx="2974002" cy="4032448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159</TotalTime>
  <Words>592</Words>
  <Application>Microsoft Office PowerPoint</Application>
  <PresentationFormat>Экран (4:3)</PresentationFormat>
  <Paragraphs>59</Paragraphs>
  <Slides>19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Модульная</vt:lpstr>
      <vt:lpstr>Точечный рисунок</vt:lpstr>
      <vt:lpstr>Разработка программного обеспечения для сложных систем. </vt:lpstr>
      <vt:lpstr>Особенности разработки программного обеспечения для сложных систем </vt:lpstr>
      <vt:lpstr>Классический жизненный цикл разработки ПО </vt:lpstr>
      <vt:lpstr>Особенности проектирования сложных систем</vt:lpstr>
      <vt:lpstr>Объектно-ориентированный подход и его сущность</vt:lpstr>
      <vt:lpstr>Абстрагирование</vt:lpstr>
      <vt:lpstr>Инкапсуляция</vt:lpstr>
      <vt:lpstr>Модульность</vt:lpstr>
      <vt:lpstr>Иерархия</vt:lpstr>
      <vt:lpstr>Что является и что не является объектом? </vt:lpstr>
      <vt:lpstr>Состояние</vt:lpstr>
      <vt:lpstr>Поведение</vt:lpstr>
      <vt:lpstr>Операции</vt:lpstr>
      <vt:lpstr>Что такое класс? </vt:lpstr>
      <vt:lpstr>Для задания класса необходимо указать имя этого класса, а затем перечислить его атрибуты и операции (или методы)</vt:lpstr>
      <vt:lpstr>Связи</vt:lpstr>
      <vt:lpstr>Роли</vt:lpstr>
      <vt:lpstr>Квалификатором</vt:lpstr>
      <vt:lpstr>Наследование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программного обеспечения для сложных систем.</dc:title>
  <dc:creator>13230115101</dc:creator>
  <cp:lastModifiedBy>belova</cp:lastModifiedBy>
  <cp:revision>30</cp:revision>
  <dcterms:created xsi:type="dcterms:W3CDTF">2016-01-16T05:45:01Z</dcterms:created>
  <dcterms:modified xsi:type="dcterms:W3CDTF">2016-02-02T05:33:57Z</dcterms:modified>
</cp:coreProperties>
</file>