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2E0-14D1-4CC5-99C2-FA079DEB042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EC5F-5374-498B-A8AD-22FF2126C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2E0-14D1-4CC5-99C2-FA079DEB042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EC5F-5374-498B-A8AD-22FF2126C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2E0-14D1-4CC5-99C2-FA079DEB042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EC5F-5374-498B-A8AD-22FF2126C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2E0-14D1-4CC5-99C2-FA079DEB042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EC5F-5374-498B-A8AD-22FF2126C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2E0-14D1-4CC5-99C2-FA079DEB042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EC5F-5374-498B-A8AD-22FF2126C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2E0-14D1-4CC5-99C2-FA079DEB042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EC5F-5374-498B-A8AD-22FF2126C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2E0-14D1-4CC5-99C2-FA079DEB042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EC5F-5374-498B-A8AD-22FF2126C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2E0-14D1-4CC5-99C2-FA079DEB042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EC5F-5374-498B-A8AD-22FF2126C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2E0-14D1-4CC5-99C2-FA079DEB042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EC5F-5374-498B-A8AD-22FF2126C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2E0-14D1-4CC5-99C2-FA079DEB042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EC5F-5374-498B-A8AD-22FF2126C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52E0-14D1-4CC5-99C2-FA079DEB042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EC5F-5374-498B-A8AD-22FF2126C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052E0-14D1-4CC5-99C2-FA079DEB0425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EC5F-5374-498B-A8AD-22FF2126C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Нефтяное товароведение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80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Состав и свойства природного газа и газовых конденсатов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41183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Химический состав газа и газовых конденсатов более однородный.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Отсюда такие свойства, как химическая 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термокислительная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стабильность газа и газового конденсата значительно выше, чем у нефти.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http://cl9617.tmweb.ru/uploads/landing/56a1b2b1ec7430382e513449ebd925f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1409700" cy="2133600"/>
          </a:xfrm>
          <a:prstGeom prst="rect">
            <a:avLst/>
          </a:prstGeom>
          <a:noFill/>
        </p:spPr>
      </p:pic>
      <p:pic>
        <p:nvPicPr>
          <p:cNvPr id="22533" name="Picture 5" descr="http://cl9617.tmweb.ru/uploads/landing/56a1b2b1ec7430382e513449ebd925f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40968"/>
            <a:ext cx="1409700" cy="2133600"/>
          </a:xfrm>
          <a:prstGeom prst="rect">
            <a:avLst/>
          </a:prstGeom>
          <a:noFill/>
        </p:spPr>
      </p:pic>
      <p:pic>
        <p:nvPicPr>
          <p:cNvPr id="22535" name="Picture 7" descr="http://cl9617.tmweb.ru/uploads/landing/56a1b2b1ec7430382e513449ebd925f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33056"/>
            <a:ext cx="1409700" cy="2133600"/>
          </a:xfrm>
          <a:prstGeom prst="rect">
            <a:avLst/>
          </a:prstGeom>
          <a:noFill/>
        </p:spPr>
      </p:pic>
      <p:pic>
        <p:nvPicPr>
          <p:cNvPr id="22537" name="Picture 9" descr="http://cl9617.tmweb.ru/uploads/landing/56a1b2b1ec7430382e513449ebd925f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1409700" cy="2133600"/>
          </a:xfrm>
          <a:prstGeom prst="rect">
            <a:avLst/>
          </a:prstGeom>
          <a:noFill/>
        </p:spPr>
      </p:pic>
      <p:pic>
        <p:nvPicPr>
          <p:cNvPr id="22539" name="Picture 11" descr="http://cl9617.tmweb.ru/uploads/landing/56a1b2b1ec7430382e513449ebd925f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24400"/>
            <a:ext cx="1409700" cy="2133600"/>
          </a:xfrm>
          <a:prstGeom prst="rect">
            <a:avLst/>
          </a:prstGeom>
          <a:noFill/>
        </p:spPr>
      </p:pic>
      <p:pic>
        <p:nvPicPr>
          <p:cNvPr id="22541" name="Picture 13" descr="http://www.stroy-union.ru/l1150353/images/photocat/600x600/337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564904"/>
            <a:ext cx="379723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Природный газ представляет собой, в основном метан (96-98 %), остальные 2-4 % - это примеси – этан и пропан. Как правило, природный газ и газовые конденсаты проходят на промыслах процедуры очистки и, в связи с этим,  практически не содержат таких нежелательных веществ, как соединений серы, азота и кислорода.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estival.1september.ru/articles/611077/presentation/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0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62281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/>
              <a:t>Газовые конденсаты представляют собой смесь углеводородов с числом  атомов углерода в молекуле от 4-х до 16-18. Это, в основном </a:t>
            </a:r>
            <a:r>
              <a:rPr lang="ru-RU" sz="3600" b="1" dirty="0" smtClean="0"/>
              <a:t>углеводороды </a:t>
            </a:r>
            <a:r>
              <a:rPr lang="ru-RU" sz="3600" b="1" dirty="0"/>
              <a:t>парафинового и </a:t>
            </a:r>
            <a:r>
              <a:rPr lang="ru-RU" sz="3600" b="1" dirty="0" smtClean="0"/>
              <a:t>нафтенового </a:t>
            </a:r>
            <a:r>
              <a:rPr lang="ru-RU" sz="3600" b="1" dirty="0"/>
              <a:t>основания. В связи с этим, газовый конденсат в составе топлив является наиболее желательным компонентом с экологической точки зрения. </a:t>
            </a:r>
          </a:p>
        </p:txBody>
      </p:sp>
      <p:pic>
        <p:nvPicPr>
          <p:cNvPr id="21508" name="Picture 4" descr="http://петропавловск-камчатский.объявления.su/media/advert_images/23210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0"/>
            <a:ext cx="2915816" cy="6480720"/>
          </a:xfrm>
          <a:prstGeom prst="rect">
            <a:avLst/>
          </a:prstGeom>
          <a:noFill/>
        </p:spPr>
      </p:pic>
      <p:pic>
        <p:nvPicPr>
          <p:cNvPr id="5" name="Picture 4" descr="http://петропавловск-камчатский.объявления.su/media/advert_images/23210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77280"/>
            <a:ext cx="291581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hemport.ru/data/chemipedia/imgs/109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640961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/>
              <a:t>Фракционный состав газовых конденсатов зависит от специфики месторождения газа и может колебаться в пределах от 28 до </a:t>
            </a:r>
            <a:endParaRPr lang="ru-RU" sz="4400" b="1" dirty="0" smtClean="0"/>
          </a:p>
          <a:p>
            <a:pPr algn="just"/>
            <a:r>
              <a:rPr lang="ru-RU" sz="4400" b="1" dirty="0" smtClean="0"/>
              <a:t>400 </a:t>
            </a:r>
            <a:r>
              <a:rPr lang="ru-RU" sz="4400" b="1" baseline="30000" dirty="0"/>
              <a:t>0</a:t>
            </a:r>
            <a:r>
              <a:rPr lang="ru-RU" sz="4400" b="1" dirty="0"/>
              <a:t>С.  Для одних месторождений температура конца кипения газового конденсата  может составлять 150-180</a:t>
            </a:r>
            <a:r>
              <a:rPr lang="ru-RU" sz="4400" b="1" baseline="30000" dirty="0"/>
              <a:t> 0</a:t>
            </a:r>
            <a:r>
              <a:rPr lang="ru-RU" sz="4400" b="1" dirty="0"/>
              <a:t>С, для других быть более высокой 350-400 </a:t>
            </a:r>
            <a:r>
              <a:rPr lang="ru-RU" sz="4400" b="1" baseline="30000" dirty="0"/>
              <a:t>0</a:t>
            </a:r>
            <a:r>
              <a:rPr lang="ru-RU" sz="4400" b="1" dirty="0"/>
              <a:t>С</a:t>
            </a:r>
            <a:r>
              <a:rPr lang="ru-RU" sz="2800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Фракционирование газовых конденсатов позволяет получать из них компоненты моторных топлив- бензина (</a:t>
            </a:r>
            <a:r>
              <a:rPr lang="ru-RU" sz="3200" b="1" dirty="0" err="1"/>
              <a:t>нк</a:t>
            </a:r>
            <a:r>
              <a:rPr lang="ru-RU" sz="3200" b="1" dirty="0"/>
              <a:t>.- 180</a:t>
            </a:r>
            <a:r>
              <a:rPr lang="ru-RU" sz="3200" b="1" baseline="30000" dirty="0"/>
              <a:t>0</a:t>
            </a:r>
            <a:r>
              <a:rPr lang="ru-RU" sz="3200" b="1" dirty="0"/>
              <a:t>С), дизельного (180 – 350</a:t>
            </a:r>
            <a:r>
              <a:rPr lang="ru-RU" sz="3200" b="1" baseline="30000" dirty="0"/>
              <a:t>0</a:t>
            </a:r>
            <a:r>
              <a:rPr lang="ru-RU" sz="3200" b="1" dirty="0"/>
              <a:t>С) и </a:t>
            </a:r>
            <a:r>
              <a:rPr lang="ru-RU" sz="3200" b="1" dirty="0" err="1"/>
              <a:t>авиакеросинов</a:t>
            </a:r>
            <a:r>
              <a:rPr lang="ru-RU" sz="3200" b="1" dirty="0"/>
              <a:t> (150 – 250</a:t>
            </a:r>
            <a:r>
              <a:rPr lang="ru-RU" sz="3200" b="1" baseline="30000" dirty="0"/>
              <a:t>0</a:t>
            </a:r>
            <a:r>
              <a:rPr lang="ru-RU" sz="3200" b="1" dirty="0"/>
              <a:t>С). Однако, низкое октановое число газовых конденсатов ограничивает их применение в качестве компонента товарных бензинов, а практически полное отсутствие ароматических углеводородов не позволяет получать из газовых конденсатов товарных дизельных топлив из-за плохих </a:t>
            </a:r>
            <a:r>
              <a:rPr lang="ru-RU" sz="3200" b="1" dirty="0" err="1"/>
              <a:t>противоизносных</a:t>
            </a:r>
            <a:r>
              <a:rPr lang="ru-RU" sz="3200" b="1" dirty="0"/>
              <a:t> свойств. Поэтому они могут служить лишь компонентами указанных топлив</a:t>
            </a:r>
            <a:r>
              <a:rPr lang="ru-RU" sz="32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Общая классификация продуктов </a:t>
            </a:r>
            <a:r>
              <a:rPr lang="ru-RU" sz="4000" b="1" dirty="0" err="1"/>
              <a:t>нефтегазопереработки</a:t>
            </a:r>
            <a:endParaRPr lang="ru-RU" sz="4000" dirty="0"/>
          </a:p>
        </p:txBody>
      </p:sp>
      <p:pic>
        <p:nvPicPr>
          <p:cNvPr id="29698" name="Picture 2" descr="http://www.metaprom.ru/board_foto/1372913170foto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news-vendor.com/nimages/2/5/8/2581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86100"/>
            <a:ext cx="6096000" cy="37719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32656"/>
            <a:ext cx="486003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бозначим всю группу продукции, вырабатываемую на основе нефти, природного газа и газовых конденсатов одним термином - «нефтепродукты».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500" b="1" cap="small" dirty="0" smtClean="0"/>
              <a:t>СОСТАВ И ФИЗИКО-ХИМИЧЕСКИЕ СВОЙСТВА НЕФТЕЙ;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500" b="1" dirty="0" smtClean="0"/>
              <a:t>СОСТАВ И СВОЙСТВА ПРИРОДНОГО ГАЗА И ГАЗОВЫХ КОНДЕНСАТОВ;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500" b="1" dirty="0" smtClean="0"/>
              <a:t>ОБЩАЯ КЛАССИФИКАЦИЯ ПРОДУКТОВ НЕФТЕГАЗОПЕРЕРАБОТКИ;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500" b="1" dirty="0" smtClean="0"/>
              <a:t>ТОПЛИВА.</a:t>
            </a:r>
            <a:endParaRPr lang="ru-RU" sz="35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17693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Итак, нефтепродукты можно подразделить на следующие виды: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топлива.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масла;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смазки;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битумы;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5) твердые углеводороды;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6) смазочно-охлаждающие технологические средства (СОТС);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7) нефтяные растворители;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8) нефтяной кокс;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9) сырье для нефтехимии.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http://muskanashmit.com/wp-content/uploads/2014/04/bitu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0226" y="0"/>
            <a:ext cx="3623774" cy="2848223"/>
          </a:xfrm>
          <a:prstGeom prst="rect">
            <a:avLst/>
          </a:prstGeom>
          <a:noFill/>
        </p:spPr>
      </p:pic>
      <p:pic>
        <p:nvPicPr>
          <p:cNvPr id="33794" name="Picture 2" descr="http://do.ngs.ru/preview/do/f1d4aaf66dbd150a6abf5520a5da4390_1440142491_1000_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24263" cy="2416175"/>
          </a:xfrm>
          <a:prstGeom prst="rect">
            <a:avLst/>
          </a:prstGeom>
          <a:noFill/>
        </p:spPr>
      </p:pic>
      <p:pic>
        <p:nvPicPr>
          <p:cNvPr id="33798" name="Picture 6" descr="http://www.ua.all.biz/img/ua/catalog/279102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4957" y="4581128"/>
            <a:ext cx="3439043" cy="1814190"/>
          </a:xfrm>
          <a:prstGeom prst="rect">
            <a:avLst/>
          </a:prstGeom>
          <a:noFill/>
        </p:spPr>
      </p:pic>
      <p:pic>
        <p:nvPicPr>
          <p:cNvPr id="33802" name="Picture 10" descr="http://img.salamnews.org/7d39e9ab482de8c15578646e3cb9c122/1283934208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2011"/>
            <a:ext cx="3974618" cy="2715989"/>
          </a:xfrm>
          <a:prstGeom prst="rect">
            <a:avLst/>
          </a:prstGeom>
          <a:noFill/>
        </p:spPr>
      </p:pic>
      <p:pic>
        <p:nvPicPr>
          <p:cNvPr id="33796" name="Picture 4" descr="http://ixraylada.ru/wp-content/uploads/upakovki-produktov-lukojl-i-rosnef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988840"/>
            <a:ext cx="3504288" cy="2127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176886" y="692696"/>
            <a:ext cx="25602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ТОПЛИВА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do.ngs.ru/preview/do/f1d4aaf66dbd150a6abf5520a5da4390_1440142491_1000_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5832649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Жидкие топлива имеют существенные преимущества перед другими видами топлив. К числу преимуществ относятся  - высокая калорийность, низкая зольность, а так же удобство в транспортировке и хранении.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Калорийность.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Теплотворная способность любого топлива определяется его элементным составом. Содержание водорода в нефтяных топливах в 20-25 раз выше, чем, например, в углях, а содержание кислорода меньше в 10-20 раз. Этим и объясняется высокая теплота сгорания нефтяных топлив, причем, чем больше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алкановых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углеводородов, тем выше удельная теплота сгорания топлива. Так теплота сгорания различных видов топлив (в кДж/кг) составляет: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древесина			-	11500-12500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торф			-	 8000-11500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бурый уголь		-	11000-14000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антрацит			-	30000-32000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бензин автомобильный -     	44000-46000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авиакеросин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	-	43000-45000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топочные мазуты	-	41000-44000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природный газ		-	48000-48500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martfon-kupit.ru/image/data/sape/slide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09975"/>
            <a:ext cx="8508107" cy="3248025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Удобства 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транспортировки и хранения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жидких топлив заключается в том, что их можно не только перевозить и хранить в герметически закрытых емкостях (цистернах), что предотвращает попадание инородных примесей, но и транспортировать по трубопроводам (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топливопроводам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на значительные расстояния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03848" y="1340768"/>
            <a:ext cx="59401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Низкая зольность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жидких топлив является очень важным их преимуществом. Отсутствие золы делает возможным применение жидких топлив в двигателях внутреннего сгорания.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www.labteh.com/catalog_images/18-zol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3203848" cy="4245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Нефтяные топлива по основному назначению можно разделить на пять групп: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772816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первую группу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входят топлива для поршневых двигателей с принудительным воспламенением (с воспламенением от искры) - автомобильные и авиационные бензины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437112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второй группе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относят топлива для поршневых двигателей с воспламенением от сжатия (дизелей) - дизельные топлива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9245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Третью группу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составляют топлива для воздушно-реактивных двигателей -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авиакеросины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либо реактивные топлива.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44824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u="sng" dirty="0" smtClean="0"/>
              <a:t>Четвертая группа</a:t>
            </a:r>
            <a:r>
              <a:rPr lang="ru-RU" sz="3600" b="1" dirty="0" smtClean="0"/>
              <a:t> включает топлива для газовых турбин - газотурбинные топлива (тяжелые </a:t>
            </a:r>
            <a:r>
              <a:rPr lang="ru-RU" sz="3600" b="1" dirty="0" err="1" smtClean="0"/>
              <a:t>дистиллятные</a:t>
            </a:r>
            <a:r>
              <a:rPr lang="ru-RU" sz="3600" b="1" dirty="0" smtClean="0"/>
              <a:t> фракции, в основном прямой перегонки нефти).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14908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 </a:t>
            </a:r>
            <a:r>
              <a:rPr lang="ru-RU" sz="3600" b="1" u="sng" dirty="0" smtClean="0"/>
              <a:t>Пятая группа</a:t>
            </a:r>
            <a:r>
              <a:rPr lang="ru-RU" sz="3600" b="1" dirty="0" smtClean="0"/>
              <a:t> - это тяжелые топлива для стационарных котельных установок и энергетических установок различного типа (например, судовых паровых турбин) - топочные и флотские мазуты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esent5.com/presentforday2/20161227/topliva_i_ih_svoystva_10_01_2016_images/topliva_i_ih_svoystva_10_01_2016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858000" cy="514350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1268760"/>
            <a:ext cx="8264763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Эксплуатационные свойства топлив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Основными элементами, входящими в состав нефти, являются углерод и водород, суммарное содержание которых составляет от 96 до 99,5 % по массе. Колебания в содержании этих двух элементов для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нефтей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разных месторождений относительно невелики и лежат в пределах 85 - 87 % для углерода и 11 – 14 % для водорода. Кроме указанных элементов в состав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нефтей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входят кислород, азот, сера и зольные вещества, состоящие из соединений калия, натрия, кальция, магния, хлора и других атомов, в том числе и ванадия. Средний элементный состав некоторых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нефтей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может быть охарактеризован следующими цифрами: углерод - 85,9 - 87,9 %, водород - 12,5 - 13,5 %, кислород - 0.22- 074 %, сера - 0,1 - 2 и более %, азот 0,07 %, зола и пр. - 0,1 %.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4400" b="1" dirty="0" smtClean="0"/>
              <a:t>Под эксплуатационными свойствами понимают объективные особенности топлива</a:t>
            </a:r>
            <a:r>
              <a:rPr lang="ru-RU" sz="4400" b="1" dirty="0" smtClean="0"/>
              <a:t>, </a:t>
            </a:r>
            <a:r>
              <a:rPr lang="ru-RU" sz="4400" b="1" dirty="0" smtClean="0"/>
              <a:t>которые проявляются в процессе применения его в двигателе или агрегате</a:t>
            </a:r>
            <a:endParaRPr lang="ru-RU" sz="4400" b="1" dirty="0"/>
          </a:p>
        </p:txBody>
      </p:sp>
      <p:pic>
        <p:nvPicPr>
          <p:cNvPr id="5122" name="Picture 2" descr="https://ptzgovorit.ru/sites/default/files/styles/700x400/public/original_nodes/fuelstation_33-770x433.jpg.pagespeed.ce_.9qujuucu_r.jpg?itok=N72TunQ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37112"/>
            <a:ext cx="3968895" cy="2269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Испаряемость</a:t>
            </a:r>
            <a:r>
              <a:rPr lang="ru-RU" sz="3200" b="1" dirty="0" smtClean="0"/>
              <a:t> характеризует способность топлива переходить из жидкого состояния в парообразное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u="sng" dirty="0" smtClean="0"/>
              <a:t>Воспламеняемость</a:t>
            </a:r>
            <a:r>
              <a:rPr lang="ru-RU" sz="3600" b="1" dirty="0" smtClean="0"/>
              <a:t> характеризует особенности процесса воспламенения смесей паров топлива с воздухом. </a:t>
            </a:r>
            <a:endParaRPr lang="ru-RU" sz="3600" b="1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331857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Горючесть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определяет эффективность процесса горения топливовоздушных смесей в камерах сгорания двигателей и топочных устройствах.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Прокачиваемость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характеризует поведение топлива при перекачке его по трубопроводам и топливным системам, а также при его фильтровании.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u="sng" dirty="0" smtClean="0"/>
              <a:t>Склонность к образованию отложений</a:t>
            </a:r>
            <a:r>
              <a:rPr lang="ru-RU" sz="3600" b="1" dirty="0" smtClean="0"/>
              <a:t> - это способность топлива образовывать отложения различного рода в камерах сгорания, в топливных системах, на впускных и выпускных клапанах. 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284984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u="sng" dirty="0" smtClean="0"/>
              <a:t>Коррозионная активность и совместимость с неметаллическими материалами</a:t>
            </a:r>
            <a:r>
              <a:rPr lang="ru-RU" sz="4000" b="1" dirty="0" smtClean="0"/>
              <a:t> характеризует способность топлива вызывать коррозионные поражения металлов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 err="1" smtClean="0"/>
              <a:t>Противоизносные</a:t>
            </a:r>
            <a:r>
              <a:rPr lang="ru-RU" sz="3200" b="1" u="sng" dirty="0" smtClean="0"/>
              <a:t> свойства</a:t>
            </a:r>
            <a:r>
              <a:rPr lang="ru-RU" sz="3200" b="1" dirty="0" smtClean="0"/>
              <a:t> характеризуют уменьшение изнашивания трущихся поверхностей в присутствии топлива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60848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3200" b="1" u="sng" dirty="0" smtClean="0"/>
              <a:t>Охлаждающая способность</a:t>
            </a:r>
            <a:r>
              <a:rPr lang="ru-RU" sz="3200" b="1" dirty="0" smtClean="0"/>
              <a:t> определяет возможность топлива </a:t>
            </a:r>
            <a:r>
              <a:rPr lang="ru-RU" sz="3200" b="1" dirty="0" err="1" smtClean="0"/>
              <a:t>поглащать</a:t>
            </a:r>
            <a:r>
              <a:rPr lang="ru-RU" sz="3200" b="1" dirty="0" smtClean="0"/>
              <a:t> и отводить тепло от нагретых поверхностей при использования топлива в качестве теплоносителя. 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2514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3200" b="1" u="sng" dirty="0" smtClean="0"/>
              <a:t>Стабильность</a:t>
            </a:r>
            <a:r>
              <a:rPr lang="ru-RU" sz="3200" b="1" dirty="0" smtClean="0"/>
              <a:t> характеризует </a:t>
            </a:r>
            <a:r>
              <a:rPr lang="ru-RU" sz="3200" b="1" dirty="0" err="1" smtClean="0"/>
              <a:t>сохраняемость</a:t>
            </a:r>
            <a:r>
              <a:rPr lang="ru-RU" sz="3200" b="1" dirty="0" smtClean="0"/>
              <a:t> показателей качества топлива  при хранении и транспортировке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Экологические свойства</a:t>
            </a:r>
            <a:r>
              <a:rPr lang="ru-RU" sz="3200" b="1" dirty="0" smtClean="0"/>
              <a:t> характеризуют воздействие топлива и продуктов его сгорания на человека и окружающую среду. </a:t>
            </a:r>
            <a:endParaRPr lang="ru-RU" sz="3200" b="1" dirty="0"/>
          </a:p>
        </p:txBody>
      </p:sp>
      <p:pic>
        <p:nvPicPr>
          <p:cNvPr id="1026" name="Picture 2" descr="http://bdg.by/sites/default/files/field/image/17878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5878"/>
            <a:ext cx="5940152" cy="4752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Кроме углеводородов в нефти содержатся значительные количества кислородных, сернистых и азотистых соединений, которые оказывают отрицательное влияние, как на технологию переработки нефти, так и на свойства нефтепродуктов. </a:t>
            </a:r>
          </a:p>
        </p:txBody>
      </p:sp>
      <p:pic>
        <p:nvPicPr>
          <p:cNvPr id="16386" name="Picture 2" descr="http://mypresentation.ru/documents/2da2e2b374583867768ce1da667faca5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64309"/>
            <a:ext cx="5458255" cy="4093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atlah.net/etm/etm-01/teh%20metall/gravirovanie/el_him_gravirovanie/g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437112"/>
            <a:ext cx="3234162" cy="208733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964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/>
              <a:t>К кислородсодержащим соединениям нефти относятся, в первую очередь, нафтеновые кислоты, фенолы и </a:t>
            </a:r>
            <a:r>
              <a:rPr lang="ru-RU" sz="4400" dirty="0" err="1"/>
              <a:t>асфальтосмолистые</a:t>
            </a:r>
            <a:r>
              <a:rPr lang="ru-RU" sz="4400" dirty="0"/>
              <a:t> вещества (нейтральные смолы, </a:t>
            </a:r>
            <a:r>
              <a:rPr lang="ru-RU" sz="4400" dirty="0" err="1"/>
              <a:t>асфальтены</a:t>
            </a:r>
            <a:r>
              <a:rPr lang="ru-RU" sz="4400" dirty="0"/>
              <a:t>, </a:t>
            </a:r>
            <a:r>
              <a:rPr lang="ru-RU" sz="4400" dirty="0" err="1"/>
              <a:t>асфальтогеновые</a:t>
            </a:r>
            <a:r>
              <a:rPr lang="ru-RU" sz="4400" dirty="0"/>
              <a:t> кислоты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89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Среди сернистых соединений, содержащихся в нефти различают три группы</a:t>
            </a:r>
            <a:r>
              <a:rPr lang="ru-RU" sz="3200" b="1" dirty="0" smtClean="0"/>
              <a:t>.</a:t>
            </a:r>
          </a:p>
          <a:p>
            <a:pPr algn="just"/>
            <a:r>
              <a:rPr lang="ru-RU" sz="3200" b="1" dirty="0" smtClean="0"/>
              <a:t>1  </a:t>
            </a:r>
            <a:r>
              <a:rPr lang="ru-RU" sz="3200" b="1" dirty="0"/>
              <a:t>К первой относятся сероводород и меркаптаны, обладающие кислотными свойствами, а потому и наиболее сильным коррозионным действием</a:t>
            </a:r>
          </a:p>
        </p:txBody>
      </p:sp>
      <p:pic>
        <p:nvPicPr>
          <p:cNvPr id="18434" name="Picture 2" descr="http://otravilsja.ru/wp-content/uploads/2015/10/serovodorod-nahoditsya-v-vozduhe-postoyanno-maloy-koncentr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56992"/>
            <a:ext cx="3718057" cy="3125192"/>
          </a:xfrm>
          <a:prstGeom prst="rect">
            <a:avLst/>
          </a:prstGeom>
          <a:noFill/>
        </p:spPr>
      </p:pic>
      <p:pic>
        <p:nvPicPr>
          <p:cNvPr id="18436" name="Picture 4" descr="http://test3.topreg.ru/images/slovar/mercapta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88378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/>
              <a:t>2 Ко </a:t>
            </a:r>
            <a:r>
              <a:rPr lang="ru-RU" sz="4400" b="1" dirty="0"/>
              <a:t>второй группе относятся сульфиды и дисульфиды, которые при температуре 130-160</a:t>
            </a:r>
            <a:r>
              <a:rPr lang="ru-RU" sz="4400" b="1" baseline="30000" dirty="0"/>
              <a:t>0</a:t>
            </a:r>
            <a:r>
              <a:rPr lang="ru-RU" sz="4400" b="1" dirty="0"/>
              <a:t>С начинают распадаться с образованием сероводорода и меркаптанов</a:t>
            </a:r>
          </a:p>
        </p:txBody>
      </p:sp>
      <p:pic>
        <p:nvPicPr>
          <p:cNvPr id="19458" name="Picture 2" descr="http://ok-t.ru/studopediaru/baza3/188857133131.files/image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4"/>
            <a:ext cx="8692802" cy="1900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3. </a:t>
            </a:r>
            <a:r>
              <a:rPr lang="ru-RU" sz="4400" b="1" dirty="0"/>
              <a:t>В третью группу сернистых соединений входят термически стабильные циклические соединения - </a:t>
            </a:r>
            <a:r>
              <a:rPr lang="ru-RU" sz="4400" b="1" dirty="0" err="1"/>
              <a:t>тиофаны</a:t>
            </a:r>
            <a:r>
              <a:rPr lang="ru-RU" sz="4400" b="1" dirty="0"/>
              <a:t> и тиофены.</a:t>
            </a:r>
          </a:p>
        </p:txBody>
      </p:sp>
      <p:pic>
        <p:nvPicPr>
          <p:cNvPr id="20482" name="Picture 2" descr="http://dic.academic.ru/pictures/wiki/files/84/Thiophene-CRC-MW-3D-vd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3885282" cy="3685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ontent.onliner.by/forum/7ba/f43/124083/800x800/127caf820d597498363c6c00d6bc8f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645024"/>
            <a:ext cx="5290383" cy="29523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/>
              <a:t>Азот находится в нефти в виде соединений, обладающих нейтральным или кислым характером. Эти соединения снижают активность катализаторов в процессах деструктивной переработки нефти, вызывают окисление и потемнение неф</a:t>
            </a:r>
            <a:r>
              <a:rPr lang="ru-RU" sz="3600" b="1" dirty="0">
                <a:solidFill>
                  <a:schemeClr val="bg1"/>
                </a:solidFill>
              </a:rPr>
              <a:t>тепродуктов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1120</Words>
  <Application>Microsoft Office PowerPoint</Application>
  <PresentationFormat>Экран (4:3)</PresentationFormat>
  <Paragraphs>65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Нефтяное товароведение</vt:lpstr>
      <vt:lpstr>План урока: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Нефтяное товароведение</dc:title>
  <dc:creator>emeljanova</dc:creator>
  <cp:lastModifiedBy>emeljanova</cp:lastModifiedBy>
  <cp:revision>41</cp:revision>
  <dcterms:created xsi:type="dcterms:W3CDTF">2016-05-24T07:36:46Z</dcterms:created>
  <dcterms:modified xsi:type="dcterms:W3CDTF">2017-03-28T12:53:57Z</dcterms:modified>
</cp:coreProperties>
</file>