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99" d="100"/>
          <a:sy n="99" d="100"/>
        </p:scale>
        <p:origin x="-120"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CE56D-9D6B-4B20-A749-CF88D40053E0}" type="datetimeFigureOut">
              <a:rPr lang="ru-RU"/>
              <a:pPr/>
              <a:t>04.10.2017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8CC35-93A2-47C3-9042-B7FFBD76B5ED}" type="slidenum">
              <a:rPr lang="ru-RU"/>
              <a:pPr/>
              <a:t>‹#›</a:t>
            </a:fld>
            <a:endParaRPr lang="ru-RU"/>
          </a:p>
        </p:txBody>
      </p:sp>
    </p:spTree>
    <p:extLst>
      <p:ext uri="{BB962C8B-B14F-4D97-AF65-F5344CB8AC3E}">
        <p14:creationId xmlns:p14="http://schemas.microsoft.com/office/powerpoint/2010/main" xmlns="" val="242216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1</a:t>
            </a:fld>
            <a:endParaRPr lang="ru-RU"/>
          </a:p>
        </p:txBody>
      </p:sp>
    </p:spTree>
    <p:extLst>
      <p:ext uri="{BB962C8B-B14F-4D97-AF65-F5344CB8AC3E}">
        <p14:creationId xmlns:p14="http://schemas.microsoft.com/office/powerpoint/2010/main" xmlns="" val="323388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10</a:t>
            </a:fld>
            <a:endParaRPr lang="ru-RU"/>
          </a:p>
        </p:txBody>
      </p:sp>
    </p:spTree>
    <p:extLst>
      <p:ext uri="{BB962C8B-B14F-4D97-AF65-F5344CB8AC3E}">
        <p14:creationId xmlns:p14="http://schemas.microsoft.com/office/powerpoint/2010/main" xmlns="" val="380478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2</a:t>
            </a:fld>
            <a:endParaRPr lang="ru-RU"/>
          </a:p>
        </p:txBody>
      </p:sp>
    </p:spTree>
    <p:extLst>
      <p:ext uri="{BB962C8B-B14F-4D97-AF65-F5344CB8AC3E}">
        <p14:creationId xmlns:p14="http://schemas.microsoft.com/office/powerpoint/2010/main" xmlns="" val="403985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3</a:t>
            </a:fld>
            <a:endParaRPr lang="ru-RU"/>
          </a:p>
        </p:txBody>
      </p:sp>
    </p:spTree>
    <p:extLst>
      <p:ext uri="{BB962C8B-B14F-4D97-AF65-F5344CB8AC3E}">
        <p14:creationId xmlns:p14="http://schemas.microsoft.com/office/powerpoint/2010/main" xmlns="" val="254077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4</a:t>
            </a:fld>
            <a:endParaRPr lang="ru-RU"/>
          </a:p>
        </p:txBody>
      </p:sp>
    </p:spTree>
    <p:extLst>
      <p:ext uri="{BB962C8B-B14F-4D97-AF65-F5344CB8AC3E}">
        <p14:creationId xmlns:p14="http://schemas.microsoft.com/office/powerpoint/2010/main" xmlns="" val="166507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5</a:t>
            </a:fld>
            <a:endParaRPr lang="ru-RU"/>
          </a:p>
        </p:txBody>
      </p:sp>
    </p:spTree>
    <p:extLst>
      <p:ext uri="{BB962C8B-B14F-4D97-AF65-F5344CB8AC3E}">
        <p14:creationId xmlns:p14="http://schemas.microsoft.com/office/powerpoint/2010/main" xmlns="" val="361664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6</a:t>
            </a:fld>
            <a:endParaRPr lang="ru-RU"/>
          </a:p>
        </p:txBody>
      </p:sp>
    </p:spTree>
    <p:extLst>
      <p:ext uri="{BB962C8B-B14F-4D97-AF65-F5344CB8AC3E}">
        <p14:creationId xmlns:p14="http://schemas.microsoft.com/office/powerpoint/2010/main" xmlns="" val="296801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7</a:t>
            </a:fld>
            <a:endParaRPr lang="ru-RU"/>
          </a:p>
        </p:txBody>
      </p:sp>
    </p:spTree>
    <p:extLst>
      <p:ext uri="{BB962C8B-B14F-4D97-AF65-F5344CB8AC3E}">
        <p14:creationId xmlns:p14="http://schemas.microsoft.com/office/powerpoint/2010/main" xmlns="" val="137118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8</a:t>
            </a:fld>
            <a:endParaRPr lang="ru-RU"/>
          </a:p>
        </p:txBody>
      </p:sp>
    </p:spTree>
    <p:extLst>
      <p:ext uri="{BB962C8B-B14F-4D97-AF65-F5344CB8AC3E}">
        <p14:creationId xmlns:p14="http://schemas.microsoft.com/office/powerpoint/2010/main" xmlns="" val="29044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8CC35-93A2-47C3-9042-B7FFBD76B5ED}" type="slidenum">
              <a:rPr lang="ru-RU"/>
              <a:pPr/>
              <a:t>9</a:t>
            </a:fld>
            <a:endParaRPr lang="ru-RU"/>
          </a:p>
        </p:txBody>
      </p:sp>
    </p:spTree>
    <p:extLst>
      <p:ext uri="{BB962C8B-B14F-4D97-AF65-F5344CB8AC3E}">
        <p14:creationId xmlns:p14="http://schemas.microsoft.com/office/powerpoint/2010/main" xmlns="" val="237606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10/4/2017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10/4/2017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10/4/2017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10/4/2017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8" y="237915"/>
            <a:ext cx="11931650" cy="5575510"/>
          </a:xfrm>
        </p:spPr>
        <p:txBody>
          <a:bodyPr>
            <a:normAutofit/>
          </a:bodyPr>
          <a:lstStyle/>
          <a:p>
            <a:pPr algn="ctr">
              <a:lnSpc>
                <a:spcPct val="100000"/>
              </a:lnSpc>
            </a:pPr>
            <a:r>
              <a:rPr lang="ru-RU" sz="32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r>
              <a:rPr lang="ru-RU" sz="4000" dirty="0">
                <a:latin typeface="Times New Roman"/>
              </a:rPr>
              <a:t/>
            </a:r>
            <a:br>
              <a:rPr lang="ru-RU" sz="4000" dirty="0">
                <a:latin typeface="Times New Roman"/>
              </a:rPr>
            </a:br>
            <a:r>
              <a:rPr lang="ru-RU" sz="4000" dirty="0">
                <a:latin typeface="Times New Roman"/>
              </a:rPr>
              <a:t/>
            </a:r>
            <a:br>
              <a:rPr lang="ru-RU" sz="4000" dirty="0">
                <a:latin typeface="Times New Roman"/>
              </a:rPr>
            </a:br>
            <a:r>
              <a:rPr lang="ru-RU" sz="2800" i="1" u="sng" dirty="0">
                <a:latin typeface="Times New Roman"/>
              </a:rPr>
              <a:t>Презентация по </a:t>
            </a:r>
            <a:r>
              <a:rPr lang="ru-RU" sz="2800" dirty="0" smtClean="0">
                <a:latin typeface="Times New Roman"/>
              </a:rPr>
              <a:t>: </a:t>
            </a:r>
            <a:r>
              <a:rPr lang="ru-RU" sz="2800" dirty="0">
                <a:latin typeface="Times New Roman"/>
              </a:rPr>
              <a:t>МДК 05.01 « Выполнение работ по профессии слесарь по обслуживанию тепловых сетей»</a:t>
            </a:r>
            <a:br>
              <a:rPr lang="ru-RU" sz="2800" dirty="0">
                <a:latin typeface="Times New Roman"/>
              </a:rPr>
            </a:br>
            <a:r>
              <a:rPr lang="ru-RU" sz="2800" dirty="0">
                <a:latin typeface="Times New Roman"/>
              </a:rPr>
              <a:t>                        </a:t>
            </a:r>
            <a:r>
              <a:rPr lang="ru-RU" sz="2800" i="1" u="sng" dirty="0">
                <a:latin typeface="Times New Roman"/>
              </a:rPr>
              <a:t>По теме:</a:t>
            </a:r>
            <a:r>
              <a:rPr lang="ru-RU" sz="2800" dirty="0">
                <a:latin typeface="Times New Roman"/>
              </a:rPr>
              <a:t> « Технические средства контроля»</a:t>
            </a:r>
            <a:r>
              <a:rPr lang="ru-RU" dirty="0"/>
              <a:t> </a:t>
            </a:r>
            <a:br>
              <a:rPr lang="ru-RU" dirty="0"/>
            </a:br>
            <a:endParaRPr lang="ru-RU" sz="2800" dirty="0">
              <a:latin typeface="Times New Roman"/>
            </a:endParaRPr>
          </a:p>
        </p:txBody>
      </p:sp>
      <p:pic>
        <p:nvPicPr>
          <p:cNvPr id="4" name="Рисунок 3" descr="i (8).jpg"/>
          <p:cNvPicPr>
            <a:picLocks noChangeAspect="1"/>
          </p:cNvPicPr>
          <p:nvPr/>
        </p:nvPicPr>
        <p:blipFill>
          <a:blip r:embed="rId3"/>
          <a:stretch>
            <a:fillRect/>
          </a:stretch>
        </p:blipFill>
        <p:spPr>
          <a:xfrm>
            <a:off x="0" y="4917057"/>
            <a:ext cx="2743200" cy="1933731"/>
          </a:xfrm>
          <a:prstGeom prst="rect">
            <a:avLst/>
          </a:prstGeom>
        </p:spPr>
      </p:pic>
    </p:spTree>
    <p:extLst>
      <p:ext uri="{BB962C8B-B14F-4D97-AF65-F5344CB8AC3E}">
        <p14:creationId xmlns:p14="http://schemas.microsoft.com/office/powerpoint/2010/main" xmlns="" val="31752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30" y="-28575"/>
            <a:ext cx="12130048" cy="1293812"/>
          </a:xfrm>
        </p:spPr>
        <p:txBody>
          <a:bodyPr>
            <a:norm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74613" y="1632065"/>
            <a:ext cx="12174537" cy="4586173"/>
          </a:xfrm>
        </p:spPr>
        <p:txBody>
          <a:bodyPr vert="horz" lIns="91440" tIns="45720" rIns="91440" bIns="45720" rtlCol="0" anchor="t">
            <a:normAutofit/>
          </a:bodyPr>
          <a:lstStyle/>
          <a:p>
            <a:pPr marL="0" indent="0" algn="ctr">
              <a:buNone/>
            </a:pPr>
            <a:r>
              <a:rPr lang="ru-RU" sz="3200" i="1" dirty="0">
                <a:latin typeface="Times New Roman"/>
              </a:rPr>
              <a:t>Расходомеры постоянного перепада давления</a:t>
            </a:r>
            <a:endParaRPr lang="ru-RU" sz="3200" i="1">
              <a:latin typeface="Times New Roman"/>
            </a:endParaRPr>
          </a:p>
          <a:p>
            <a:pPr marL="0" indent="0" algn="just">
              <a:buNone/>
            </a:pPr>
            <a:r>
              <a:rPr lang="ru-RU" sz="2400" dirty="0"/>
              <a:t> </a:t>
            </a:r>
            <a:r>
              <a:rPr lang="ru-RU" sz="2400" dirty="0" err="1">
                <a:latin typeface="Times New Roman"/>
              </a:rPr>
              <a:t>Красходомерам</a:t>
            </a:r>
            <a:r>
              <a:rPr lang="ru-RU" sz="2400" dirty="0">
                <a:latin typeface="Times New Roman"/>
              </a:rPr>
              <a:t> постоянного перепада давления относятся ротаметры, которые </a:t>
            </a:r>
            <a:r>
              <a:rPr lang="ru-RU" sz="2400" dirty="0" err="1">
                <a:latin typeface="Times New Roman"/>
              </a:rPr>
              <a:t>предназнаначены</a:t>
            </a:r>
            <a:r>
              <a:rPr lang="ru-RU" sz="2400" dirty="0">
                <a:latin typeface="Times New Roman"/>
              </a:rPr>
              <a:t> для измерения объемного расхода плавно меняющихся однородных потоков чистых и слабозагрязненных жидкостей и газов с дисперсными включениями однородных частиц.</a:t>
            </a:r>
            <a:endParaRPr lang="ru-RU" sz="2400">
              <a:latin typeface="Times New Roman"/>
            </a:endParaRPr>
          </a:p>
        </p:txBody>
      </p:sp>
      <p:pic>
        <p:nvPicPr>
          <p:cNvPr id="4" name="Рисунок 3" descr="fip-500x581.jpg"/>
          <p:cNvPicPr>
            <a:picLocks noChangeAspect="1"/>
          </p:cNvPicPr>
          <p:nvPr/>
        </p:nvPicPr>
        <p:blipFill>
          <a:blip r:embed="rId3"/>
          <a:stretch>
            <a:fillRect/>
          </a:stretch>
        </p:blipFill>
        <p:spPr>
          <a:xfrm>
            <a:off x="-49201" y="3925254"/>
            <a:ext cx="2506650" cy="2911895"/>
          </a:xfrm>
          <a:prstGeom prst="rect">
            <a:avLst/>
          </a:prstGeom>
        </p:spPr>
      </p:pic>
      <p:pic>
        <p:nvPicPr>
          <p:cNvPr id="5" name="Рисунок 4" descr="rashod2.jpg"/>
          <p:cNvPicPr>
            <a:picLocks noChangeAspect="1"/>
          </p:cNvPicPr>
          <p:nvPr/>
        </p:nvPicPr>
        <p:blipFill>
          <a:blip r:embed="rId4"/>
          <a:stretch>
            <a:fillRect/>
          </a:stretch>
        </p:blipFill>
        <p:spPr>
          <a:xfrm rot="16140000">
            <a:off x="9172755" y="3752850"/>
            <a:ext cx="1903095" cy="4114800"/>
          </a:xfrm>
          <a:prstGeom prst="rect">
            <a:avLst/>
          </a:prstGeom>
        </p:spPr>
      </p:pic>
      <p:pic>
        <p:nvPicPr>
          <p:cNvPr id="6" name="Рисунок 5" descr="htmlconvd-fJc1b4_html_m30d20c54.png"/>
          <p:cNvPicPr>
            <a:picLocks noChangeAspect="1"/>
          </p:cNvPicPr>
          <p:nvPr/>
        </p:nvPicPr>
        <p:blipFill>
          <a:blip r:embed="rId5"/>
          <a:stretch>
            <a:fillRect/>
          </a:stretch>
        </p:blipFill>
        <p:spPr>
          <a:xfrm>
            <a:off x="2854325" y="3465378"/>
            <a:ext cx="4924425" cy="3298960"/>
          </a:xfrm>
          <a:prstGeom prst="rect">
            <a:avLst/>
          </a:prstGeom>
        </p:spPr>
      </p:pic>
    </p:spTree>
    <p:extLst>
      <p:ext uri="{BB962C8B-B14F-4D97-AF65-F5344CB8AC3E}">
        <p14:creationId xmlns:p14="http://schemas.microsoft.com/office/powerpoint/2010/main" xmlns="" val="322165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97" y="0"/>
            <a:ext cx="12014066" cy="1293813"/>
          </a:xfrm>
        </p:spPr>
        <p:txBody>
          <a:bodyPr>
            <a:norm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endParaRPr lang="ru-RU" sz="2400">
              <a:latin typeface="Times New Roman"/>
            </a:endParaRPr>
          </a:p>
        </p:txBody>
      </p:sp>
      <p:sp>
        <p:nvSpPr>
          <p:cNvPr id="3" name="Объект 2"/>
          <p:cNvSpPr>
            <a:spLocks noGrp="1"/>
          </p:cNvSpPr>
          <p:nvPr>
            <p:ph idx="1"/>
          </p:nvPr>
        </p:nvSpPr>
        <p:spPr>
          <a:xfrm>
            <a:off x="665057" y="1914525"/>
            <a:ext cx="10820400" cy="4024125"/>
          </a:xfrm>
        </p:spPr>
        <p:txBody>
          <a:bodyPr vert="horz" lIns="91440" tIns="45720" rIns="91440" bIns="45720" rtlCol="0" anchor="t">
            <a:normAutofit/>
          </a:bodyPr>
          <a:lstStyle/>
          <a:p>
            <a:pPr marL="0" indent="0" algn="just">
              <a:buNone/>
            </a:pPr>
            <a:r>
              <a:rPr lang="ru-RU" sz="3200" b="1" u="sng" dirty="0">
                <a:latin typeface="Times New Roman"/>
              </a:rPr>
              <a:t>Технический контроль</a:t>
            </a:r>
            <a:r>
              <a:rPr lang="ru-RU" sz="2800" b="1" dirty="0">
                <a:latin typeface="Times New Roman"/>
              </a:rPr>
              <a:t> </a:t>
            </a:r>
            <a:r>
              <a:rPr lang="ru-RU" sz="2800" dirty="0">
                <a:latin typeface="Times New Roman"/>
              </a:rPr>
              <a:t>— </a:t>
            </a:r>
            <a:r>
              <a:rPr lang="ru-RU" sz="2800" dirty="0">
                <a:solidFill>
                  <a:srgbClr val="333333"/>
                </a:solidFill>
                <a:latin typeface="Times New Roman"/>
              </a:rPr>
              <a:t> </a:t>
            </a:r>
            <a:r>
              <a:rPr lang="ru-RU" sz="2800" dirty="0">
                <a:solidFill>
                  <a:srgbClr val="FF0000"/>
                </a:solidFill>
                <a:latin typeface="Times New Roman"/>
              </a:rPr>
              <a:t>система мероприятий, имеющая целью быстро и своевременно обнаружить отклонения от установленных технических условий и проверить правильность технологического процесса производства</a:t>
            </a:r>
          </a:p>
        </p:txBody>
      </p:sp>
      <p:pic>
        <p:nvPicPr>
          <p:cNvPr id="4" name="Рисунок 3" descr="kontrol-kachestva_vk.png"/>
          <p:cNvPicPr>
            <a:picLocks noChangeAspect="1"/>
          </p:cNvPicPr>
          <p:nvPr/>
        </p:nvPicPr>
        <p:blipFill>
          <a:blip r:embed="rId3"/>
          <a:stretch>
            <a:fillRect/>
          </a:stretch>
        </p:blipFill>
        <p:spPr>
          <a:xfrm rot="21120000">
            <a:off x="3933825" y="3648075"/>
            <a:ext cx="5357813" cy="2684043"/>
          </a:xfrm>
          <a:prstGeom prst="rect">
            <a:avLst/>
          </a:prstGeom>
        </p:spPr>
      </p:pic>
    </p:spTree>
    <p:extLst>
      <p:ext uri="{BB962C8B-B14F-4D97-AF65-F5344CB8AC3E}">
        <p14:creationId xmlns:p14="http://schemas.microsoft.com/office/powerpoint/2010/main" xmlns="" val="33321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 y="0"/>
            <a:ext cx="11883030" cy="1293813"/>
          </a:xfrm>
        </p:spPr>
        <p:txBody>
          <a:bodyPr>
            <a:norm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657225" y="1381125"/>
            <a:ext cx="10820400" cy="4916679"/>
          </a:xfrm>
        </p:spPr>
        <p:txBody>
          <a:bodyPr vert="horz" lIns="91440" tIns="45720" rIns="91440" bIns="45720" rtlCol="0" anchor="t">
            <a:normAutofit/>
          </a:bodyPr>
          <a:lstStyle/>
          <a:p>
            <a:pPr marL="0" indent="0">
              <a:buNone/>
            </a:pPr>
            <a:r>
              <a:rPr lang="ru-RU" sz="3200" b="1" i="1" u="sng" dirty="0">
                <a:latin typeface="Times New Roman"/>
              </a:rPr>
              <a:t>Средство измерений</a:t>
            </a:r>
            <a:r>
              <a:rPr lang="ru-RU" sz="3200" b="1" i="1" dirty="0">
                <a:latin typeface="Times New Roman"/>
              </a:rPr>
              <a:t> </a:t>
            </a:r>
            <a:r>
              <a:rPr lang="ru-RU" sz="3200" dirty="0">
                <a:latin typeface="Times New Roman"/>
              </a:rPr>
              <a:t>— техническое средство, предназначенное для измерений, имеющее нормированные метрологические характеристики, воспроизводящее и (или) хранящее единицу физической величины, размер которой принимают неизменным (в пределах установленной погрешности) в течение известного интервала времени.</a:t>
            </a:r>
          </a:p>
        </p:txBody>
      </p:sp>
      <p:pic>
        <p:nvPicPr>
          <p:cNvPr id="4" name="Рисунок 3" descr="par_sredi.gif"/>
          <p:cNvPicPr>
            <a:picLocks noChangeAspect="1"/>
          </p:cNvPicPr>
          <p:nvPr/>
        </p:nvPicPr>
        <p:blipFill>
          <a:blip r:embed="rId3"/>
          <a:stretch>
            <a:fillRect/>
          </a:stretch>
        </p:blipFill>
        <p:spPr>
          <a:xfrm>
            <a:off x="3086286" y="4216168"/>
            <a:ext cx="6181341" cy="1949450"/>
          </a:xfrm>
          <a:prstGeom prst="rect">
            <a:avLst/>
          </a:prstGeom>
        </p:spPr>
      </p:pic>
    </p:spTree>
    <p:extLst>
      <p:ext uri="{BB962C8B-B14F-4D97-AF65-F5344CB8AC3E}">
        <p14:creationId xmlns:p14="http://schemas.microsoft.com/office/powerpoint/2010/main" xmlns="" val="240691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41" y="55487"/>
            <a:ext cx="12229679" cy="1590751"/>
          </a:xfrm>
        </p:spPr>
        <p:txBody>
          <a:bodyPr>
            <a:no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533400" y="1971675"/>
            <a:ext cx="10820400" cy="4652274"/>
          </a:xfrm>
        </p:spPr>
        <p:txBody>
          <a:bodyPr vert="horz" lIns="91440" tIns="45720" rIns="91440" bIns="45720" rtlCol="0" anchor="t">
            <a:normAutofit/>
          </a:bodyPr>
          <a:lstStyle/>
          <a:p>
            <a:pPr marL="0" indent="0">
              <a:buNone/>
            </a:pPr>
            <a:r>
              <a:rPr lang="ru-RU" sz="3200" b="1" i="1" u="sng" dirty="0"/>
              <a:t>Измерение температуры:</a:t>
            </a:r>
          </a:p>
          <a:p>
            <a:r>
              <a:rPr lang="ru-RU" sz="3200" dirty="0"/>
              <a:t>1. Термометр</a:t>
            </a:r>
          </a:p>
          <a:p>
            <a:r>
              <a:rPr lang="ru-RU" sz="3200" dirty="0"/>
              <a:t>2. Пирометр</a:t>
            </a:r>
          </a:p>
          <a:p>
            <a:r>
              <a:rPr lang="ru-RU" sz="3200" dirty="0"/>
              <a:t>3. Термометр сопротивления </a:t>
            </a:r>
          </a:p>
          <a:p>
            <a:r>
              <a:rPr lang="ru-RU" sz="3200" dirty="0"/>
              <a:t>4. Жидкостные стеклянный термометр</a:t>
            </a:r>
          </a:p>
          <a:p>
            <a:r>
              <a:rPr lang="ru-RU" sz="3200" dirty="0"/>
              <a:t>5. Манометрический термометр</a:t>
            </a:r>
            <a:endParaRPr lang="ru-RU" sz="3200"/>
          </a:p>
        </p:txBody>
      </p:sp>
      <p:pic>
        <p:nvPicPr>
          <p:cNvPr id="4" name="Рисунок 3" descr="wpid-9cbdc0225797bc2513d429e87c9118281.jpeg"/>
          <p:cNvPicPr>
            <a:picLocks noChangeAspect="1"/>
          </p:cNvPicPr>
          <p:nvPr/>
        </p:nvPicPr>
        <p:blipFill>
          <a:blip r:embed="rId3"/>
          <a:stretch>
            <a:fillRect/>
          </a:stretch>
        </p:blipFill>
        <p:spPr>
          <a:xfrm>
            <a:off x="6521641" y="1971675"/>
            <a:ext cx="1850834" cy="1735138"/>
          </a:xfrm>
          <a:prstGeom prst="rect">
            <a:avLst/>
          </a:prstGeom>
        </p:spPr>
      </p:pic>
      <p:pic>
        <p:nvPicPr>
          <p:cNvPr id="5" name="Рисунок 4" descr="prodam_termopari_i_termosoprotivleniya_H0009619b_1011151.jpg"/>
          <p:cNvPicPr>
            <a:picLocks noChangeAspect="1"/>
          </p:cNvPicPr>
          <p:nvPr/>
        </p:nvPicPr>
        <p:blipFill>
          <a:blip r:embed="rId4"/>
          <a:stretch>
            <a:fillRect/>
          </a:stretch>
        </p:blipFill>
        <p:spPr>
          <a:xfrm>
            <a:off x="9058275" y="2625823"/>
            <a:ext cx="1949986" cy="1450877"/>
          </a:xfrm>
          <a:prstGeom prst="rect">
            <a:avLst/>
          </a:prstGeom>
        </p:spPr>
      </p:pic>
      <p:pic>
        <p:nvPicPr>
          <p:cNvPr id="6" name="Рисунок 5" descr="s_1857795.png"/>
          <p:cNvPicPr>
            <a:picLocks noChangeAspect="1"/>
          </p:cNvPicPr>
          <p:nvPr/>
        </p:nvPicPr>
        <p:blipFill>
          <a:blip r:embed="rId5"/>
          <a:stretch>
            <a:fillRect/>
          </a:stretch>
        </p:blipFill>
        <p:spPr>
          <a:xfrm>
            <a:off x="8858250" y="4533900"/>
            <a:ext cx="1714500" cy="1714500"/>
          </a:xfrm>
          <a:prstGeom prst="rect">
            <a:avLst/>
          </a:prstGeom>
        </p:spPr>
      </p:pic>
      <p:pic>
        <p:nvPicPr>
          <p:cNvPr id="7" name="Рисунок 6" descr="i (5).jpg"/>
          <p:cNvPicPr>
            <a:picLocks noChangeAspect="1"/>
          </p:cNvPicPr>
          <p:nvPr/>
        </p:nvPicPr>
        <p:blipFill>
          <a:blip r:embed="rId6"/>
          <a:stretch>
            <a:fillRect/>
          </a:stretch>
        </p:blipFill>
        <p:spPr>
          <a:xfrm rot="-5160000">
            <a:off x="5915025" y="4991100"/>
            <a:ext cx="1386649" cy="2047875"/>
          </a:xfrm>
          <a:prstGeom prst="rect">
            <a:avLst/>
          </a:prstGeom>
        </p:spPr>
      </p:pic>
    </p:spTree>
    <p:extLst>
      <p:ext uri="{BB962C8B-B14F-4D97-AF65-F5344CB8AC3E}">
        <p14:creationId xmlns:p14="http://schemas.microsoft.com/office/powerpoint/2010/main" xmlns="" val="272317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 y="38100"/>
            <a:ext cx="12098145" cy="1293813"/>
          </a:xfrm>
        </p:spPr>
        <p:txBody>
          <a:bodyPr>
            <a:no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685800" y="1318085"/>
            <a:ext cx="10820400" cy="5379578"/>
          </a:xfrm>
        </p:spPr>
        <p:txBody>
          <a:bodyPr vert="horz" lIns="91440" tIns="45720" rIns="91440" bIns="45720" rtlCol="0" anchor="t">
            <a:normAutofit/>
          </a:bodyPr>
          <a:lstStyle/>
          <a:p>
            <a:pPr marL="0" indent="0" algn="ctr">
              <a:buNone/>
            </a:pPr>
            <a:r>
              <a:rPr lang="ru-RU" sz="3600" b="1" i="1" u="sng" dirty="0">
                <a:latin typeface="Times New Roman"/>
              </a:rPr>
              <a:t>Манометрические термометры</a:t>
            </a:r>
          </a:p>
          <a:p>
            <a:pPr marL="0" indent="0" algn="just">
              <a:buNone/>
            </a:pPr>
            <a:r>
              <a:rPr lang="ru-RU" sz="2400" dirty="0">
                <a:latin typeface="Times New Roman"/>
              </a:rPr>
              <a:t>Действие манометрических термометров основано на использовании зависимости между температурой и давлением рабочего (термометрического) вещества в замкнутой герметичной </a:t>
            </a:r>
            <a:r>
              <a:rPr lang="ru-RU" sz="2400" dirty="0" err="1">
                <a:latin typeface="Times New Roman"/>
              </a:rPr>
              <a:t>термосистеме</a:t>
            </a:r>
            <a:r>
              <a:rPr lang="ru-RU" sz="2400" dirty="0">
                <a:latin typeface="Times New Roman"/>
              </a:rPr>
              <a:t>.</a:t>
            </a:r>
          </a:p>
          <a:p>
            <a:pPr marL="0" indent="0" algn="just">
              <a:buNone/>
            </a:pPr>
            <a:r>
              <a:rPr lang="ru-RU" sz="2400" i="1" dirty="0">
                <a:latin typeface="Times New Roman"/>
              </a:rPr>
              <a:t>В зависимости от рабочего вещества </a:t>
            </a:r>
            <a:r>
              <a:rPr lang="ru-RU" sz="2400" i="1" dirty="0" err="1">
                <a:latin typeface="Times New Roman"/>
              </a:rPr>
              <a:t>термосистемы</a:t>
            </a:r>
            <a:r>
              <a:rPr lang="ru-RU" sz="2400" i="1" dirty="0">
                <a:latin typeface="Times New Roman"/>
              </a:rPr>
              <a:t> они подразделяются на:</a:t>
            </a:r>
          </a:p>
          <a:p>
            <a:pPr marL="0" indent="0" algn="just">
              <a:buNone/>
            </a:pPr>
            <a:r>
              <a:rPr lang="ru-RU" sz="2400" dirty="0">
                <a:latin typeface="Times New Roman"/>
              </a:rPr>
              <a:t> • 1. газовые; </a:t>
            </a:r>
          </a:p>
          <a:p>
            <a:pPr marL="0" indent="0" algn="just">
              <a:buNone/>
            </a:pPr>
            <a:r>
              <a:rPr lang="ru-RU" sz="2400" dirty="0">
                <a:latin typeface="Times New Roman"/>
              </a:rPr>
              <a:t> • 2. жидкостные;</a:t>
            </a:r>
          </a:p>
          <a:p>
            <a:pPr marL="0" indent="0" algn="just">
              <a:buNone/>
            </a:pPr>
            <a:r>
              <a:rPr lang="ru-RU" sz="2400" dirty="0">
                <a:latin typeface="Times New Roman"/>
              </a:rPr>
              <a:t> • 3. конденсационные (парожидкостные).</a:t>
            </a:r>
          </a:p>
        </p:txBody>
      </p:sp>
      <p:pic>
        <p:nvPicPr>
          <p:cNvPr id="4" name="Рисунок 3" descr="i (6).jpg"/>
          <p:cNvPicPr>
            <a:picLocks noChangeAspect="1"/>
          </p:cNvPicPr>
          <p:nvPr/>
        </p:nvPicPr>
        <p:blipFill>
          <a:blip r:embed="rId3"/>
          <a:stretch>
            <a:fillRect/>
          </a:stretch>
        </p:blipFill>
        <p:spPr>
          <a:xfrm>
            <a:off x="6776177" y="3924300"/>
            <a:ext cx="4016375" cy="2282309"/>
          </a:xfrm>
          <a:prstGeom prst="rect">
            <a:avLst/>
          </a:prstGeom>
        </p:spPr>
      </p:pic>
    </p:spTree>
    <p:extLst>
      <p:ext uri="{BB962C8B-B14F-4D97-AF65-F5344CB8AC3E}">
        <p14:creationId xmlns:p14="http://schemas.microsoft.com/office/powerpoint/2010/main" xmlns="" val="11392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40" y="104775"/>
            <a:ext cx="12015156" cy="1293813"/>
          </a:xfrm>
        </p:spPr>
        <p:txBody>
          <a:bodyPr>
            <a:no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952500" y="1628775"/>
            <a:ext cx="10803875" cy="4883628"/>
          </a:xfrm>
        </p:spPr>
        <p:txBody>
          <a:bodyPr vert="horz" lIns="91440" tIns="45720" rIns="91440" bIns="45720" rtlCol="0" anchor="t">
            <a:normAutofit/>
          </a:bodyPr>
          <a:lstStyle/>
          <a:p>
            <a:pPr marL="0" indent="0" algn="ctr">
              <a:buNone/>
            </a:pPr>
            <a:r>
              <a:rPr lang="ru-RU" sz="4000" b="1" i="1" u="sng" dirty="0">
                <a:latin typeface="Times New Roman"/>
              </a:rPr>
              <a:t>Измерение расхода</a:t>
            </a:r>
          </a:p>
          <a:p>
            <a:pPr marL="0" indent="0" algn="just">
              <a:buNone/>
            </a:pPr>
            <a:r>
              <a:rPr lang="ru-RU" sz="3200" b="1" i="1" u="sng" dirty="0">
                <a:latin typeface="Times New Roman"/>
              </a:rPr>
              <a:t>Счетчики</a:t>
            </a:r>
            <a:r>
              <a:rPr lang="ru-RU" sz="3200" dirty="0">
                <a:latin typeface="Times New Roman"/>
              </a:rPr>
              <a:t> -приборы, измеряющие количество вещества, протекающее через поперечное сечение трубопровода за промежуток времени</a:t>
            </a:r>
          </a:p>
          <a:p>
            <a:pPr marL="0" indent="0" algn="just">
              <a:buNone/>
            </a:pPr>
            <a:r>
              <a:rPr lang="ru-RU" sz="3200" b="1" i="1" u="sng" dirty="0">
                <a:latin typeface="Times New Roman"/>
              </a:rPr>
              <a:t>Расходомеры</a:t>
            </a:r>
            <a:r>
              <a:rPr lang="ru-RU" sz="3200" dirty="0">
                <a:latin typeface="Times New Roman"/>
              </a:rPr>
              <a:t> - приборы, измеряющие количество вещества, протекающее через поперечное </a:t>
            </a:r>
            <a:r>
              <a:rPr lang="ru-RU" sz="3200" dirty="0" err="1">
                <a:latin typeface="Times New Roman"/>
              </a:rPr>
              <a:t>сечениетрубопровода</a:t>
            </a:r>
            <a:r>
              <a:rPr lang="ru-RU" sz="3200" dirty="0">
                <a:latin typeface="Times New Roman"/>
              </a:rPr>
              <a:t> в единицу времени</a:t>
            </a:r>
          </a:p>
          <a:p>
            <a:pPr marL="0" indent="0" algn="just">
              <a:buNone/>
            </a:pPr>
            <a:endParaRPr lang="ru-RU" sz="4000" b="1" i="1" u="sng">
              <a:latin typeface="Times New Roman"/>
            </a:endParaRPr>
          </a:p>
        </p:txBody>
      </p:sp>
      <p:pic>
        <p:nvPicPr>
          <p:cNvPr id="4" name="Рисунок 3" descr="i (7).jpg"/>
          <p:cNvPicPr>
            <a:picLocks noChangeAspect="1"/>
          </p:cNvPicPr>
          <p:nvPr/>
        </p:nvPicPr>
        <p:blipFill>
          <a:blip r:embed="rId3"/>
          <a:stretch>
            <a:fillRect/>
          </a:stretch>
        </p:blipFill>
        <p:spPr>
          <a:xfrm rot="-60000">
            <a:off x="9648825" y="4657725"/>
            <a:ext cx="2232240" cy="1700844"/>
          </a:xfrm>
          <a:prstGeom prst="rect">
            <a:avLst/>
          </a:prstGeom>
        </p:spPr>
      </p:pic>
      <p:pic>
        <p:nvPicPr>
          <p:cNvPr id="5" name="Рисунок 4" descr="e19bbbf0f133bd17e2467a49cfda8bb7.jpg"/>
          <p:cNvPicPr>
            <a:picLocks noChangeAspect="1"/>
          </p:cNvPicPr>
          <p:nvPr/>
        </p:nvPicPr>
        <p:blipFill>
          <a:blip r:embed="rId4"/>
          <a:stretch>
            <a:fillRect/>
          </a:stretch>
        </p:blipFill>
        <p:spPr>
          <a:xfrm>
            <a:off x="5781675" y="4691152"/>
            <a:ext cx="2263775" cy="1806537"/>
          </a:xfrm>
          <a:prstGeom prst="rect">
            <a:avLst/>
          </a:prstGeom>
        </p:spPr>
      </p:pic>
    </p:spTree>
    <p:extLst>
      <p:ext uri="{BB962C8B-B14F-4D97-AF65-F5344CB8AC3E}">
        <p14:creationId xmlns:p14="http://schemas.microsoft.com/office/powerpoint/2010/main" xmlns="" val="172354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 y="66675"/>
            <a:ext cx="12130048" cy="1293812"/>
          </a:xfrm>
        </p:spPr>
        <p:txBody>
          <a:bodyPr>
            <a:norm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781050" y="1828800"/>
            <a:ext cx="10820400" cy="4024125"/>
          </a:xfrm>
        </p:spPr>
        <p:txBody>
          <a:bodyPr vert="horz" lIns="91440" tIns="45720" rIns="91440" bIns="45720" rtlCol="0" anchor="t">
            <a:normAutofit fontScale="85000" lnSpcReduction="20000"/>
          </a:bodyPr>
          <a:lstStyle/>
          <a:p>
            <a:pPr marL="0" indent="0" algn="just">
              <a:buNone/>
            </a:pPr>
            <a:r>
              <a:rPr lang="ru-RU" sz="3200" i="1" dirty="0">
                <a:latin typeface="Times New Roman"/>
              </a:rPr>
              <a:t>В зависимости от принципа действия приборы для измерения расхода вещества бывают:</a:t>
            </a:r>
            <a:endParaRPr lang="ru-RU" sz="3200" dirty="0">
              <a:latin typeface="Times New Roman"/>
            </a:endParaRPr>
          </a:p>
          <a:p>
            <a:pPr marL="0" indent="0" algn="just">
              <a:buNone/>
            </a:pPr>
            <a:r>
              <a:rPr lang="ru-RU" sz="3200" dirty="0">
                <a:latin typeface="Times New Roman"/>
              </a:rPr>
              <a:t>• расходомеры переменного перепада давления;</a:t>
            </a:r>
          </a:p>
          <a:p>
            <a:pPr marL="0" indent="0" algn="just">
              <a:buNone/>
            </a:pPr>
            <a:r>
              <a:rPr lang="ru-RU" sz="3200" dirty="0">
                <a:latin typeface="Times New Roman"/>
              </a:rPr>
              <a:t>• расходомеры постоянного перепада давления;</a:t>
            </a:r>
          </a:p>
          <a:p>
            <a:pPr marL="0" indent="0" algn="just">
              <a:buNone/>
            </a:pPr>
            <a:r>
              <a:rPr lang="ru-RU" sz="3200" dirty="0">
                <a:latin typeface="Times New Roman"/>
              </a:rPr>
              <a:t>• скоростного напора; </a:t>
            </a:r>
          </a:p>
          <a:p>
            <a:pPr marL="0" indent="0" algn="just">
              <a:buNone/>
            </a:pPr>
            <a:r>
              <a:rPr lang="ru-RU" sz="3200" dirty="0">
                <a:latin typeface="Times New Roman"/>
              </a:rPr>
              <a:t>• тахометрические; </a:t>
            </a:r>
            <a:endParaRPr lang="ru-RU" dirty="0">
              <a:latin typeface="Times New Roman"/>
            </a:endParaRPr>
          </a:p>
          <a:p>
            <a:pPr marL="0" indent="0" algn="just">
              <a:buNone/>
            </a:pPr>
            <a:r>
              <a:rPr lang="ru-RU" sz="3200" dirty="0">
                <a:latin typeface="Times New Roman"/>
              </a:rPr>
              <a:t>• электромагнитные; </a:t>
            </a:r>
            <a:endParaRPr lang="ru-RU" dirty="0">
              <a:latin typeface="Times New Roman"/>
            </a:endParaRPr>
          </a:p>
          <a:p>
            <a:pPr marL="0" indent="0" algn="just">
              <a:buNone/>
            </a:pPr>
            <a:r>
              <a:rPr lang="ru-RU" sz="3200" dirty="0">
                <a:latin typeface="Times New Roman"/>
              </a:rPr>
              <a:t>• ультразвуковые; </a:t>
            </a:r>
            <a:endParaRPr lang="ru-RU" dirty="0">
              <a:latin typeface="Times New Roman"/>
            </a:endParaRPr>
          </a:p>
          <a:p>
            <a:pPr marL="0" indent="0" algn="just">
              <a:buNone/>
            </a:pPr>
            <a:r>
              <a:rPr lang="ru-RU" sz="3200" dirty="0">
                <a:latin typeface="Times New Roman"/>
              </a:rPr>
              <a:t>• тепловые; </a:t>
            </a:r>
            <a:endParaRPr lang="ru-RU" dirty="0">
              <a:latin typeface="Times New Roman"/>
            </a:endParaRPr>
          </a:p>
          <a:p>
            <a:pPr marL="0" indent="0" algn="just">
              <a:buNone/>
            </a:pPr>
            <a:r>
              <a:rPr lang="ru-RU" sz="3200" dirty="0">
                <a:latin typeface="Times New Roman"/>
              </a:rPr>
              <a:t>• оптические</a:t>
            </a:r>
          </a:p>
        </p:txBody>
      </p:sp>
      <p:pic>
        <p:nvPicPr>
          <p:cNvPr id="4" name="Рисунок 3" descr="tovar-529105.jpg"/>
          <p:cNvPicPr>
            <a:picLocks noChangeAspect="1"/>
          </p:cNvPicPr>
          <p:nvPr/>
        </p:nvPicPr>
        <p:blipFill>
          <a:blip r:embed="rId3"/>
          <a:stretch>
            <a:fillRect/>
          </a:stretch>
        </p:blipFill>
        <p:spPr>
          <a:xfrm rot="-840000">
            <a:off x="4048125" y="3724275"/>
            <a:ext cx="3442041" cy="1443265"/>
          </a:xfrm>
          <a:prstGeom prst="rect">
            <a:avLst/>
          </a:prstGeom>
        </p:spPr>
      </p:pic>
      <p:pic>
        <p:nvPicPr>
          <p:cNvPr id="5" name="Рисунок 4" descr="3-skoroctnoi.JPG"/>
          <p:cNvPicPr>
            <a:picLocks noChangeAspect="1"/>
          </p:cNvPicPr>
          <p:nvPr/>
        </p:nvPicPr>
        <p:blipFill>
          <a:blip r:embed="rId4"/>
          <a:stretch>
            <a:fillRect/>
          </a:stretch>
        </p:blipFill>
        <p:spPr>
          <a:xfrm rot="1200000">
            <a:off x="8905875" y="2495550"/>
            <a:ext cx="2743200" cy="2144061"/>
          </a:xfrm>
          <a:prstGeom prst="rect">
            <a:avLst/>
          </a:prstGeom>
        </p:spPr>
      </p:pic>
      <p:pic>
        <p:nvPicPr>
          <p:cNvPr id="6" name="Рисунок 5" descr="image038.gif"/>
          <p:cNvPicPr>
            <a:picLocks noChangeAspect="1"/>
          </p:cNvPicPr>
          <p:nvPr/>
        </p:nvPicPr>
        <p:blipFill>
          <a:blip r:embed="rId5"/>
          <a:stretch>
            <a:fillRect/>
          </a:stretch>
        </p:blipFill>
        <p:spPr>
          <a:xfrm>
            <a:off x="7439025" y="4219575"/>
            <a:ext cx="1647825" cy="2276475"/>
          </a:xfrm>
          <a:prstGeom prst="rect">
            <a:avLst/>
          </a:prstGeom>
        </p:spPr>
      </p:pic>
    </p:spTree>
    <p:extLst>
      <p:ext uri="{BB962C8B-B14F-4D97-AF65-F5344CB8AC3E}">
        <p14:creationId xmlns:p14="http://schemas.microsoft.com/office/powerpoint/2010/main" xmlns="" val="162472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08" y="0"/>
            <a:ext cx="12114461" cy="1293812"/>
          </a:xfrm>
        </p:spPr>
        <p:txBody>
          <a:bodyPr>
            <a:no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90488" y="2193925"/>
            <a:ext cx="11961046" cy="4668838"/>
          </a:xfrm>
        </p:spPr>
        <p:txBody>
          <a:bodyPr vert="horz" lIns="91440" tIns="45720" rIns="91440" bIns="45720" rtlCol="0" anchor="t">
            <a:normAutofit lnSpcReduction="10000"/>
          </a:bodyPr>
          <a:lstStyle/>
          <a:p>
            <a:pPr marL="0" indent="0" algn="ctr">
              <a:buNone/>
            </a:pPr>
            <a:r>
              <a:rPr lang="ru-RU" sz="2800" b="1" i="1" u="sng" dirty="0">
                <a:latin typeface="Times New Roman"/>
              </a:rPr>
              <a:t>Тепловые расходомеры</a:t>
            </a:r>
            <a:r>
              <a:rPr lang="ru-RU" sz="2800" b="1" i="1" dirty="0">
                <a:latin typeface="Times New Roman"/>
              </a:rPr>
              <a:t> </a:t>
            </a:r>
            <a:endParaRPr lang="ru-RU" sz="2800" dirty="0">
              <a:latin typeface="Times New Roman"/>
            </a:endParaRPr>
          </a:p>
          <a:p>
            <a:pPr marL="0" indent="0" algn="just">
              <a:buNone/>
            </a:pPr>
            <a:r>
              <a:rPr lang="ru-RU" dirty="0">
                <a:latin typeface="Times New Roman"/>
              </a:rPr>
              <a:t>• Тепловые расходомеры могут применяться при измерении небольших расходов практически любых сред при различных их параметрах. Кроме того, они весьма перспективны для измерения расхода очень вязких материалов. Принцип действия их основан на использовании зависимости эффекта теплового воздействия на поток вещества от массового расхода этого вещества. </a:t>
            </a:r>
          </a:p>
          <a:p>
            <a:pPr marL="0" indent="0" algn="ctr">
              <a:buNone/>
            </a:pPr>
            <a:r>
              <a:rPr lang="ru-RU" sz="2800" b="1" i="1" u="sng" dirty="0">
                <a:latin typeface="Times New Roman"/>
              </a:rPr>
              <a:t>Тепловые расходомеры делятся на 3 группы:</a:t>
            </a:r>
          </a:p>
          <a:p>
            <a:pPr marL="0" indent="0" algn="just">
              <a:buNone/>
            </a:pPr>
            <a:r>
              <a:rPr lang="ru-RU" dirty="0">
                <a:latin typeface="Times New Roman"/>
              </a:rPr>
              <a:t> • </a:t>
            </a:r>
            <a:r>
              <a:rPr lang="ru-RU" i="1" u="sng" dirty="0">
                <a:latin typeface="Times New Roman"/>
              </a:rPr>
              <a:t>расходомеры с </a:t>
            </a:r>
            <a:r>
              <a:rPr lang="ru-RU" i="1" u="sng" dirty="0" err="1">
                <a:latin typeface="Times New Roman"/>
              </a:rPr>
              <a:t>термоанемометрическими</a:t>
            </a:r>
            <a:r>
              <a:rPr lang="ru-RU" i="1" u="sng" dirty="0">
                <a:latin typeface="Times New Roman"/>
              </a:rPr>
              <a:t> преобразователями</a:t>
            </a:r>
            <a:r>
              <a:rPr lang="ru-RU" dirty="0">
                <a:latin typeface="Times New Roman"/>
              </a:rPr>
              <a:t>- в которых используется зависимость между количеством теплоты, теряемой непрерывно нагреваемым телом, помещенным в поток, и массовым расходом вещества; </a:t>
            </a:r>
            <a:endParaRPr lang="ru-RU">
              <a:latin typeface="Times New Roman"/>
            </a:endParaRPr>
          </a:p>
          <a:p>
            <a:pPr marL="0" indent="0" algn="just">
              <a:buNone/>
            </a:pPr>
            <a:r>
              <a:rPr lang="ru-RU" dirty="0">
                <a:latin typeface="Times New Roman"/>
              </a:rPr>
              <a:t>• </a:t>
            </a:r>
            <a:r>
              <a:rPr lang="ru-RU" i="1" u="sng" dirty="0">
                <a:latin typeface="Times New Roman"/>
              </a:rPr>
              <a:t>расходомеры теплового слоя</a:t>
            </a:r>
            <a:r>
              <a:rPr lang="ru-RU" dirty="0">
                <a:latin typeface="Times New Roman"/>
              </a:rPr>
              <a:t>, основанные на создании разности температур с двух сторон пограничного слоя; </a:t>
            </a:r>
            <a:endParaRPr lang="ru-RU">
              <a:latin typeface="Times New Roman"/>
            </a:endParaRPr>
          </a:p>
          <a:p>
            <a:pPr marL="0" indent="0" algn="just">
              <a:buNone/>
            </a:pPr>
            <a:r>
              <a:rPr lang="ru-RU" dirty="0">
                <a:latin typeface="Times New Roman"/>
              </a:rPr>
              <a:t>• </a:t>
            </a:r>
            <a:r>
              <a:rPr lang="ru-RU" i="1" u="sng" dirty="0">
                <a:latin typeface="Times New Roman"/>
              </a:rPr>
              <a:t>расходомеры с калориметрическими преобразователями</a:t>
            </a:r>
            <a:r>
              <a:rPr lang="ru-RU" dirty="0">
                <a:latin typeface="Times New Roman"/>
              </a:rPr>
              <a:t>- основанные на нагреве или охлаждении потока посторонним источником энергии, создающим в потоке разность температур</a:t>
            </a:r>
          </a:p>
        </p:txBody>
      </p:sp>
    </p:spTree>
    <p:extLst>
      <p:ext uri="{BB962C8B-B14F-4D97-AF65-F5344CB8AC3E}">
        <p14:creationId xmlns:p14="http://schemas.microsoft.com/office/powerpoint/2010/main" xmlns="" val="290383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87" y="-66675"/>
            <a:ext cx="12114173" cy="1293812"/>
          </a:xfrm>
        </p:spPr>
        <p:txBody>
          <a:bodyPr>
            <a:normAutofit/>
          </a:bodyPr>
          <a:lstStyle/>
          <a:p>
            <a:pPr algn="ctr"/>
            <a:r>
              <a:rPr lang="ru-RU" sz="2400" dirty="0">
                <a:latin typeface="Times New Roman"/>
              </a:rPr>
              <a:t>Государственное автономное профессиональное образовательное учреждение Краснодарского края "Новороссийский колледж строительства и экономики»</a:t>
            </a:r>
          </a:p>
        </p:txBody>
      </p:sp>
      <p:sp>
        <p:nvSpPr>
          <p:cNvPr id="3" name="Объект 2"/>
          <p:cNvSpPr>
            <a:spLocks noGrp="1"/>
          </p:cNvSpPr>
          <p:nvPr>
            <p:ph idx="1"/>
          </p:nvPr>
        </p:nvSpPr>
        <p:spPr>
          <a:xfrm>
            <a:off x="25400" y="1549439"/>
            <a:ext cx="12125325" cy="4668799"/>
          </a:xfrm>
        </p:spPr>
        <p:txBody>
          <a:bodyPr vert="horz" lIns="91440" tIns="45720" rIns="91440" bIns="45720" rtlCol="0" anchor="t">
            <a:normAutofit lnSpcReduction="10000"/>
          </a:bodyPr>
          <a:lstStyle/>
          <a:p>
            <a:pPr marL="0" indent="0" algn="ctr">
              <a:buNone/>
            </a:pPr>
            <a:r>
              <a:rPr lang="ru-RU" sz="3200" b="1" i="1" dirty="0">
                <a:latin typeface="Times New Roman"/>
              </a:rPr>
              <a:t>Измерение расхода</a:t>
            </a:r>
          </a:p>
          <a:p>
            <a:pPr marL="0" indent="0" algn="just">
              <a:buNone/>
            </a:pPr>
            <a:r>
              <a:rPr lang="ru-RU" sz="2800" dirty="0">
                <a:latin typeface="Times New Roman"/>
              </a:rPr>
              <a:t>Расходом вещества обычно называют количество вещества, проходящее через определенное сечение канала в единицу времени. </a:t>
            </a:r>
            <a:endParaRPr lang="ru-RU" sz="2800">
              <a:latin typeface="Times New Roman"/>
            </a:endParaRPr>
          </a:p>
          <a:p>
            <a:pPr marL="0" indent="0" algn="just">
              <a:buNone/>
            </a:pPr>
            <a:r>
              <a:rPr lang="ru-RU" sz="2800" i="1" dirty="0">
                <a:latin typeface="Times New Roman"/>
              </a:rPr>
              <a:t>В зависимости от принципа действия приборы для измерения расхода вещества можно разделить на следующие группы: </a:t>
            </a:r>
            <a:endParaRPr lang="ru-RU" sz="2800" dirty="0">
              <a:latin typeface="Times New Roman"/>
            </a:endParaRPr>
          </a:p>
          <a:p>
            <a:pPr marL="0" indent="0" algn="just">
              <a:buNone/>
            </a:pPr>
            <a:r>
              <a:rPr lang="ru-RU" sz="2800" dirty="0">
                <a:latin typeface="Times New Roman"/>
              </a:rPr>
              <a:t>• Расходомеры переменного перепада давления </a:t>
            </a:r>
          </a:p>
          <a:p>
            <a:pPr marL="0" indent="0" algn="just">
              <a:buNone/>
            </a:pPr>
            <a:r>
              <a:rPr lang="ru-RU" sz="2800" dirty="0">
                <a:latin typeface="Times New Roman"/>
              </a:rPr>
              <a:t>• Расходомеры постоянного перепада давления </a:t>
            </a:r>
          </a:p>
          <a:p>
            <a:pPr marL="0" indent="0" algn="just">
              <a:buNone/>
            </a:pPr>
            <a:r>
              <a:rPr lang="ru-RU" sz="2800" dirty="0">
                <a:latin typeface="Times New Roman"/>
              </a:rPr>
              <a:t>• Электромагнитные расходомеры </a:t>
            </a:r>
          </a:p>
          <a:p>
            <a:pPr marL="0" indent="0" algn="just">
              <a:buNone/>
            </a:pPr>
            <a:r>
              <a:rPr lang="ru-RU" sz="2800" dirty="0">
                <a:latin typeface="Times New Roman"/>
              </a:rPr>
              <a:t>• Тахометрические расходомеры </a:t>
            </a:r>
          </a:p>
          <a:p>
            <a:pPr marL="0" indent="0" algn="just">
              <a:buNone/>
            </a:pPr>
            <a:r>
              <a:rPr lang="ru-RU" sz="2800" dirty="0">
                <a:latin typeface="Times New Roman"/>
              </a:rPr>
              <a:t>• Ультразвуковые расходомеры</a:t>
            </a:r>
          </a:p>
        </p:txBody>
      </p:sp>
      <p:pic>
        <p:nvPicPr>
          <p:cNvPr id="4" name="Рисунок 3" descr="fx.jpg"/>
          <p:cNvPicPr>
            <a:picLocks noChangeAspect="1"/>
          </p:cNvPicPr>
          <p:nvPr/>
        </p:nvPicPr>
        <p:blipFill>
          <a:blip r:embed="rId3"/>
          <a:stretch>
            <a:fillRect/>
          </a:stretch>
        </p:blipFill>
        <p:spPr>
          <a:xfrm>
            <a:off x="7369760" y="3686175"/>
            <a:ext cx="4412665" cy="2792757"/>
          </a:xfrm>
          <a:prstGeom prst="rect">
            <a:avLst/>
          </a:prstGeom>
        </p:spPr>
      </p:pic>
    </p:spTree>
    <p:extLst>
      <p:ext uri="{BB962C8B-B14F-4D97-AF65-F5344CB8AC3E}">
        <p14:creationId xmlns:p14="http://schemas.microsoft.com/office/powerpoint/2010/main" xmlns="" val="2183279569"/>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TC104033937[[fn=След самолета]]</Template>
  <TotalTime>0</TotalTime>
  <Words>341</Words>
  <Application>Microsoft Office PowerPoint</Application>
  <PresentationFormat>Произвольный</PresentationFormat>
  <Paragraphs>62</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След самолета</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  Презентация по : МДК 05.01 « Выполнение работ по профессии слесарь по обслуживанию тепловых сетей»                         По теме: « Технические средства контроля»  </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lpstr>Государственное автономное профессиональное образовательное учреждение Краснодарского края "Новороссийский колледж строительства и экономики»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glumenko</cp:lastModifiedBy>
  <cp:revision>6</cp:revision>
  <dcterms:created xsi:type="dcterms:W3CDTF">2013-07-31T16:29:22Z</dcterms:created>
  <dcterms:modified xsi:type="dcterms:W3CDTF">2017-10-04T06:06:14Z</dcterms:modified>
</cp:coreProperties>
</file>