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82" r:id="rId6"/>
    <p:sldId id="262" r:id="rId7"/>
    <p:sldId id="284" r:id="rId8"/>
    <p:sldId id="286" r:id="rId9"/>
    <p:sldId id="288" r:id="rId10"/>
    <p:sldId id="299" r:id="rId11"/>
    <p:sldId id="303" r:id="rId12"/>
    <p:sldId id="300" r:id="rId13"/>
    <p:sldId id="301" r:id="rId14"/>
    <p:sldId id="305" r:id="rId15"/>
    <p:sldId id="306" r:id="rId16"/>
    <p:sldId id="30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E0C60"/>
    <a:srgbClr val="339933"/>
    <a:srgbClr val="FFFF00"/>
    <a:srgbClr val="CC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48" autoAdjust="0"/>
    <p:restoredTop sz="95717" autoAdjust="0"/>
  </p:normalViewPr>
  <p:slideViewPr>
    <p:cSldViewPr>
      <p:cViewPr varScale="1">
        <p:scale>
          <a:sx n="51" d="100"/>
          <a:sy n="51" d="100"/>
        </p:scale>
        <p:origin x="-84" y="-1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22"/>
    </p:cViewPr>
  </p:sorter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E9C5463-F0ED-4273-A18E-2B4A8DA6D159}" type="datetimeFigureOut">
              <a:rPr lang="ru-RU"/>
              <a:pPr>
                <a:defRPr/>
              </a:pPr>
              <a:t>06.10.2017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BFE8548-BB79-40FE-8286-C72631D8A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88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DA8AAE-C6DF-4CA5-920F-10A5291D35DC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62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33379B-EB64-4FB0-B316-DD2DAB64FA72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72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BB9E7-5D0B-4EBF-9BE8-473254C4FDC5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83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BC6FB4-9A38-40A3-A646-255D31B8BA8E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03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1411C1-59C1-4BF7-9E2B-811B46C836B9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24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646A55-C83A-4130-BB93-93FF1679AAAD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44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83689E-2F90-43D3-A1C0-29D43E2A6487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6FB05E-50CF-4186-B0C1-EBE021AF00AE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09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DE1602-FB5D-4E3C-95DB-B5D072FD003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1C3958-D9BB-41F0-AA6C-81464312DB26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648564-643B-4123-9CE8-3D491B5258FD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60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5B9B854-C6E9-46ED-AD72-360CA9102F42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80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728911-F162-4002-AA0F-E637FB81AFCB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90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28CC2D-F8DB-4CF1-8039-D7CB3DE893BA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01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1BBA5A-CF0F-4C3E-9BB4-FB6900FC6B79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3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7" name="Text Box 14"/>
            <p:cNvSpPr txBox="1">
              <a:spLocks noChangeArrowheads="1"/>
            </p:cNvSpPr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/>
                <a:t>LOGO</a:t>
              </a:r>
            </a:p>
          </p:txBody>
        </p:sp>
        <p:sp>
          <p:nvSpPr>
            <p:cNvPr id="8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914400" y="2286000"/>
            <a:ext cx="7304088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62000" y="1600200"/>
            <a:ext cx="7620000" cy="682625"/>
          </a:xfrm>
        </p:spPr>
        <p:txBody>
          <a:bodyPr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534150"/>
            <a:ext cx="21336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34150"/>
            <a:ext cx="28956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34150"/>
            <a:ext cx="21336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49A560C-9679-43C4-907D-13B8C2C0E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204F9-16C4-4EF5-AC86-62BD7F740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D7FB8-6CC8-444E-9E37-58DD130B1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2484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C014-C9D8-4203-8674-E3161FB41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2484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038600" cy="2476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038600" cy="2476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2C80E-2FCA-46B3-B322-B9FC7D843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73303-2C79-4984-AD3F-D860D025D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9D272-DEC5-4732-A09B-1610B64AE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02983-B72B-485D-8624-DDAEA15F5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9A9DA-08F3-4DE8-A4A3-AFADC4593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6BC64-520E-49B2-A63F-CD2B14525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E6222-895C-47EC-BF8C-B252BCD08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BA41C-11D5-40E6-BB96-A21568F72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55341-18DD-4DE5-B330-67D2F098D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7"/>
          <p:cNvGraphicFramePr>
            <a:graphicFrameLocks noChangeAspect="1"/>
          </p:cNvGraphicFramePr>
          <p:nvPr/>
        </p:nvGraphicFramePr>
        <p:xfrm>
          <a:off x="0" y="0"/>
          <a:ext cx="9144000" cy="1123950"/>
        </p:xfrm>
        <a:graphic>
          <a:graphicData uri="http://schemas.openxmlformats.org/presentationml/2006/ole">
            <p:oleObj spid="_x0000_s1026" name="Image" r:id="rId16" imgW="10793651" imgH="1498413" progId="">
              <p:embed/>
            </p:oleObj>
          </a:graphicData>
        </a:graphic>
      </p:graphicFrame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04800" y="609600"/>
            <a:ext cx="8839200" cy="533400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gray">
          <a:xfrm>
            <a:off x="9525" y="1114425"/>
            <a:ext cx="9144000" cy="762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3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C549B1-491B-431D-9BE6-923A49C63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438400" y="609600"/>
            <a:ext cx="6248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gray">
          <a:xfrm>
            <a:off x="8131175" y="25717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gray">
          <a:xfrm rot="5400000">
            <a:off x="8447088" y="-185738"/>
            <a:ext cx="273050" cy="860425"/>
          </a:xfrm>
          <a:prstGeom prst="moon">
            <a:avLst>
              <a:gd name="adj" fmla="val 21208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875" y="1412875"/>
            <a:ext cx="7620000" cy="682625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Абсолютные и относительные статистические </a:t>
            </a:r>
            <a:br>
              <a:rPr lang="ru-RU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величины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7056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5400" b="1" dirty="0" smtClean="0">
                <a:solidFill>
                  <a:schemeClr val="tx1">
                    <a:lumMod val="50000"/>
                  </a:schemeClr>
                </a:solidFill>
              </a:rPr>
              <a:t>АВ</a:t>
            </a:r>
            <a:r>
              <a:rPr lang="en-US" sz="5400" b="1" dirty="0" smtClean="0">
                <a:solidFill>
                  <a:schemeClr val="tx1">
                    <a:lumMod val="50000"/>
                  </a:schemeClr>
                </a:solidFill>
              </a:rPr>
              <a:t>   =&gt;   OB</a:t>
            </a:r>
            <a:endParaRPr lang="ru-RU" sz="54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229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Абсолютные величины- являются основой для расчета разных относительных статистических показателей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412875"/>
            <a:ext cx="7620000" cy="682625"/>
          </a:xfrm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chemeClr val="tx1">
                    <a:lumMod val="50000"/>
                  </a:schemeClr>
                </a:solidFill>
              </a:rPr>
              <a:t>Относительные статистические величины и их виды</a:t>
            </a:r>
            <a:endParaRPr lang="en-US" sz="48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2484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400" b="1" dirty="0" smtClean="0">
                <a:solidFill>
                  <a:schemeClr val="tx1">
                    <a:lumMod val="50000"/>
                  </a:schemeClr>
                </a:solidFill>
              </a:rPr>
              <a:t>Относительные величины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229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dirty="0" smtClean="0"/>
              <a:t> </a:t>
            </a:r>
          </a:p>
          <a:p>
            <a:pPr eaLnBrk="1" hangingPunct="1"/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Относительные величины в статистике представляют собой частное от деления двух статистических величин и характеризуют количественное соотношение между ними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2484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400" b="1" dirty="0" smtClean="0">
                <a:solidFill>
                  <a:schemeClr val="tx1">
                    <a:lumMod val="50000"/>
                  </a:schemeClr>
                </a:solidFill>
              </a:rPr>
              <a:t>Относительные величины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Выражают количественное  соотношение, присущее конкретным общественным явлениям или процессам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Любая относительная величина представляет собой результат сопоставления каких-либо двух величин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Величина Б, с которой производится сравнение, называется основанием, или базой сравнения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Если сравниваются одноименные величины, то результат выражается в коэффициентах (например  0,3), в процентах (30%) или промилле (300 </a:t>
            </a:r>
            <a:r>
              <a:rPr lang="ru-RU" sz="2800" b="1" baseline="30000" dirty="0" smtClean="0">
                <a:solidFill>
                  <a:schemeClr val="tx1">
                    <a:lumMod val="50000"/>
                  </a:schemeClr>
                </a:solidFill>
              </a:rPr>
              <a:t>0</a:t>
            </a: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</a:rPr>
              <a:t>/</a:t>
            </a:r>
            <a:r>
              <a:rPr lang="ru-RU" sz="2800" b="1" baseline="-25000" dirty="0" smtClean="0">
                <a:solidFill>
                  <a:schemeClr val="tx1">
                    <a:lumMod val="50000"/>
                  </a:schemeClr>
                </a:solidFill>
              </a:rPr>
              <a:t>00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422" y="0"/>
            <a:ext cx="6786578" cy="1142984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Форма выражения относительных величин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 результате сопоставления одноименных абсолютных величин получают </a:t>
            </a:r>
            <a:r>
              <a:rPr lang="ru-RU" sz="2800" b="1" i="1" dirty="0" smtClean="0">
                <a:solidFill>
                  <a:schemeClr val="tx1">
                    <a:lumMod val="50000"/>
                  </a:schemeClr>
                </a:solidFill>
              </a:rPr>
              <a:t>неименованные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относительные величины. Они могут выражаться в виде долей, кратных соотношений, процентных соотношений, в виде промилле и т.д.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Результатом сопоставления разноименных величин являются </a:t>
            </a:r>
            <a:r>
              <a:rPr lang="ru-RU" sz="2800" b="1" i="1" dirty="0" smtClean="0">
                <a:solidFill>
                  <a:schemeClr val="tx1">
                    <a:lumMod val="50000"/>
                  </a:schemeClr>
                </a:solidFill>
              </a:rPr>
              <a:t>именованные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относительные величины. Их название образуется сочетанием сравниваемой и базисной абсолютных величин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Выбор формы зависит от характера аналитической задачи: с наибольшей ясностью выразить соотношение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0298" y="0"/>
            <a:ext cx="6643702" cy="1142984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Относительная величина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8800" b="1" dirty="0" smtClean="0">
                <a:solidFill>
                  <a:schemeClr val="tx1">
                    <a:lumMod val="50000"/>
                  </a:schemeClr>
                </a:solidFill>
              </a:rPr>
              <a:t>ОВ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Показывает: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1) во сколько раз сравниваемая величина А больше или меньше базисной  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2) какую долю А составляет по отношению к 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3)сколько единиц величины А приходится на единицу величины 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Спасибо за внимание</a:t>
            </a:r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  <a:sym typeface="Wingdings" pitchFamily="2" charset="2"/>
              </a:rPr>
              <a:t></a:t>
            </a:r>
            <a:endParaRPr lang="ru-RU" sz="3600" b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Надир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857364"/>
            <a:ext cx="2928958" cy="2643206"/>
          </a:xfrm>
          <a:prstGeom prst="rect">
            <a:avLst/>
          </a:prstGeom>
          <a:noFill/>
        </p:spPr>
      </p:pic>
      <p:pic>
        <p:nvPicPr>
          <p:cNvPr id="2052" name="Picture 4" descr="C:\Users\Надир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285992"/>
            <a:ext cx="2714612" cy="2786082"/>
          </a:xfrm>
          <a:prstGeom prst="rect">
            <a:avLst/>
          </a:prstGeom>
          <a:noFill/>
        </p:spPr>
      </p:pic>
      <p:pic>
        <p:nvPicPr>
          <p:cNvPr id="2053" name="Picture 5" descr="C:\Users\Надир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005382"/>
            <a:ext cx="2928958" cy="1852618"/>
          </a:xfrm>
          <a:prstGeom prst="rect">
            <a:avLst/>
          </a:prstGeom>
          <a:noFill/>
        </p:spPr>
      </p:pic>
      <p:pic>
        <p:nvPicPr>
          <p:cNvPr id="2054" name="Picture 6" descr="C:\Users\Надир\Desktop\images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54" y="2500306"/>
            <a:ext cx="307183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7056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6000" b="1" dirty="0" smtClean="0">
                <a:solidFill>
                  <a:schemeClr val="tx1">
                    <a:lumMod val="50000"/>
                  </a:schemeClr>
                </a:solidFill>
              </a:rPr>
              <a:t>Содержание</a:t>
            </a:r>
            <a:endParaRPr lang="en-US" sz="60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684213" y="1916113"/>
            <a:ext cx="762000" cy="665162"/>
            <a:chOff x="1110" y="2656"/>
            <a:chExt cx="1549" cy="1351"/>
          </a:xfrm>
        </p:grpSpPr>
        <p:sp>
          <p:nvSpPr>
            <p:cNvPr id="13326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7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3316" name="Group 7"/>
          <p:cNvGrpSpPr>
            <a:grpSpLocks/>
          </p:cNvGrpSpPr>
          <p:nvPr/>
        </p:nvGrpSpPr>
        <p:grpSpPr bwMode="auto">
          <a:xfrm>
            <a:off x="755650" y="4292600"/>
            <a:ext cx="762000" cy="665163"/>
            <a:chOff x="3174" y="2656"/>
            <a:chExt cx="1549" cy="1351"/>
          </a:xfrm>
        </p:grpSpPr>
        <p:sp>
          <p:nvSpPr>
            <p:cNvPr id="13323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4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17" name="Line 11"/>
          <p:cNvSpPr>
            <a:spLocks noChangeShapeType="1"/>
          </p:cNvSpPr>
          <p:nvPr/>
        </p:nvSpPr>
        <p:spPr bwMode="auto">
          <a:xfrm>
            <a:off x="2438400" y="2481263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1619250" y="1916113"/>
            <a:ext cx="6337300" cy="8002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800" b="1" dirty="0">
                <a:solidFill>
                  <a:schemeClr val="tx1">
                    <a:lumMod val="50000"/>
                  </a:schemeClr>
                </a:solidFill>
              </a:rPr>
              <a:t>Абсолютные величины и их виды</a:t>
            </a:r>
          </a:p>
          <a:p>
            <a:pPr eaLnBrk="0" hangingPunct="0"/>
            <a:endParaRPr lang="en-US" dirty="0"/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gray">
          <a:xfrm>
            <a:off x="900113" y="2060575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3320" name="Text Box 15"/>
          <p:cNvSpPr txBox="1">
            <a:spLocks noChangeArrowheads="1"/>
          </p:cNvSpPr>
          <p:nvPr/>
        </p:nvSpPr>
        <p:spPr bwMode="auto">
          <a:xfrm>
            <a:off x="1763713" y="4292600"/>
            <a:ext cx="698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800" b="1" dirty="0">
                <a:solidFill>
                  <a:schemeClr val="tx1">
                    <a:lumMod val="50000"/>
                  </a:schemeClr>
                </a:solidFill>
              </a:rPr>
              <a:t>Относительные величины и их виды</a:t>
            </a:r>
            <a:endParaRPr lang="en-US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321" name="Text Box 27"/>
          <p:cNvSpPr txBox="1">
            <a:spLocks noChangeArrowheads="1"/>
          </p:cNvSpPr>
          <p:nvPr/>
        </p:nvSpPr>
        <p:spPr bwMode="gray">
          <a:xfrm>
            <a:off x="971550" y="4365625"/>
            <a:ext cx="3603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b="1">
                <a:solidFill>
                  <a:schemeClr val="bg1"/>
                </a:solidFill>
              </a:rPr>
              <a:t>2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322" name="Line 28"/>
          <p:cNvSpPr>
            <a:spLocks noChangeShapeType="1"/>
          </p:cNvSpPr>
          <p:nvPr/>
        </p:nvSpPr>
        <p:spPr bwMode="auto">
          <a:xfrm>
            <a:off x="2484438" y="494188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60" y="0"/>
            <a:ext cx="6715140" cy="1142984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Абсолютные величины и их виды</a:t>
            </a: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endParaRPr lang="en-US" sz="2800" b="1" dirty="0" smtClean="0">
              <a:solidFill>
                <a:srgbClr val="FFFF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b="1" dirty="0" smtClean="0"/>
          </a:p>
          <a:p>
            <a:pPr eaLnBrk="1" hangingPunct="1">
              <a:lnSpc>
                <a:spcPct val="90000"/>
              </a:lnSpc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АВ – показатели, выражающие размеры социально-экономических явлений числом единиц или величиной характеризующих их признаков в данных условиях места и времени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АВ – количественные  показатели, выражающие общую численность, размеры (объемы, уровни) и другие характеристики изучаемого процесса или явления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60" y="0"/>
            <a:ext cx="6715140" cy="1142984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Абсолютные статистические величины</a:t>
            </a:r>
            <a:endParaRPr lang="en-US" sz="36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363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АВ отражают наличие тех или иных  ресурсов, это основа материального учета. Они объективно отражают развитие экономики и всегда имеют определенную размерность (количество произведенных пар обуви, кубометров добытой горной массы или природного газа, тонн полезного ископаемого). АВ – числа, имеющие единицы измерения (тонны, килограммы, километры). Единицы измерения как раз и определяют сущность абсолютной величины. Они позволяют наглядно охарактеризовать изучаемый объект</a:t>
            </a:r>
          </a:p>
        </p:txBody>
      </p:sp>
      <p:sp>
        <p:nvSpPr>
          <p:cNvPr id="15364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31003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2484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Виды абсолютных величин</a:t>
            </a:r>
            <a:endParaRPr lang="en-US" sz="40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142844" y="1785926"/>
            <a:ext cx="4286280" cy="4035425"/>
            <a:chOff x="720" y="1296"/>
            <a:chExt cx="1367" cy="2542"/>
          </a:xfrm>
        </p:grpSpPr>
        <p:sp>
          <p:nvSpPr>
            <p:cNvPr id="18452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3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800" b="1">
                <a:solidFill>
                  <a:srgbClr val="FF0000"/>
                </a:solidFill>
              </a:endParaRPr>
            </a:p>
          </p:txBody>
        </p:sp>
        <p:sp>
          <p:nvSpPr>
            <p:cNvPr id="18454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5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168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6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7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458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8461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8462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8463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8464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8465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8459" name="Text Box 16"/>
            <p:cNvSpPr txBox="1">
              <a:spLocks noChangeArrowheads="1"/>
            </p:cNvSpPr>
            <p:nvPr/>
          </p:nvSpPr>
          <p:spPr bwMode="gray">
            <a:xfrm>
              <a:off x="1317" y="1354"/>
              <a:ext cx="14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18460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18436" name="Group 18"/>
          <p:cNvGrpSpPr>
            <a:grpSpLocks/>
          </p:cNvGrpSpPr>
          <p:nvPr/>
        </p:nvGrpSpPr>
        <p:grpSpPr bwMode="auto">
          <a:xfrm>
            <a:off x="4572000" y="1785926"/>
            <a:ext cx="4038601" cy="4035425"/>
            <a:chOff x="2208" y="1296"/>
            <a:chExt cx="1365" cy="2542"/>
          </a:xfrm>
        </p:grpSpPr>
        <p:sp>
          <p:nvSpPr>
            <p:cNvPr id="18439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0" name="AutoShape 20"/>
            <p:cNvSpPr>
              <a:spLocks noChangeArrowheads="1"/>
            </p:cNvSpPr>
            <p:nvPr/>
          </p:nvSpPr>
          <p:spPr bwMode="gray">
            <a:xfrm>
              <a:off x="2234" y="1495"/>
              <a:ext cx="1317" cy="176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1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2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3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8444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8445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8446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8447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8448" name="Text Box 28"/>
            <p:cNvSpPr txBox="1">
              <a:spLocks noChangeArrowheads="1"/>
            </p:cNvSpPr>
            <p:nvPr/>
          </p:nvSpPr>
          <p:spPr bwMode="gray">
            <a:xfrm>
              <a:off x="2807" y="1354"/>
              <a:ext cx="137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18449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8450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1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437" name="Rectangle 48"/>
          <p:cNvSpPr>
            <a:spLocks noChangeArrowheads="1"/>
          </p:cNvSpPr>
          <p:nvPr/>
        </p:nvSpPr>
        <p:spPr bwMode="auto">
          <a:xfrm>
            <a:off x="4714876" y="2924175"/>
            <a:ext cx="38179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     </a:t>
            </a:r>
            <a:r>
              <a:rPr lang="ru-RU" sz="4000" b="1" dirty="0">
                <a:solidFill>
                  <a:schemeClr val="tx1">
                    <a:lumMod val="50000"/>
                  </a:schemeClr>
                </a:solidFill>
              </a:rPr>
              <a:t>суммарные</a:t>
            </a:r>
            <a:endParaRPr lang="ru-RU" sz="3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38" name="Rectangle 50"/>
          <p:cNvSpPr>
            <a:spLocks noChangeArrowheads="1"/>
          </p:cNvSpPr>
          <p:nvPr/>
        </p:nvSpPr>
        <p:spPr bwMode="auto">
          <a:xfrm>
            <a:off x="357158" y="2786058"/>
            <a:ext cx="40005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  </a:t>
            </a:r>
            <a:r>
              <a:rPr lang="ru-RU" sz="3200" b="1" dirty="0">
                <a:solidFill>
                  <a:schemeClr val="tx1">
                    <a:lumMod val="50000"/>
                  </a:schemeClr>
                </a:solidFill>
              </a:rPr>
              <a:t>индивидуальные</a:t>
            </a:r>
            <a:endParaRPr lang="ru-RU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2484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Виды абсолютных величин</a:t>
            </a:r>
            <a:endParaRPr lang="en-US" sz="40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459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412875"/>
            <a:ext cx="4038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</a:rPr>
              <a:t>Индивидуальная АВ  характеризует единицу совокупности. Она отражает размеры количественных признаков у отдельных единиц изучаемой совокупности.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</a:rPr>
              <a:t>Индивидуальные АВ получаются в процессе статистического наблюдения и характеризуют отдельные единицы совокупности (рост человека, вес, объем производства продукции)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200" dirty="0" smtClean="0"/>
          </a:p>
        </p:txBody>
      </p:sp>
      <p:sp>
        <p:nvSpPr>
          <p:cNvPr id="19460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196975"/>
            <a:ext cx="4038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b="1" dirty="0" smtClean="0">
                <a:solidFill>
                  <a:schemeClr val="tx1">
                    <a:lumMod val="50000"/>
                  </a:schemeClr>
                </a:solidFill>
              </a:rPr>
              <a:t>Суммарная, или общая, итоговая АВ – характеризует группу единиц совокупности или совокупность в целом. Она выражает размеры, величину количественных признаков у всей изучаемой совокупности в целом.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dirty="0" smtClean="0">
                <a:solidFill>
                  <a:schemeClr val="tx1">
                    <a:lumMod val="50000"/>
                  </a:schemeClr>
                </a:solidFill>
              </a:rPr>
              <a:t>Суммарная АВ характеризует величину явления по той или иной совокупности объектов или по какой-либо ее части. Суммарные величины получаются в результате непосредственного подсчета единиц наблюдения или в результате суммирования значений количественных признаков, которыми единицы обладают (например, численность населения страны, производство продукции отдельной отраслью</a:t>
            </a:r>
            <a:r>
              <a:rPr lang="ru-RU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7056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Формы выражения  АВ</a:t>
            </a:r>
            <a:endParaRPr lang="en-US" sz="4000" b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4211" name="AutoShape 3"/>
          <p:cNvSpPr>
            <a:spLocks noChangeArrowheads="1"/>
          </p:cNvSpPr>
          <p:nvPr/>
        </p:nvSpPr>
        <p:spPr bwMode="gray">
          <a:xfrm>
            <a:off x="1547813" y="1196975"/>
            <a:ext cx="7993062" cy="5661025"/>
          </a:xfrm>
          <a:prstGeom prst="rightArrow">
            <a:avLst>
              <a:gd name="adj1" fmla="val 79306"/>
              <a:gd name="adj2" fmla="val 34972"/>
            </a:avLst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blackWhite">
          <a:xfrm>
            <a:off x="1214414" y="1928802"/>
            <a:ext cx="5335588" cy="9906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>
                    <a:lumMod val="50000"/>
                  </a:schemeClr>
                </a:solidFill>
              </a:rPr>
              <a:t>НАТУРАЛЬНЫЙ УЧЕТ</a:t>
            </a:r>
            <a:endParaRPr lang="en-US" sz="3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blackWhite">
          <a:xfrm>
            <a:off x="1000100" y="3141663"/>
            <a:ext cx="5715040" cy="990600"/>
          </a:xfrm>
          <a:prstGeom prst="roundRect">
            <a:avLst>
              <a:gd name="adj" fmla="val 9106"/>
            </a:avLst>
          </a:prstGeom>
          <a:solidFill>
            <a:schemeClr val="tx1">
              <a:lumMod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3200" b="1" dirty="0">
                <a:solidFill>
                  <a:schemeClr val="bg1"/>
                </a:solidFill>
              </a:rPr>
              <a:t>Условно-натуральный учет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94214" name="AutoShape 6"/>
          <p:cNvSpPr>
            <a:spLocks noChangeArrowheads="1"/>
          </p:cNvSpPr>
          <p:nvPr/>
        </p:nvSpPr>
        <p:spPr bwMode="blackWhite">
          <a:xfrm>
            <a:off x="1116013" y="4292600"/>
            <a:ext cx="5327650" cy="9906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4000" b="1" dirty="0">
                <a:solidFill>
                  <a:schemeClr val="tx1">
                    <a:lumMod val="50000"/>
                  </a:schemeClr>
                </a:solidFill>
              </a:rPr>
              <a:t>Стоимостной учет</a:t>
            </a:r>
            <a:endParaRPr lang="en-US" sz="4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5943600" y="3048000"/>
            <a:ext cx="2514600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ru-RU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blackWhite">
          <a:xfrm>
            <a:off x="1000100" y="5572140"/>
            <a:ext cx="5262562" cy="990600"/>
          </a:xfrm>
          <a:prstGeom prst="roundRect">
            <a:avLst>
              <a:gd name="adj" fmla="val 9106"/>
            </a:avLst>
          </a:prstGeom>
          <a:solidFill>
            <a:schemeClr val="tx1">
              <a:lumMod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4000" b="1" dirty="0">
                <a:solidFill>
                  <a:schemeClr val="bg1"/>
                </a:solidFill>
              </a:rPr>
              <a:t>Трудовой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>
                <a:solidFill>
                  <a:schemeClr val="tx1">
                    <a:lumMod val="50000"/>
                  </a:schemeClr>
                </a:solidFill>
              </a:rPr>
              <a:t>учет</a:t>
            </a:r>
            <a:endParaRPr lang="en-US" sz="32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60" y="0"/>
            <a:ext cx="6715140" cy="1142984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Типы абсолютных величин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en-US" sz="28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4422"/>
            <a:ext cx="8229600" cy="530385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Натуральные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– такие единицы, которые отражают величину предметов, вещей в физических мерах веса, объема, площади и др.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Натуральный учет ведется в человеках, тыс. штук, т, м – в физических единицах измерения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Денежные (стоимостные) 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– используются для характеристики многих экономических показателей в стоимостном выражении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Т</a:t>
            </a:r>
            <a:r>
              <a:rPr lang="ru-RU" sz="2800" b="1" dirty="0" smtClean="0">
                <a:solidFill>
                  <a:srgbClr val="FF0000"/>
                </a:solidFill>
              </a:rPr>
              <a:t>рудовые 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– используются для определения затрат труда (человеко-час, человеко-день</a:t>
            </a:r>
            <a:r>
              <a:rPr lang="ru-RU" sz="28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</p:txBody>
      </p:sp>
      <p:sp>
        <p:nvSpPr>
          <p:cNvPr id="22532" name="AutoShape 4"/>
          <p:cNvSpPr>
            <a:spLocks noChangeAspect="1" noChangeArrowheads="1" noTextEdit="1"/>
          </p:cNvSpPr>
          <p:nvPr/>
        </p:nvSpPr>
        <p:spPr bwMode="gray">
          <a:xfrm flipH="1">
            <a:off x="4868863" y="31003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248400" cy="10969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Условно-натуральный учет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357298"/>
            <a:ext cx="8229600" cy="51054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Условно-натуральные единицы 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используются для сведения воедино нескольких разновидностей одинаковой потребительной стоимости. Для пересчета всех видов продукции в сопоставимый вид используется некий эталон (баррель нефти, молоко 2,5% жирности)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67l">
  <a:themeElements>
    <a:clrScheme name="cdb2004167l 3">
      <a:dk1>
        <a:srgbClr val="132767"/>
      </a:dk1>
      <a:lt1>
        <a:srgbClr val="FFFFFF"/>
      </a:lt1>
      <a:dk2>
        <a:srgbClr val="184BB2"/>
      </a:dk2>
      <a:lt2>
        <a:srgbClr val="C0C0C0"/>
      </a:lt2>
      <a:accent1>
        <a:srgbClr val="22A2E2"/>
      </a:accent1>
      <a:accent2>
        <a:srgbClr val="81CFEB"/>
      </a:accent2>
      <a:accent3>
        <a:srgbClr val="FFFFFF"/>
      </a:accent3>
      <a:accent4>
        <a:srgbClr val="0E2057"/>
      </a:accent4>
      <a:accent5>
        <a:srgbClr val="ABCEEE"/>
      </a:accent5>
      <a:accent6>
        <a:srgbClr val="74BBD5"/>
      </a:accent6>
      <a:hlink>
        <a:srgbClr val="55ABA9"/>
      </a:hlink>
      <a:folHlink>
        <a:srgbClr val="DCCA42"/>
      </a:folHlink>
    </a:clrScheme>
    <a:fontScheme name="cdb2004167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67l 1">
        <a:dk1>
          <a:srgbClr val="0E3558"/>
        </a:dk1>
        <a:lt1>
          <a:srgbClr val="FFFFFF"/>
        </a:lt1>
        <a:dk2>
          <a:srgbClr val="006666"/>
        </a:dk2>
        <a:lt2>
          <a:srgbClr val="969696"/>
        </a:lt2>
        <a:accent1>
          <a:srgbClr val="E3BE05"/>
        </a:accent1>
        <a:accent2>
          <a:srgbClr val="4BC77A"/>
        </a:accent2>
        <a:accent3>
          <a:srgbClr val="FFFFFF"/>
        </a:accent3>
        <a:accent4>
          <a:srgbClr val="0A2C4A"/>
        </a:accent4>
        <a:accent5>
          <a:srgbClr val="EFDBAA"/>
        </a:accent5>
        <a:accent6>
          <a:srgbClr val="43B46E"/>
        </a:accent6>
        <a:hlink>
          <a:srgbClr val="CC33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67l 2">
        <a:dk1>
          <a:srgbClr val="55238D"/>
        </a:dk1>
        <a:lt1>
          <a:srgbClr val="FFFFFF"/>
        </a:lt1>
        <a:dk2>
          <a:srgbClr val="754ECC"/>
        </a:dk2>
        <a:lt2>
          <a:srgbClr val="C0C0C0"/>
        </a:lt2>
        <a:accent1>
          <a:srgbClr val="869EEC"/>
        </a:accent1>
        <a:accent2>
          <a:srgbClr val="EFA441"/>
        </a:accent2>
        <a:accent3>
          <a:srgbClr val="FFFFFF"/>
        </a:accent3>
        <a:accent4>
          <a:srgbClr val="471C78"/>
        </a:accent4>
        <a:accent5>
          <a:srgbClr val="C3CCF4"/>
        </a:accent5>
        <a:accent6>
          <a:srgbClr val="D9943A"/>
        </a:accent6>
        <a:hlink>
          <a:srgbClr val="63C398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67l 3">
        <a:dk1>
          <a:srgbClr val="132767"/>
        </a:dk1>
        <a:lt1>
          <a:srgbClr val="FFFFFF"/>
        </a:lt1>
        <a:dk2>
          <a:srgbClr val="184BB2"/>
        </a:dk2>
        <a:lt2>
          <a:srgbClr val="C0C0C0"/>
        </a:lt2>
        <a:accent1>
          <a:srgbClr val="22A2E2"/>
        </a:accent1>
        <a:accent2>
          <a:srgbClr val="81CFEB"/>
        </a:accent2>
        <a:accent3>
          <a:srgbClr val="FFFFFF"/>
        </a:accent3>
        <a:accent4>
          <a:srgbClr val="0E2057"/>
        </a:accent4>
        <a:accent5>
          <a:srgbClr val="ABCEEE"/>
        </a:accent5>
        <a:accent6>
          <a:srgbClr val="74BBD5"/>
        </a:accent6>
        <a:hlink>
          <a:srgbClr val="55ABA9"/>
        </a:hlink>
        <a:folHlink>
          <a:srgbClr val="DCCA4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1087</TotalTime>
  <Words>606</Words>
  <Application>Microsoft Office PowerPoint</Application>
  <PresentationFormat>Экран (4:3)</PresentationFormat>
  <Paragraphs>76</Paragraphs>
  <Slides>16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cdb2004167l</vt:lpstr>
      <vt:lpstr>Image</vt:lpstr>
      <vt:lpstr>   Абсолютные и относительные статистические  величины   </vt:lpstr>
      <vt:lpstr>Содержание</vt:lpstr>
      <vt:lpstr>Абсолютные величины и их виды </vt:lpstr>
      <vt:lpstr>Абсолютные статистические величины</vt:lpstr>
      <vt:lpstr>Виды абсолютных величин</vt:lpstr>
      <vt:lpstr>Виды абсолютных величин</vt:lpstr>
      <vt:lpstr>Формы выражения  АВ</vt:lpstr>
      <vt:lpstr>Типы абсолютных величин </vt:lpstr>
      <vt:lpstr>Условно-натуральный учет</vt:lpstr>
      <vt:lpstr>АВ   =&gt;   OB</vt:lpstr>
      <vt:lpstr>Относительные статистические величины и их виды</vt:lpstr>
      <vt:lpstr>Относительные величины</vt:lpstr>
      <vt:lpstr>Относительные величины</vt:lpstr>
      <vt:lpstr>Форма выражения относительных величин</vt:lpstr>
      <vt:lpstr>Относительная величина</vt:lpstr>
      <vt:lpstr>Слайд 16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1</dc:creator>
  <cp:lastModifiedBy>KoroL</cp:lastModifiedBy>
  <cp:revision>87</cp:revision>
  <dcterms:created xsi:type="dcterms:W3CDTF">2007-12-19T23:51:01Z</dcterms:created>
  <dcterms:modified xsi:type="dcterms:W3CDTF">2017-10-06T09:42:14Z</dcterms:modified>
</cp:coreProperties>
</file>