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4" r:id="rId4"/>
    <p:sldId id="266" r:id="rId5"/>
    <p:sldId id="267" r:id="rId6"/>
    <p:sldId id="258" r:id="rId7"/>
    <p:sldId id="259" r:id="rId8"/>
    <p:sldId id="261" r:id="rId9"/>
    <p:sldId id="262" r:id="rId10"/>
    <p:sldId id="265" r:id="rId11"/>
    <p:sldId id="272" r:id="rId12"/>
    <p:sldId id="269" r:id="rId13"/>
    <p:sldId id="263" r:id="rId14"/>
    <p:sldId id="271" r:id="rId15"/>
    <p:sldId id="268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DB83A6-F490-4521-8BBB-A2A235B752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6BB9F4-1201-46E5-A95F-94D09B98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429000"/>
            <a:ext cx="6172200" cy="1394296"/>
          </a:xfrm>
        </p:spPr>
        <p:txBody>
          <a:bodyPr/>
          <a:lstStyle/>
          <a:p>
            <a:pPr algn="ctr"/>
            <a:r>
              <a:rPr lang="ru-RU" dirty="0" smtClean="0">
                <a:latin typeface="Segoe Script" pitchFamily="34" charset="0"/>
              </a:rPr>
              <a:t>Классификация кредитов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000" cap="small" dirty="0" smtClean="0">
              <a:latin typeface="Segoe Script" pitchFamily="34" charset="0"/>
              <a:ea typeface="+mj-ea"/>
              <a:cs typeface="+mj-cs"/>
            </a:endParaRPr>
          </a:p>
          <a:p>
            <a:pPr algn="r"/>
            <a:r>
              <a:rPr lang="ru-RU" sz="2000" cap="small" dirty="0" smtClean="0">
                <a:latin typeface="Segoe Script" pitchFamily="34" charset="0"/>
                <a:ea typeface="+mj-ea"/>
                <a:cs typeface="+mj-cs"/>
              </a:rPr>
              <a:t> </a:t>
            </a:r>
            <a:endParaRPr lang="ru-RU" sz="2000" cap="small" dirty="0"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2289" name="Picture 1" descr="C:\Users\User\Desktop\для презент\funkcii-cred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14422"/>
            <a:ext cx="3276302" cy="2786082"/>
          </a:xfrm>
          <a:prstGeom prst="rect">
            <a:avLst/>
          </a:prstGeom>
          <a:noFill/>
        </p:spPr>
      </p:pic>
      <p:pic>
        <p:nvPicPr>
          <p:cNvPr id="12291" name="Picture 3" descr="C:\Users\User\Desktop\для презент\credit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00042"/>
            <a:ext cx="281837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4143404" cy="55007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2. По форме предоставления кредита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2.1. В безналичной форме: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I. зачисление безналичных денег на соответствующий счет заемщика, в том числе реструктуризация ранее выданного кредита и предоставление нового;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II. кредитование с использованием векселей банка;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III. в смешанной форме (сочетание 2-х предыдущих вариантов).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2.2. В налично-денежной форме (как правило, физическим лицам)</a:t>
            </a:r>
          </a:p>
          <a:p>
            <a:endParaRPr lang="ru-RU" dirty="0"/>
          </a:p>
        </p:txBody>
      </p:sp>
      <p:pic>
        <p:nvPicPr>
          <p:cNvPr id="7170" name="Picture 2" descr="C:\Users\User\Desktop\для презент\TukLud_O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71480"/>
            <a:ext cx="3333773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User\Desktop\для презент\228e6c922dd0789efc8759d55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786214" cy="293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для презент\5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973" y="2006600"/>
            <a:ext cx="4458327" cy="335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для презент\file1_html_m682ec1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429684" cy="670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для презент\sld_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28680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для презент\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52"/>
            <a:ext cx="5705475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для презент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633412"/>
            <a:ext cx="571500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для презент\principy-kreditovani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933450"/>
            <a:ext cx="6115050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для презент\4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32928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для презент\DOM5dkZht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4514867" cy="601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357166"/>
            <a:ext cx="7467600" cy="3357586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Кредит</a:t>
            </a:r>
            <a:r>
              <a:rPr lang="ru-RU" dirty="0" smtClean="0">
                <a:latin typeface="Segoe Print" pitchFamily="2" charset="0"/>
              </a:rPr>
              <a:t>- движения ссудного капитала, включающее в себя мобилизацию свободных денежных средств на условиях платности, срочности, возвратности.</a:t>
            </a:r>
          </a:p>
          <a:p>
            <a:r>
              <a:rPr lang="ru-RU" b="1" dirty="0" smtClean="0">
                <a:latin typeface="Segoe Print" pitchFamily="2" charset="0"/>
              </a:rPr>
              <a:t>Банковский кредит</a:t>
            </a:r>
            <a:r>
              <a:rPr lang="ru-RU" dirty="0" smtClean="0">
                <a:latin typeface="Segoe Print" pitchFamily="2" charset="0"/>
              </a:rPr>
              <a:t> — денежная ссуда, выдаваемая банком на определённый срок на условиях возвратности и оплаты кредитного процента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11265" name="Picture 1" descr="C:\Users\User\Desktop\для презент\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272501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6" name="Picture 2" descr="C:\Users\User\Desktop\для презент\ipot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500570"/>
            <a:ext cx="3429024" cy="215342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Классификация кредитов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6186502" cy="5500702"/>
          </a:xfrm>
        </p:spPr>
        <p:txBody>
          <a:bodyPr>
            <a:normAutofit fontScale="47500" lnSpcReduction="20000"/>
          </a:bodyPr>
          <a:lstStyle/>
          <a:p>
            <a:r>
              <a:rPr lang="ru-RU" sz="3300" i="1" dirty="0" smtClean="0"/>
              <a:t>1. По экономическому назначению кредита</a:t>
            </a:r>
            <a:endParaRPr lang="ru-RU" sz="3300" dirty="0" smtClean="0"/>
          </a:p>
          <a:p>
            <a:r>
              <a:rPr lang="ru-RU" sz="3300" dirty="0" smtClean="0"/>
              <a:t>1.1. Связанный (целевой):</a:t>
            </a:r>
          </a:p>
          <a:p>
            <a:r>
              <a:rPr lang="ru-RU" sz="3300" dirty="0" smtClean="0"/>
              <a:t>I. платежные (на проведение конкретной коммерческой сделки или удовлетворение временной нужды)</a:t>
            </a:r>
          </a:p>
          <a:p>
            <a:r>
              <a:rPr lang="ru-RU" sz="3300" dirty="0" smtClean="0"/>
              <a:t>на оплату расчетных (платежных) документов контрагентов клиента,</a:t>
            </a:r>
          </a:p>
          <a:p>
            <a:r>
              <a:rPr lang="ru-RU" sz="3300" dirty="0" smtClean="0"/>
              <a:t>на приобретение ценных бумаг;</a:t>
            </a:r>
          </a:p>
          <a:p>
            <a:r>
              <a:rPr lang="ru-RU" sz="3300" dirty="0" smtClean="0"/>
              <a:t>на авансовые платежи;</a:t>
            </a:r>
          </a:p>
          <a:p>
            <a:r>
              <a:rPr lang="ru-RU" sz="3300" dirty="0" smtClean="0"/>
              <a:t>на платежи в бюджеты;</a:t>
            </a:r>
          </a:p>
          <a:p>
            <a:r>
              <a:rPr lang="ru-RU" sz="3300" dirty="0" smtClean="0"/>
              <a:t>на заработную плату (выдача денег по чеку со ссудного счета заемщика);</a:t>
            </a:r>
          </a:p>
          <a:p>
            <a:r>
              <a:rPr lang="ru-RU" sz="3300" dirty="0" smtClean="0"/>
              <a:t>другие.</a:t>
            </a:r>
          </a:p>
          <a:p>
            <a:r>
              <a:rPr lang="ru-RU" sz="3300" dirty="0" smtClean="0"/>
              <a:t>II. на финансирование производственных затрат, т.е. на</a:t>
            </a:r>
          </a:p>
          <a:p>
            <a:r>
              <a:rPr lang="ru-RU" sz="3300" dirty="0" smtClean="0"/>
              <a:t>формирование запасов товарно-материальных ценностей;</a:t>
            </a:r>
          </a:p>
          <a:p>
            <a:r>
              <a:rPr lang="ru-RU" sz="3300" dirty="0" smtClean="0"/>
              <a:t>финансирование текущих производственных затрат;</a:t>
            </a:r>
          </a:p>
          <a:p>
            <a:r>
              <a:rPr lang="ru-RU" sz="3300" dirty="0" smtClean="0"/>
              <a:t>финансирование инвестиционных затрат, включая кредиты на лизинговые и т.п. операции (промежуточные);</a:t>
            </a:r>
          </a:p>
          <a:p>
            <a:r>
              <a:rPr lang="ru-RU" sz="3400" dirty="0" smtClean="0"/>
              <a:t>III. учет (покупка) векселей, включая операции </a:t>
            </a:r>
            <a:r>
              <a:rPr lang="ru-RU" sz="3400" dirty="0" err="1" smtClean="0"/>
              <a:t>репо</a:t>
            </a:r>
            <a:r>
              <a:rPr lang="ru-RU" sz="3400" dirty="0" smtClean="0"/>
              <a:t> (покупка с обязательством обратной продажи);</a:t>
            </a:r>
          </a:p>
          <a:p>
            <a:r>
              <a:rPr lang="ru-RU" sz="3400" dirty="0" smtClean="0"/>
              <a:t>IV. потребительские кредиты (физическим лицам).</a:t>
            </a:r>
          </a:p>
          <a:p>
            <a:r>
              <a:rPr lang="ru-RU" sz="3400" dirty="0" smtClean="0"/>
              <a:t>1.2. Несвязанный (без указания конкретной цели).</a:t>
            </a:r>
          </a:p>
          <a:p>
            <a:endParaRPr lang="ru-RU" dirty="0"/>
          </a:p>
        </p:txBody>
      </p:sp>
      <p:pic>
        <p:nvPicPr>
          <p:cNvPr id="6147" name="Picture 3" descr="C:\Users\User\Desktop\для презент\zexKCOuiq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857496"/>
            <a:ext cx="2491042" cy="157163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6286544" cy="68580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3. По технике предоставления кредита</a:t>
            </a:r>
            <a:endParaRPr lang="ru-RU" dirty="0" smtClean="0"/>
          </a:p>
          <a:p>
            <a:r>
              <a:rPr lang="ru-RU" dirty="0" smtClean="0"/>
              <a:t>3.1. Одной суммой.</a:t>
            </a:r>
          </a:p>
          <a:p>
            <a:r>
              <a:rPr lang="ru-RU" dirty="0" smtClean="0"/>
              <a:t>3.2. С овердрафтом (схема кредитования, дающая клиенту право оплачивать с расчетного счета товары, работы, услуги своих контрагентов в сумме, превышающей объем кредитовых поступлений на его счет, т.е. иметь на этом счете дебетовое сальдо, максимально допустимые размер и срок которого устанавливаются в кредитном договоре между банком и данным клиентом; различают краткосрочный, продленный, сезонный виды овердрафта).</a:t>
            </a:r>
          </a:p>
          <a:p>
            <a:r>
              <a:rPr lang="ru-RU" dirty="0" smtClean="0"/>
              <a:t>3.3. В виде кредитной линии:</a:t>
            </a:r>
          </a:p>
          <a:p>
            <a:r>
              <a:rPr lang="ru-RU" dirty="0" smtClean="0"/>
              <a:t>простая (</a:t>
            </a:r>
            <a:r>
              <a:rPr lang="ru-RU" dirty="0" err="1" smtClean="0"/>
              <a:t>невозобновляемая</a:t>
            </a:r>
            <a:r>
              <a:rPr lang="ru-RU" dirty="0" smtClean="0"/>
              <a:t>) кредитная линия;</a:t>
            </a:r>
          </a:p>
          <a:p>
            <a:r>
              <a:rPr lang="ru-RU" dirty="0" smtClean="0"/>
              <a:t>возобновляемая (револьверная) кредитная линия, включая:</a:t>
            </a:r>
          </a:p>
          <a:p>
            <a:r>
              <a:rPr lang="ru-RU" dirty="0" smtClean="0"/>
              <a:t>онкольную (до востребования) кредитную линию;</a:t>
            </a:r>
          </a:p>
          <a:p>
            <a:r>
              <a:rPr lang="ru-RU" dirty="0" smtClean="0"/>
              <a:t>контокоррентную кредитную линию;</a:t>
            </a:r>
          </a:p>
          <a:p>
            <a:r>
              <a:rPr lang="ru-RU" dirty="0" smtClean="0"/>
              <a:t>3.4. Комбинированные варианты.</a:t>
            </a:r>
          </a:p>
          <a:p>
            <a:endParaRPr lang="ru-RU" dirty="0"/>
          </a:p>
        </p:txBody>
      </p:sp>
      <p:pic>
        <p:nvPicPr>
          <p:cNvPr id="10242" name="Picture 2" descr="C:\Users\User\Desktop\для презент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357430"/>
            <a:ext cx="2571768" cy="192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7143800" cy="650085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4. По способу предоставления кредита</a:t>
            </a:r>
            <a:endParaRPr lang="ru-RU" dirty="0" smtClean="0"/>
          </a:p>
          <a:p>
            <a:r>
              <a:rPr lang="ru-RU" dirty="0" smtClean="0"/>
              <a:t>4.1. Индивидуальный (предоставляемый заемщику одним банком).</a:t>
            </a:r>
          </a:p>
          <a:p>
            <a:r>
              <a:rPr lang="ru-RU" dirty="0" smtClean="0"/>
              <a:t>4.2. Синдицированный.</a:t>
            </a:r>
          </a:p>
          <a:p>
            <a:r>
              <a:rPr lang="ru-RU" i="1" dirty="0" smtClean="0"/>
              <a:t>5. По времени и технике погашения кредита</a:t>
            </a:r>
            <a:endParaRPr lang="ru-RU" dirty="0" smtClean="0"/>
          </a:p>
          <a:p>
            <a:r>
              <a:rPr lang="ru-RU" dirty="0" smtClean="0"/>
              <a:t>5.1. Погашаемые одной суммой в конце срока.</a:t>
            </a:r>
          </a:p>
          <a:p>
            <a:r>
              <a:rPr lang="ru-RU" dirty="0" smtClean="0"/>
              <a:t>5.2. Погашаемые равными долями через равные промежутки времени (этот вариант, как и следующий, предполагает согласование графика погашения основной суммы долга и процентов с указанием конкретных дат и сумм). Фактически это так называемый простой кредит (с ежемесячными равными суммами платежей).</a:t>
            </a:r>
          </a:p>
          <a:p>
            <a:r>
              <a:rPr lang="ru-RU" dirty="0" smtClean="0"/>
              <a:t>5.3. Погашаемые неравными долями через различные промежутки времени:</a:t>
            </a:r>
          </a:p>
          <a:p>
            <a:r>
              <a:rPr lang="ru-RU" dirty="0" smtClean="0"/>
              <a:t>сложный кредит (с выплатой от 20 до 50% суммы кредита в конце срока);</a:t>
            </a:r>
          </a:p>
          <a:p>
            <a:r>
              <a:rPr lang="ru-RU" dirty="0" smtClean="0"/>
              <a:t>прогрессивный кредит (с прогрессивно нарастающими к концу срока действия кредитного договора выплатами);</a:t>
            </a:r>
          </a:p>
          <a:p>
            <a:r>
              <a:rPr lang="ru-RU" dirty="0" smtClean="0"/>
              <a:t>сезонный кредит (</a:t>
            </a:r>
            <a:r>
              <a:rPr lang="ru-RU" dirty="0" err="1" smtClean="0"/>
              <a:t>кредит</a:t>
            </a:r>
            <a:r>
              <a:rPr lang="ru-RU" dirty="0" smtClean="0"/>
              <a:t> для сезонных производств с выплатами только в те месяцы, на которые приходятся максимальные суммы выручки).</a:t>
            </a:r>
          </a:p>
          <a:p>
            <a:endParaRPr lang="ru-RU" dirty="0"/>
          </a:p>
        </p:txBody>
      </p:sp>
      <p:pic>
        <p:nvPicPr>
          <p:cNvPr id="9217" name="Picture 1" descr="C:\Users\User\Desktop\для презент\credi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857232"/>
            <a:ext cx="1785950" cy="1358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7715304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Для рассмотрения кредитной заявки Вам будет необходимо подготовить следующие документы: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5"/>
            <a:ext cx="70009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Заявление-анкета (по форме Банка). </a:t>
            </a:r>
          </a:p>
          <a:p>
            <a:r>
              <a:rPr lang="ru-RU" sz="2000" dirty="0" smtClean="0"/>
              <a:t>2. Паспорт заемщика, его поручителя. </a:t>
            </a:r>
          </a:p>
          <a:p>
            <a:r>
              <a:rPr lang="ru-RU" sz="2000" dirty="0" smtClean="0"/>
              <a:t>3. Документы, подтверждающие финансовое состояние и трудовую </a:t>
            </a:r>
            <a:r>
              <a:rPr lang="ru-RU" sz="2000" smtClean="0"/>
              <a:t>занятость заемщика:</a:t>
            </a:r>
            <a:endParaRPr lang="ru-RU" sz="2000" dirty="0" smtClean="0"/>
          </a:p>
          <a:p>
            <a:r>
              <a:rPr lang="ru-RU" sz="2000" dirty="0" smtClean="0"/>
              <a:t>4. Документы по предоставляемому залогу (в соответствии с требованиями Банка). </a:t>
            </a:r>
          </a:p>
          <a:p>
            <a:r>
              <a:rPr lang="ru-RU" sz="2000" dirty="0" smtClean="0"/>
              <a:t>5. Иные необходимые документы по запросу Банка.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Users\User\Desktop\для презент\ptmGNztC20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857760"/>
            <a:ext cx="2468562" cy="160456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3357586" cy="1571636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2400" dirty="0" smtClean="0">
                <a:latin typeface="Segoe Print" pitchFamily="2" charset="0"/>
              </a:rPr>
              <a:t>Заявление-анкета (по форме Банка).</a:t>
            </a:r>
          </a:p>
        </p:txBody>
      </p:sp>
      <p:pic>
        <p:nvPicPr>
          <p:cNvPr id="2050" name="Picture 2" descr="C:\Users\User\Desktop\для презент\ank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48916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6929486" cy="10429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itchFamily="2" charset="0"/>
              </a:rPr>
              <a:t>Паспорт заемщика/</a:t>
            </a:r>
            <a:r>
              <a:rPr lang="ru-RU" dirty="0" err="1" smtClean="0">
                <a:latin typeface="Segoe Print" pitchFamily="2" charset="0"/>
              </a:rPr>
              <a:t>созаемщика</a:t>
            </a:r>
            <a:r>
              <a:rPr lang="ru-RU" dirty="0" smtClean="0">
                <a:latin typeface="Segoe Print" pitchFamily="2" charset="0"/>
              </a:rPr>
              <a:t>, его поручителя и/или залогодателя.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075" name="Picture 3" descr="D:\Юля\учеба\2 курс\мдк\док-ты на кредит физ.лиц\ivanovi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105150" cy="4933950"/>
          </a:xfrm>
          <a:prstGeom prst="rect">
            <a:avLst/>
          </a:prstGeom>
          <a:noFill/>
        </p:spPr>
      </p:pic>
      <p:pic>
        <p:nvPicPr>
          <p:cNvPr id="3076" name="Picture 4" descr="D:\Юля\учеба\2 курс\мдк\док-ты на кредит физ.лиц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365317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467600" cy="147161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itchFamily="2" charset="0"/>
              </a:rPr>
              <a:t>Документы, подтверждающие финансовое состояние и трудовую занятость заемщика и его поручителя: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098" name="Picture 2" descr="D:\Юля\учеба\2 курс\мдк\док-ты на кредит физ.лиц\OBRAZEC-SPRAVKA-V-SVOBODNOY-FO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90975" cy="4762500"/>
          </a:xfrm>
          <a:prstGeom prst="rect">
            <a:avLst/>
          </a:prstGeom>
          <a:noFill/>
        </p:spPr>
      </p:pic>
      <p:pic>
        <p:nvPicPr>
          <p:cNvPr id="4099" name="Picture 3" descr="D:\Юля\учеба\2 курс\мдк\док-ты на кредит физ.лиц\45d765fe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21209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404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Классификация кредитов</vt:lpstr>
      <vt:lpstr>Слайд 2</vt:lpstr>
      <vt:lpstr>Классификация кредитов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Делиховская</dc:creator>
  <cp:lastModifiedBy>maslova</cp:lastModifiedBy>
  <cp:revision>21</cp:revision>
  <dcterms:created xsi:type="dcterms:W3CDTF">2013-09-10T18:43:05Z</dcterms:created>
  <dcterms:modified xsi:type="dcterms:W3CDTF">2017-10-06T10:00:16Z</dcterms:modified>
</cp:coreProperties>
</file>