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8064896" cy="158417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Слово как выразительное средство речи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4985792"/>
            <a:ext cx="2555776" cy="18722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NP305\Desktop\62895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88309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7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Аллегория-иносказание.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абстрактного понятия или явления через конкретный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аллегория хитрости,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трусости;</a:t>
            </a:r>
          </a:p>
          <a:p>
            <a:pPr marL="0" indent="0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Глупость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-шутовской наряд</a:t>
            </a:r>
            <a:r>
              <a:rPr lang="ru-RU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аллегория глупости.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Аллегоричность образов животных берет свое начало еще из басен Эзопа.</a:t>
            </a:r>
            <a:r>
              <a:rPr lang="ru-RU" dirty="0">
                <a:solidFill>
                  <a:srgbClr val="000000"/>
                </a:solidFill>
                <a:latin typeface="ProximaNova"/>
              </a:rPr>
              <a:t> 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NP305\Desktop\d9fb1604-2762-5d50-8ac7-c716361de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13331"/>
            <a:ext cx="2057648" cy="2411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Олицетворение-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приписываются свойства живого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существа</a:t>
            </a:r>
            <a:r>
              <a:rPr lang="ru-RU" dirty="0" smtClean="0">
                <a:solidFill>
                  <a:srgbClr val="555555"/>
                </a:solidFill>
                <a:latin typeface="Arial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dirty="0" smtClean="0">
                <a:solidFill>
                  <a:srgbClr val="555555"/>
                </a:solidFill>
                <a:latin typeface="Arial"/>
              </a:rPr>
              <a:t> </a:t>
            </a:r>
          </a:p>
          <a:p>
            <a:pPr algn="ctr"/>
            <a:endParaRPr lang="ru-RU" b="1" dirty="0">
              <a:ln w="1905"/>
              <a:solidFill>
                <a:srgbClr val="55555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нагнувшись ко мне,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протянули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руки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NP305\Desktop\338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2977809" cy="397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5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различные по написанию, но близкие по значению</a:t>
            </a:r>
            <a:r>
              <a:rPr lang="ru-RU" dirty="0" smtClean="0">
                <a:latin typeface="Arial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для повышения выразительности речи, позволяют избегать её однообразия.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P305\Desktop\008-2-201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384376" cy="4437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44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Антонимы-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имеющие противоположные значения. </a:t>
            </a:r>
          </a:p>
          <a:p>
            <a:pPr marL="0" indent="0" algn="ctr">
              <a:buNone/>
            </a:pP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NP305\Desktop\14650619_32133nothumb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34827"/>
            <a:ext cx="3563119" cy="5040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71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Архаизм-</a:t>
            </a:r>
            <a:r>
              <a:rPr lang="ru-RU" dirty="0" smtClean="0">
                <a:latin typeface="Arial"/>
              </a:rPr>
              <a:t>устаревшее </a:t>
            </a:r>
            <a:r>
              <a:rPr lang="ru-RU" dirty="0">
                <a:latin typeface="Arial"/>
              </a:rPr>
              <a:t>слово или оборот </a:t>
            </a:r>
            <a:r>
              <a:rPr lang="ru-RU" dirty="0" smtClean="0">
                <a:latin typeface="Arial"/>
              </a:rPr>
              <a:t>речи.</a:t>
            </a:r>
            <a:endParaRPr lang="ru-RU" dirty="0">
              <a:latin typeface="Arial"/>
            </a:endParaRPr>
          </a:p>
          <a:p>
            <a:pPr marL="0" indent="0" algn="ctr">
              <a:buNone/>
            </a:pP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Духовной жаждою томим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мрачной я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влачился</a:t>
            </a: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шестикрылый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серафим</a:t>
            </a:r>
          </a:p>
          <a:p>
            <a:pPr marL="0" indent="0" algn="ctr">
              <a:buNone/>
            </a:pP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перепутье</a:t>
            </a: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мне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явился… 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P305\Desktop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03" y="3284984"/>
            <a:ext cx="4823418" cy="335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06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Антитеза-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</a:t>
            </a:r>
            <a:r>
              <a:rPr lang="ru-RU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555555"/>
                </a:solidFill>
                <a:latin typeface="Arial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555555"/>
              </a:solidFill>
              <a:latin typeface="Arial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задыхался от счастья, 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кричу от боли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Ученье-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неученье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тьма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NP305\Desktop\x_efc3a0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408712" cy="3193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920880" cy="6457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Градация-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синонимов по степени нарастания или ослабления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признака. Например: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светились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горели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сияли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огромные синие глаза;</a:t>
            </a:r>
          </a:p>
          <a:p>
            <a:pPr marL="0" indent="0"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ты должен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 одиночество,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его,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сдружиться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ним и духовно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преодолеть.</a:t>
            </a:r>
          </a:p>
        </p:txBody>
      </p:sp>
    </p:spTree>
    <p:extLst>
      <p:ext uri="{BB962C8B-B14F-4D97-AF65-F5344CB8AC3E}">
        <p14:creationId xmlns="" xmlns:p14="http://schemas.microsoft.com/office/powerpoint/2010/main" val="4078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Оксюморон-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слов, противоречащих друг другу, логически исключающих друг друга. Например:</a:t>
            </a:r>
          </a:p>
          <a:p>
            <a:pPr marL="0" indent="0" algn="ctr">
              <a:buNone/>
            </a:pP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Смотри, ей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грустить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нарядно обнаженной;</a:t>
            </a:r>
          </a:p>
          <a:p>
            <a:pPr marL="0" indent="0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Мёртвые души, живой труп, горячий снег. </a:t>
            </a:r>
          </a:p>
          <a:p>
            <a:pPr marL="0" indent="0">
              <a:buNone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NP305\Desktop\1155130200_tolstojob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7383"/>
            <a:ext cx="2381306" cy="3384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P305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19" y="3527010"/>
            <a:ext cx="2121024" cy="3276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P305\Desktop\1005782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59" y="3674023"/>
            <a:ext cx="2426242" cy="3129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84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Инверсия-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обычного порядка слов. Обычно: определение+ подлежащее+ обстоятельство +глагол –сказуемое +дополнение (напр. Осенний дождь громко стучал по крыше).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пришёл-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пришёл он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Досадно было , боя ждали;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Швейцара мимо он стрелой взлетел по каменным ступеням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стрелой взлетел мимо швейцара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9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Парадокс-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суждение, резко противоречащее здравому смыслу, но глубокое по </a:t>
            </a:r>
            <a:r>
              <a:rPr lang="ru-RU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значению.Например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endParaRPr lang="ru-RU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хуже, тем лучше; </a:t>
            </a:r>
          </a:p>
          <a:p>
            <a:pPr marL="0" indent="0"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Трус умирает много раз, храбрец-только однажды.</a:t>
            </a:r>
          </a:p>
          <a:p>
            <a:pPr marL="0" indent="0">
              <a:buNone/>
            </a:pP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NP305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92774"/>
            <a:ext cx="2376264" cy="3576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715200" cy="570924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verdana"/>
              </a:rPr>
              <a:t> «Величайшее богатство народа- его язык! Тысячелетиями накапливаются и вечно живут в слове несметные сокровища человеческой мысли и опыт».</a:t>
            </a:r>
          </a:p>
          <a:p>
            <a:pPr marL="0" indent="0" algn="r">
              <a:buNone/>
            </a:pPr>
            <a:r>
              <a:rPr lang="ru-RU" sz="3200" i="1" dirty="0">
                <a:latin typeface="verdana"/>
              </a:rPr>
              <a:t/>
            </a:r>
            <a:br>
              <a:rPr lang="ru-RU" sz="3200" i="1" dirty="0">
                <a:latin typeface="verdana"/>
              </a:rPr>
            </a:br>
            <a:r>
              <a:rPr lang="ru-RU" sz="3200" i="1" dirty="0" smtClean="0">
                <a:solidFill>
                  <a:srgbClr val="000000"/>
                </a:solidFill>
                <a:latin typeface="verdana"/>
              </a:rPr>
              <a:t>М.А.Шолохов</a:t>
            </a:r>
            <a:endParaRPr lang="ru-RU" sz="3200" i="1" dirty="0"/>
          </a:p>
        </p:txBody>
      </p:sp>
      <p:pic>
        <p:nvPicPr>
          <p:cNvPr id="2050" name="Picture 2" descr="C:\Users\NP305\Desktop\image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46" y="2564904"/>
            <a:ext cx="2910182" cy="4042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33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лексика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прямая авторская оценка событий, явлений, предметов.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Пушкин-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чудо</a:t>
            </a:r>
          </a:p>
        </p:txBody>
      </p:sp>
      <p:pic>
        <p:nvPicPr>
          <p:cNvPr id="6146" name="Picture 2" descr="C:\Users\NP305\Desktop\5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240360" cy="375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3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слово?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Слово-одна из основных структурных единиц языка, которая служит для наименования предметов, их качеств и характеристик.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NP305\Desktop\10705_aae8ab2b3f835a8772187fa57132dff7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2786292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16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СРЕДСТВА ВЫРАЗИТЕЛЬНОСТИ ЯЗЫКА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 художественно-выразительные средства, которые придают нашей речи, литературным произведениям, публицистическим выступлениям (как устным, так и письменным) яркость, красочность, лексическую и эмоциональную выразительность. </a:t>
            </a:r>
          </a:p>
        </p:txBody>
      </p:sp>
      <p:pic>
        <p:nvPicPr>
          <p:cNvPr id="4098" name="Picture 2" descr="C:\Users\NP305\Desktop\світ. літ-ра 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22529"/>
            <a:ext cx="4752528" cy="375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53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Эпитет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-красочное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образное определение в переносном значении. Подчеркивает наиболее существенные признаки. Содержит элемент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сравнения. Например: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 не смоете всей вашей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кровью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ветер;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всматривается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NP305\Desktop\inews_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96" y="465313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62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слово, в котором одно явление или понятие объясняется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сопоставления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другим.</a:t>
            </a:r>
            <a:r>
              <a:rPr lang="ru-RU" dirty="0">
                <a:latin typeface="Arial"/>
              </a:rPr>
              <a:t> </a:t>
            </a:r>
            <a:r>
              <a:rPr lang="ru-RU" dirty="0" smtClean="0">
                <a:latin typeface="Arial"/>
              </a:rPr>
              <a:t>Например: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Arial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latin typeface="Arial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бесшумное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волнуется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войско;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Краткоречие,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жемчуг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блещет содержанием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NP305\Desktop\5522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403555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07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основе сходства двух явлений. Иногда метафору называют скрытым сравнением, так как в её основе лежит сравнение, но оно не оформлено с помощью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сравнительных союзов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Летят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фонтаны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веселым шумом  к облакам – (сверкающие, как алмаз) </a:t>
            </a:r>
            <a:endParaRPr lang="ru-RU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NP305\Desktop\a4b0f1e3f12bef0db9344942b87195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43" y="4365103"/>
            <a:ext cx="3745805" cy="249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37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Метонимия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слова другим, смежным по значению.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Arial"/>
              </a:rPr>
              <a:t>Эй ты,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шляпа</a:t>
            </a:r>
            <a:r>
              <a:rPr lang="ru-RU" dirty="0">
                <a:latin typeface="Arial"/>
              </a:rPr>
              <a:t>! (человек в шляпе</a:t>
            </a:r>
            <a:r>
              <a:rPr lang="ru-RU" dirty="0" smtClean="0">
                <a:latin typeface="Arial"/>
              </a:rPr>
              <a:t>);</a:t>
            </a:r>
          </a:p>
          <a:p>
            <a:pPr marL="0" indent="0">
              <a:buNone/>
            </a:pPr>
            <a:r>
              <a:rPr lang="ru-RU" dirty="0">
                <a:latin typeface="Arial"/>
              </a:rPr>
              <a:t>Читая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Булгакова</a:t>
            </a:r>
            <a:r>
              <a:rPr lang="ru-RU" dirty="0">
                <a:latin typeface="Arial"/>
              </a:rPr>
              <a:t>… (его книги)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NP305\Desktop\500_F_78358462_qH8ShhuuHasij33SnbijDPkqU4Zuik0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557831" cy="2703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NP305\Desktop\kni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212976"/>
            <a:ext cx="3314452" cy="3063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38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Синекдоха-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прием, когда название какой-то части становится названием целого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было до рассвета,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(французская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копейку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 несет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деньги).</a:t>
            </a:r>
          </a:p>
          <a:p>
            <a:pPr marL="0" indent="0">
              <a:buNone/>
            </a:pP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NP305\Desktop\7cb198a48c2ce53ea35620e67fb34fedb541105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98" y="3756901"/>
            <a:ext cx="2020982" cy="2336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44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</TotalTime>
  <Words>463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Слово как выразительное средство речи</vt:lpstr>
      <vt:lpstr>Слайд 2</vt:lpstr>
      <vt:lpstr>Что такое слово?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как выразительное средство речи</dc:title>
  <dc:creator>NP305</dc:creator>
  <cp:lastModifiedBy>Nikonova</cp:lastModifiedBy>
  <cp:revision>48</cp:revision>
  <dcterms:created xsi:type="dcterms:W3CDTF">2016-10-01T13:32:10Z</dcterms:created>
  <dcterms:modified xsi:type="dcterms:W3CDTF">2017-10-14T05:59:23Z</dcterms:modified>
</cp:coreProperties>
</file>