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8" r:id="rId3"/>
    <p:sldId id="257" r:id="rId4"/>
    <p:sldId id="260" r:id="rId5"/>
    <p:sldId id="262" r:id="rId6"/>
    <p:sldId id="264" r:id="rId7"/>
    <p:sldId id="266" r:id="rId8"/>
    <p:sldId id="268" r:id="rId9"/>
    <p:sldId id="270" r:id="rId10"/>
    <p:sldId id="272" r:id="rId11"/>
    <p:sldId id="274" r:id="rId12"/>
    <p:sldId id="276" r:id="rId13"/>
    <p:sldId id="279" r:id="rId14"/>
    <p:sldId id="280" r:id="rId15"/>
    <p:sldId id="282" r:id="rId16"/>
    <p:sldId id="284" r:id="rId17"/>
    <p:sldId id="285" r:id="rId18"/>
    <p:sldId id="267" r:id="rId19"/>
    <p:sldId id="261" r:id="rId20"/>
    <p:sldId id="263" r:id="rId21"/>
    <p:sldId id="265" r:id="rId22"/>
    <p:sldId id="258" r:id="rId23"/>
    <p:sldId id="269" r:id="rId24"/>
    <p:sldId id="271" r:id="rId25"/>
    <p:sldId id="273" r:id="rId26"/>
    <p:sldId id="275" r:id="rId27"/>
    <p:sldId id="277" r:id="rId28"/>
    <p:sldId id="25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82828"/>
    <a:srgbClr val="7CA042"/>
    <a:srgbClr val="A55D3D"/>
    <a:srgbClr val="6D9052"/>
    <a:srgbClr val="88C22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4" autoAdjust="0"/>
    <p:restoredTop sz="94681" autoAdjust="0"/>
  </p:normalViewPr>
  <p:slideViewPr>
    <p:cSldViewPr>
      <p:cViewPr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604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131D568-51B9-4B1D-B2D9-B3F62EF657B5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15381C9-01B2-4882-B17A-5EA29C61B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D568-51B9-4B1D-B2D9-B3F62EF657B5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381C9-01B2-4882-B17A-5EA29C61B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D568-51B9-4B1D-B2D9-B3F62EF657B5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381C9-01B2-4882-B17A-5EA29C61B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D568-51B9-4B1D-B2D9-B3F62EF657B5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381C9-01B2-4882-B17A-5EA29C61B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D568-51B9-4B1D-B2D9-B3F62EF657B5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381C9-01B2-4882-B17A-5EA29C61B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D568-51B9-4B1D-B2D9-B3F62EF657B5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381C9-01B2-4882-B17A-5EA29C61B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131D568-51B9-4B1D-B2D9-B3F62EF657B5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15381C9-01B2-4882-B17A-5EA29C61B4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131D568-51B9-4B1D-B2D9-B3F62EF657B5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15381C9-01B2-4882-B17A-5EA29C61B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D568-51B9-4B1D-B2D9-B3F62EF657B5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381C9-01B2-4882-B17A-5EA29C61B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D568-51B9-4B1D-B2D9-B3F62EF657B5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381C9-01B2-4882-B17A-5EA29C61B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D568-51B9-4B1D-B2D9-B3F62EF657B5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381C9-01B2-4882-B17A-5EA29C61B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131D568-51B9-4B1D-B2D9-B3F62EF657B5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15381C9-01B2-4882-B17A-5EA29C61B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2.wdp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6.wdp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9" y="1844824"/>
            <a:ext cx="3888432" cy="1728192"/>
          </a:xfrm>
        </p:spPr>
        <p:txBody>
          <a:bodyPr anchor="b"/>
          <a:lstStyle/>
          <a:p>
            <a:r>
              <a:rPr lang="ru-RU" sz="4800" dirty="0" smtClean="0">
                <a:latin typeface="+mn-lt"/>
              </a:rPr>
              <a:t>Тест</a:t>
            </a:r>
            <a:br>
              <a:rPr lang="ru-RU" sz="4800" dirty="0" smtClean="0">
                <a:latin typeface="+mn-lt"/>
              </a:rPr>
            </a:br>
            <a:r>
              <a:rPr lang="ru-RU" sz="1400" dirty="0" smtClean="0">
                <a:latin typeface="+mn-lt"/>
              </a:rPr>
              <a:t> </a:t>
            </a:r>
            <a:r>
              <a:rPr lang="ru-RU" sz="3200" dirty="0" smtClean="0">
                <a:latin typeface="+mn-lt"/>
              </a:rPr>
              <a:t>на тему:</a:t>
            </a:r>
            <a:endParaRPr lang="ru-RU" sz="32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077072"/>
            <a:ext cx="4104456" cy="1296144"/>
          </a:xfrm>
        </p:spPr>
        <p:txBody>
          <a:bodyPr anchor="t">
            <a:normAutofit/>
          </a:bodyPr>
          <a:lstStyle/>
          <a:p>
            <a:pPr algn="r"/>
            <a:r>
              <a:rPr lang="ru-RU" sz="3200" dirty="0" smtClean="0"/>
              <a:t>Архитектурная графика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0"/>
            <a:ext cx="4427984" cy="6858000"/>
          </a:xfrm>
          <a:prstGeom prst="rect">
            <a:avLst/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25000"/>
                      </a14:imgEffect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b="-566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472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5040560" cy="1656184"/>
          </a:xfrm>
        </p:spPr>
        <p:txBody>
          <a:bodyPr anchor="b">
            <a:normAutofit/>
          </a:bodyPr>
          <a:lstStyle/>
          <a:p>
            <a:r>
              <a:rPr lang="ru-RU" sz="2400" dirty="0" smtClean="0">
                <a:latin typeface="+mn-lt"/>
              </a:rPr>
              <a:t>Вопрос 8.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Каково соотношение между модулем и стороной квадрата в шрифте зодчего?</a:t>
            </a:r>
            <a:endParaRPr lang="ru-RU" sz="2400" dirty="0"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2348880"/>
            <a:ext cx="5040560" cy="4320480"/>
          </a:xfrm>
        </p:spPr>
        <p:txBody>
          <a:bodyPr>
            <a:normAutofit/>
          </a:bodyPr>
          <a:lstStyle/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000" i="1" dirty="0" smtClean="0">
                <a:solidFill>
                  <a:schemeClr val="tx2"/>
                </a:solidFill>
              </a:rPr>
              <a:t>1/4;</a:t>
            </a:r>
          </a:p>
          <a:p>
            <a:endParaRPr lang="ru-RU" sz="2000" i="1" dirty="0" smtClean="0">
              <a:solidFill>
                <a:schemeClr val="tx2"/>
              </a:solidFill>
            </a:endParaRPr>
          </a:p>
          <a:p>
            <a:r>
              <a:rPr lang="ru-RU" sz="2000" i="1" dirty="0" smtClean="0">
                <a:solidFill>
                  <a:schemeClr val="tx2"/>
                </a:solidFill>
              </a:rPr>
              <a:t>1/9;</a:t>
            </a:r>
          </a:p>
          <a:p>
            <a:endParaRPr lang="ru-RU" sz="2000" i="1" dirty="0">
              <a:solidFill>
                <a:schemeClr val="tx2"/>
              </a:solidFill>
            </a:endParaRPr>
          </a:p>
          <a:p>
            <a:r>
              <a:rPr lang="ru-RU" sz="2000" i="1" dirty="0" smtClean="0">
                <a:solidFill>
                  <a:schemeClr val="tx2"/>
                </a:solidFill>
              </a:rPr>
              <a:t>1/2;</a:t>
            </a:r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301925"/>
            <a:ext cx="3779912" cy="6556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281236" y="2774095"/>
            <a:ext cx="228600" cy="228600"/>
          </a:xfrm>
          <a:prstGeom prst="rect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279957" y="3465662"/>
            <a:ext cx="228600" cy="228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304230" y="4149080"/>
            <a:ext cx="228600" cy="228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471592" y="388189"/>
            <a:ext cx="3672408" cy="6469812"/>
          </a:xfrm>
          <a:prstGeom prst="rect">
            <a:avLst/>
          </a:prstGeom>
          <a:blipFill dpi="0" rotWithShape="1"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1" r="-1785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-1"/>
            <a:ext cx="9144000" cy="3191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851920" y="319128"/>
            <a:ext cx="5292080" cy="690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5231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5040560" cy="1656184"/>
          </a:xfrm>
        </p:spPr>
        <p:txBody>
          <a:bodyPr anchor="b">
            <a:normAutofit/>
          </a:bodyPr>
          <a:lstStyle/>
          <a:p>
            <a:r>
              <a:rPr lang="ru-RU" sz="2400" dirty="0" smtClean="0">
                <a:latin typeface="+mn-lt"/>
              </a:rPr>
              <a:t>Вопрос 9.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Каково соотношение между шириной и высотой буквы в упрощенном узком шрифте?</a:t>
            </a:r>
            <a:endParaRPr lang="ru-RU" sz="2400" dirty="0"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2348880"/>
            <a:ext cx="5040560" cy="4320480"/>
          </a:xfrm>
        </p:spPr>
        <p:txBody>
          <a:bodyPr>
            <a:normAutofit/>
          </a:bodyPr>
          <a:lstStyle/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000" i="1" dirty="0" smtClean="0">
                <a:solidFill>
                  <a:schemeClr val="tx2"/>
                </a:solidFill>
              </a:rPr>
              <a:t>1/5;</a:t>
            </a:r>
          </a:p>
          <a:p>
            <a:endParaRPr lang="ru-RU" sz="2000" i="1" dirty="0" smtClean="0">
              <a:solidFill>
                <a:schemeClr val="tx2"/>
              </a:solidFill>
            </a:endParaRPr>
          </a:p>
          <a:p>
            <a:r>
              <a:rPr lang="ru-RU" sz="2000" i="1" dirty="0" smtClean="0">
                <a:solidFill>
                  <a:schemeClr val="tx2"/>
                </a:solidFill>
              </a:rPr>
              <a:t>2/5;</a:t>
            </a:r>
          </a:p>
          <a:p>
            <a:endParaRPr lang="ru-RU" sz="2000" i="1" dirty="0">
              <a:solidFill>
                <a:schemeClr val="tx2"/>
              </a:solidFill>
            </a:endParaRPr>
          </a:p>
          <a:p>
            <a:r>
              <a:rPr lang="ru-RU" sz="2000" i="1" dirty="0" smtClean="0">
                <a:solidFill>
                  <a:schemeClr val="tx2"/>
                </a:solidFill>
              </a:rPr>
              <a:t>1/3;</a:t>
            </a:r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301925"/>
            <a:ext cx="3779912" cy="6556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-1"/>
            <a:ext cx="9144000" cy="3191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281236" y="2774095"/>
            <a:ext cx="228600" cy="228600"/>
          </a:xfrm>
          <a:prstGeom prst="rect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279957" y="3465662"/>
            <a:ext cx="228600" cy="228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304230" y="4149080"/>
            <a:ext cx="228600" cy="228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4080439" y="1794439"/>
            <a:ext cx="6454714" cy="3672408"/>
          </a:xfrm>
          <a:prstGeom prst="rect">
            <a:avLst/>
          </a:prstGeom>
          <a:blipFill dpi="0" rotWithShape="1"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9489" r="-624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6164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5040560" cy="1656184"/>
          </a:xfrm>
        </p:spPr>
        <p:txBody>
          <a:bodyPr anchor="b">
            <a:normAutofit/>
          </a:bodyPr>
          <a:lstStyle/>
          <a:p>
            <a:r>
              <a:rPr lang="ru-RU" sz="2400" dirty="0" smtClean="0">
                <a:latin typeface="+mn-lt"/>
              </a:rPr>
              <a:t>Вопрос 10.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Чему равна приблизительная величина золотого сечения?</a:t>
            </a:r>
            <a:endParaRPr lang="ru-RU" sz="2400" dirty="0"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2348880"/>
            <a:ext cx="5040560" cy="4320480"/>
          </a:xfrm>
        </p:spPr>
        <p:txBody>
          <a:bodyPr>
            <a:normAutofit/>
          </a:bodyPr>
          <a:lstStyle/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000" i="1" dirty="0" smtClean="0">
                <a:solidFill>
                  <a:schemeClr val="tx2"/>
                </a:solidFill>
              </a:rPr>
              <a:t>13,666;</a:t>
            </a:r>
          </a:p>
          <a:p>
            <a:endParaRPr lang="ru-RU" sz="2000" i="1" dirty="0" smtClean="0">
              <a:solidFill>
                <a:schemeClr val="tx2"/>
              </a:solidFill>
            </a:endParaRPr>
          </a:p>
          <a:p>
            <a:r>
              <a:rPr lang="en-US" sz="2000" i="1" dirty="0">
                <a:solidFill>
                  <a:schemeClr val="tx2"/>
                </a:solidFill>
              </a:rPr>
              <a:t>3,1415926535</a:t>
            </a:r>
            <a:r>
              <a:rPr lang="ru-RU" sz="2000" i="1" dirty="0" smtClean="0">
                <a:solidFill>
                  <a:schemeClr val="tx2"/>
                </a:solidFill>
              </a:rPr>
              <a:t>;</a:t>
            </a:r>
          </a:p>
          <a:p>
            <a:endParaRPr lang="ru-RU" sz="2000" i="1" dirty="0">
              <a:solidFill>
                <a:schemeClr val="tx2"/>
              </a:solidFill>
            </a:endParaRPr>
          </a:p>
          <a:p>
            <a:r>
              <a:rPr lang="ru-RU" sz="2000" i="1" dirty="0">
                <a:solidFill>
                  <a:schemeClr val="tx2"/>
                </a:solidFill>
              </a:rPr>
              <a:t>1,6180339887;</a:t>
            </a:r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301925"/>
            <a:ext cx="3779912" cy="6556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-1"/>
            <a:ext cx="9144000" cy="3191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281236" y="2774095"/>
            <a:ext cx="228600" cy="228600"/>
          </a:xfrm>
          <a:prstGeom prst="rect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279957" y="3465662"/>
            <a:ext cx="228600" cy="228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304230" y="4149080"/>
            <a:ext cx="228600" cy="228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471592" y="403286"/>
            <a:ext cx="3672408" cy="6454714"/>
          </a:xfrm>
          <a:prstGeom prst="rect">
            <a:avLst/>
          </a:prstGeom>
          <a:blipFill dpi="0" rotWithShape="1"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25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7583" r="-82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783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5040560" cy="1656184"/>
          </a:xfrm>
        </p:spPr>
        <p:txBody>
          <a:bodyPr anchor="b">
            <a:normAutofit/>
          </a:bodyPr>
          <a:lstStyle/>
          <a:p>
            <a:r>
              <a:rPr lang="ru-RU" sz="2400" dirty="0" smtClean="0">
                <a:latin typeface="+mn-lt"/>
              </a:rPr>
              <a:t>Вопрос 11.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Что такое «контраст»?</a:t>
            </a:r>
            <a:endParaRPr lang="ru-RU" sz="2400" dirty="0"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2420888"/>
            <a:ext cx="5184576" cy="4176464"/>
          </a:xfrm>
        </p:spPr>
        <p:txBody>
          <a:bodyPr>
            <a:normAutofit/>
          </a:bodyPr>
          <a:lstStyle/>
          <a:p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000" i="1" dirty="0" smtClean="0">
                <a:solidFill>
                  <a:schemeClr val="tx2"/>
                </a:solidFill>
              </a:rPr>
              <a:t> Способ проявления  выразительности;</a:t>
            </a:r>
          </a:p>
          <a:p>
            <a:endParaRPr lang="ru-RU" sz="2000" i="1" dirty="0" smtClean="0">
              <a:solidFill>
                <a:schemeClr val="tx2"/>
              </a:solidFill>
            </a:endParaRPr>
          </a:p>
          <a:p>
            <a:r>
              <a:rPr lang="ru-RU" sz="2000" i="1" dirty="0" smtClean="0">
                <a:solidFill>
                  <a:schemeClr val="tx2"/>
                </a:solidFill>
              </a:rPr>
              <a:t>Плавный переход от светлого к темному;</a:t>
            </a: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endParaRPr lang="ru-RU" sz="2000" i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2000" i="1" dirty="0" smtClean="0">
                <a:solidFill>
                  <a:schemeClr val="tx2"/>
                </a:solidFill>
              </a:rPr>
              <a:t>     Противопоставление, борьба   </a:t>
            </a:r>
          </a:p>
          <a:p>
            <a:pPr>
              <a:buNone/>
            </a:pPr>
            <a:r>
              <a:rPr lang="ru-RU" sz="2000" i="1" dirty="0" smtClean="0">
                <a:solidFill>
                  <a:schemeClr val="tx2"/>
                </a:solidFill>
              </a:rPr>
              <a:t>     разных начал в композиции;</a:t>
            </a:r>
          </a:p>
          <a:p>
            <a:pPr>
              <a:buNone/>
            </a:pPr>
            <a:endParaRPr lang="ru-RU" sz="2000" i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301925"/>
            <a:ext cx="3779912" cy="6556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-1"/>
            <a:ext cx="9144000" cy="3191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323528" y="2852936"/>
            <a:ext cx="228600" cy="228600"/>
          </a:xfrm>
          <a:prstGeom prst="rect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323528" y="3789040"/>
            <a:ext cx="228600" cy="228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323528" y="4797152"/>
            <a:ext cx="228600" cy="228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://www.stroyka.ru/upload/medialibrary/77c/77cdf05e74ab8d3c794229c2a294f6c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47738"/>
            <a:ext cx="3635896" cy="65102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6783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5040560" cy="1656184"/>
          </a:xfrm>
        </p:spPr>
        <p:txBody>
          <a:bodyPr anchor="b">
            <a:normAutofit/>
          </a:bodyPr>
          <a:lstStyle/>
          <a:p>
            <a:r>
              <a:rPr lang="ru-RU" sz="2400" dirty="0" smtClean="0">
                <a:latin typeface="+mn-lt"/>
              </a:rPr>
              <a:t>Вопрос 12.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Что такое «нюанс»?</a:t>
            </a:r>
            <a:endParaRPr lang="ru-RU" sz="2400" dirty="0"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2348880"/>
            <a:ext cx="5040560" cy="4320480"/>
          </a:xfrm>
        </p:spPr>
        <p:txBody>
          <a:bodyPr>
            <a:normAutofit/>
          </a:bodyPr>
          <a:lstStyle/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000" i="1" dirty="0" smtClean="0">
                <a:solidFill>
                  <a:schemeClr val="tx2"/>
                </a:solidFill>
              </a:rPr>
              <a:t>Возрастание или понижение яркости цвета;</a:t>
            </a:r>
          </a:p>
          <a:p>
            <a:endParaRPr lang="ru-RU" sz="2000" i="1" dirty="0" smtClean="0">
              <a:solidFill>
                <a:schemeClr val="tx2"/>
              </a:solidFill>
            </a:endParaRPr>
          </a:p>
          <a:p>
            <a:r>
              <a:rPr lang="ru-RU" sz="2000" i="1" dirty="0" smtClean="0">
                <a:solidFill>
                  <a:schemeClr val="tx2"/>
                </a:solidFill>
              </a:rPr>
              <a:t>Слабое различие элементов композиции по основным композиционным признакам;</a:t>
            </a:r>
          </a:p>
          <a:p>
            <a:endParaRPr lang="ru-RU" sz="2000" i="1" dirty="0">
              <a:solidFill>
                <a:schemeClr val="tx2"/>
              </a:solidFill>
            </a:endParaRPr>
          </a:p>
          <a:p>
            <a:r>
              <a:rPr lang="ru-RU" sz="2000" i="1" dirty="0" smtClean="0">
                <a:solidFill>
                  <a:schemeClr val="tx2"/>
                </a:solidFill>
              </a:rPr>
              <a:t>Взаимодействие в композиции нескольких схожих по какому-то признаку предметов;</a:t>
            </a: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301925"/>
            <a:ext cx="3779912" cy="6556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281236" y="2774095"/>
            <a:ext cx="228600" cy="228600"/>
          </a:xfrm>
          <a:prstGeom prst="rect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323528" y="3789040"/>
            <a:ext cx="228600" cy="228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323528" y="5013176"/>
            <a:ext cx="228600" cy="228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-1"/>
            <a:ext cx="9144000" cy="3191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851920" y="319128"/>
            <a:ext cx="5292080" cy="690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471592" y="388189"/>
            <a:ext cx="3672408" cy="6469812"/>
          </a:xfrm>
          <a:prstGeom prst="rect">
            <a:avLst/>
          </a:prstGeom>
          <a:blipFill dpi="0"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5231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5040560" cy="1296144"/>
          </a:xfrm>
        </p:spPr>
        <p:txBody>
          <a:bodyPr anchor="b">
            <a:normAutofit/>
          </a:bodyPr>
          <a:lstStyle/>
          <a:p>
            <a:r>
              <a:rPr lang="ru-RU" sz="2400" dirty="0" smtClean="0">
                <a:latin typeface="+mn-lt"/>
              </a:rPr>
              <a:t>Вопрос 13.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Что такое «масштаб»?</a:t>
            </a:r>
            <a:endParaRPr lang="ru-RU" sz="2400" dirty="0"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2348880"/>
            <a:ext cx="5040560" cy="432048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i="1" dirty="0" smtClean="0">
              <a:solidFill>
                <a:schemeClr val="tx2"/>
              </a:solidFill>
            </a:endParaRPr>
          </a:p>
          <a:p>
            <a:r>
              <a:rPr lang="ru-RU" sz="2000" i="1" dirty="0" smtClean="0">
                <a:solidFill>
                  <a:schemeClr val="tx2"/>
                </a:solidFill>
              </a:rPr>
              <a:t>Переходы величин между заранее предустановленными нормами;</a:t>
            </a:r>
          </a:p>
          <a:p>
            <a:pPr>
              <a:buNone/>
            </a:pPr>
            <a:endParaRPr lang="ru-RU" sz="2000" i="1" dirty="0" smtClean="0">
              <a:solidFill>
                <a:schemeClr val="tx2"/>
              </a:solidFill>
            </a:endParaRPr>
          </a:p>
          <a:p>
            <a:r>
              <a:rPr lang="ru-RU" sz="2000" i="1" dirty="0" smtClean="0">
                <a:solidFill>
                  <a:schemeClr val="tx2"/>
                </a:solidFill>
              </a:rPr>
              <a:t>Величина формы, соразмерная с другой величиной, или с впечатлением, которое производит форма на человека.;</a:t>
            </a:r>
          </a:p>
          <a:p>
            <a:endParaRPr lang="ru-RU" sz="2000" i="1" dirty="0" smtClean="0">
              <a:solidFill>
                <a:schemeClr val="tx2"/>
              </a:solidFill>
            </a:endParaRPr>
          </a:p>
          <a:p>
            <a:r>
              <a:rPr lang="ru-RU" sz="2000" i="1" dirty="0" smtClean="0">
                <a:solidFill>
                  <a:schemeClr val="tx2"/>
                </a:solidFill>
              </a:rPr>
              <a:t>Художественное выражение величин формы в соответствии со сложившимся представлением;</a:t>
            </a:r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2000" i="1" dirty="0" smtClean="0">
              <a:solidFill>
                <a:schemeClr val="tx2"/>
              </a:solidFill>
            </a:endParaRPr>
          </a:p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301925"/>
            <a:ext cx="3779912" cy="6556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323528" y="2780928"/>
            <a:ext cx="228600" cy="228600"/>
          </a:xfrm>
          <a:prstGeom prst="rect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323528" y="3789040"/>
            <a:ext cx="228600" cy="228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323528" y="5373216"/>
            <a:ext cx="228600" cy="228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-1"/>
            <a:ext cx="9144000" cy="3191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851920" y="319128"/>
            <a:ext cx="5292080" cy="690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471592" y="403286"/>
            <a:ext cx="3672408" cy="6454714"/>
          </a:xfrm>
          <a:prstGeom prst="rect">
            <a:avLst/>
          </a:prstGeom>
          <a:blipFill dpi="0"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 r="-21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5231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5040560" cy="1296144"/>
          </a:xfrm>
        </p:spPr>
        <p:txBody>
          <a:bodyPr anchor="b">
            <a:normAutofit/>
          </a:bodyPr>
          <a:lstStyle/>
          <a:p>
            <a:r>
              <a:rPr lang="ru-RU" sz="2400" dirty="0" smtClean="0">
                <a:latin typeface="+mn-lt"/>
              </a:rPr>
              <a:t>Вопрос 14.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Что такое «фактура»?</a:t>
            </a:r>
            <a:endParaRPr lang="ru-RU" sz="2400" dirty="0"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2348880"/>
            <a:ext cx="5040560" cy="432048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i="1" dirty="0" smtClean="0">
              <a:solidFill>
                <a:schemeClr val="tx2"/>
              </a:solidFill>
            </a:endParaRPr>
          </a:p>
          <a:p>
            <a:r>
              <a:rPr lang="ru-RU" sz="2000" i="1" dirty="0" smtClean="0">
                <a:solidFill>
                  <a:schemeClr val="tx2"/>
                </a:solidFill>
              </a:rPr>
              <a:t>Видимый рисунок поверхности;</a:t>
            </a:r>
          </a:p>
          <a:p>
            <a:endParaRPr lang="ru-RU" sz="2000" i="1" dirty="0" smtClean="0">
              <a:solidFill>
                <a:schemeClr val="tx2"/>
              </a:solidFill>
            </a:endParaRPr>
          </a:p>
          <a:p>
            <a:endParaRPr lang="ru-RU" sz="2000" i="1" dirty="0" smtClean="0">
              <a:solidFill>
                <a:schemeClr val="tx2"/>
              </a:solidFill>
            </a:endParaRPr>
          </a:p>
          <a:p>
            <a:r>
              <a:rPr lang="ru-RU" sz="2000" i="1" dirty="0" smtClean="0">
                <a:solidFill>
                  <a:schemeClr val="tx2"/>
                </a:solidFill>
              </a:rPr>
              <a:t>Характер поверхности предмета, определяющийся свойствами материала;</a:t>
            </a:r>
          </a:p>
          <a:p>
            <a:endParaRPr lang="ru-RU" sz="2000" i="1" dirty="0" smtClean="0">
              <a:solidFill>
                <a:schemeClr val="tx2"/>
              </a:solidFill>
            </a:endParaRPr>
          </a:p>
          <a:p>
            <a:r>
              <a:rPr lang="ru-RU" sz="2000" i="1" dirty="0" smtClean="0">
                <a:solidFill>
                  <a:schemeClr val="tx2"/>
                </a:solidFill>
              </a:rPr>
              <a:t>Структура вещи, формируемая по законам композиции;</a:t>
            </a:r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2000" i="1" dirty="0" smtClean="0">
              <a:solidFill>
                <a:schemeClr val="tx2"/>
              </a:solidFill>
            </a:endParaRPr>
          </a:p>
          <a:p>
            <a:endParaRPr lang="ru-RU" sz="2000" i="1" dirty="0" smtClean="0">
              <a:solidFill>
                <a:schemeClr val="tx2"/>
              </a:solidFill>
            </a:endParaRPr>
          </a:p>
          <a:p>
            <a:endParaRPr lang="ru-RU" sz="2000" i="1" dirty="0" smtClean="0">
              <a:solidFill>
                <a:schemeClr val="tx2"/>
              </a:solidFill>
            </a:endParaRPr>
          </a:p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301925"/>
            <a:ext cx="3779912" cy="6556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323528" y="2780928"/>
            <a:ext cx="228600" cy="228600"/>
          </a:xfrm>
          <a:prstGeom prst="rect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323528" y="3861048"/>
            <a:ext cx="228600" cy="228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323528" y="5085184"/>
            <a:ext cx="228600" cy="228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-1"/>
            <a:ext cx="9144000" cy="3191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851920" y="319128"/>
            <a:ext cx="5292080" cy="690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4080439" y="1794439"/>
            <a:ext cx="6454714" cy="3672408"/>
          </a:xfrm>
          <a:prstGeom prst="rect">
            <a:avLst/>
          </a:prstGeom>
          <a:blipFill dpi="0"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5231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5040560" cy="864096"/>
          </a:xfrm>
        </p:spPr>
        <p:txBody>
          <a:bodyPr anchor="b">
            <a:normAutofit/>
          </a:bodyPr>
          <a:lstStyle/>
          <a:p>
            <a:r>
              <a:rPr lang="ru-RU" sz="2400" dirty="0" smtClean="0">
                <a:latin typeface="+mn-lt"/>
              </a:rPr>
              <a:t>Вопрос 15.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Что такое «цвет»?</a:t>
            </a:r>
            <a:endParaRPr lang="ru-RU" sz="2400" dirty="0"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844824"/>
            <a:ext cx="5040560" cy="4320480"/>
          </a:xfrm>
        </p:spPr>
        <p:txBody>
          <a:bodyPr>
            <a:normAutofit/>
          </a:bodyPr>
          <a:lstStyle/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000" i="1" dirty="0" smtClean="0">
                <a:solidFill>
                  <a:schemeClr val="tx2"/>
                </a:solidFill>
              </a:rPr>
              <a:t>Художественное выражение человеком его способности к восприятию действительности во всем богатстве красок;</a:t>
            </a:r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2000" i="1" dirty="0" smtClean="0">
              <a:solidFill>
                <a:schemeClr val="tx2"/>
              </a:solidFill>
            </a:endParaRPr>
          </a:p>
          <a:p>
            <a:r>
              <a:rPr lang="ru-RU" sz="2000" i="1" dirty="0" smtClean="0">
                <a:solidFill>
                  <a:schemeClr val="tx2"/>
                </a:solidFill>
              </a:rPr>
              <a:t>Система взаимодействий, формирующая структуру изображения;</a:t>
            </a:r>
          </a:p>
          <a:p>
            <a:endParaRPr lang="ru-RU" sz="2000" i="1" dirty="0" smtClean="0">
              <a:solidFill>
                <a:schemeClr val="tx2"/>
              </a:solidFill>
            </a:endParaRPr>
          </a:p>
          <a:p>
            <a:r>
              <a:rPr lang="ru-RU" sz="2000" i="1" dirty="0" smtClean="0">
                <a:solidFill>
                  <a:schemeClr val="tx2"/>
                </a:solidFill>
              </a:rPr>
              <a:t>Переходы цвета и тени, формирующие рельеф предмета;</a:t>
            </a:r>
          </a:p>
          <a:p>
            <a:endParaRPr lang="ru-RU" sz="2000" i="1" dirty="0" smtClean="0">
              <a:solidFill>
                <a:schemeClr val="tx2"/>
              </a:solidFill>
            </a:endParaRPr>
          </a:p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301925"/>
            <a:ext cx="3779912" cy="6556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-1"/>
            <a:ext cx="9144000" cy="3191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323528" y="2276872"/>
            <a:ext cx="228600" cy="228600"/>
          </a:xfrm>
          <a:prstGeom prst="rect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323528" y="3861048"/>
            <a:ext cx="228600" cy="228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323528" y="5157192"/>
            <a:ext cx="228600" cy="228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471592" y="403286"/>
            <a:ext cx="3672408" cy="6454714"/>
          </a:xfrm>
          <a:prstGeom prst="rect">
            <a:avLst/>
          </a:prstGeom>
          <a:blipFill dpi="0"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6164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717033"/>
            <a:ext cx="9144000" cy="504056"/>
          </a:xfrm>
          <a:prstGeom prst="rect">
            <a:avLst/>
          </a:prstGeom>
          <a:solidFill>
            <a:srgbClr val="7CA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>
            <a:off x="0" y="0"/>
            <a:ext cx="9144000" cy="3717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44825"/>
            <a:ext cx="9144000" cy="2027088"/>
          </a:xfrm>
        </p:spPr>
        <p:txBody>
          <a:bodyPr anchor="ctr">
            <a:normAutofit/>
          </a:bodyPr>
          <a:lstStyle/>
          <a:p>
            <a:pPr algn="ctr"/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Верно!</a:t>
            </a: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2095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717033"/>
            <a:ext cx="9144000" cy="504056"/>
          </a:xfrm>
          <a:prstGeom prst="rect">
            <a:avLst/>
          </a:prstGeom>
          <a:solidFill>
            <a:srgbClr val="7CA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>
            <a:off x="0" y="0"/>
            <a:ext cx="9144000" cy="3717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44825"/>
            <a:ext cx="9144000" cy="2027088"/>
          </a:xfrm>
        </p:spPr>
        <p:txBody>
          <a:bodyPr anchor="ctr">
            <a:normAutofit/>
          </a:bodyPr>
          <a:lstStyle/>
          <a:p>
            <a:pPr algn="ctr"/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Верно!</a:t>
            </a: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5787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420888"/>
            <a:ext cx="7772400" cy="1362075"/>
          </a:xfrm>
        </p:spPr>
        <p:txBody>
          <a:bodyPr/>
          <a:lstStyle/>
          <a:p>
            <a:pPr lvl="0"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4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44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4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44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4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44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4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44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4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44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4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44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4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44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4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44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4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44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0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40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0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Цель  презентации:</a:t>
            </a:r>
            <a:br>
              <a:rPr lang="ru-RU" sz="40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Поэтапное усвоение и закрепление знания по дисциплине: «Архитектурная графика» </a:t>
            </a:r>
            <a:r>
              <a:rPr lang="ru-RU" sz="4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4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3501008"/>
            <a:ext cx="7772400" cy="1509712"/>
          </a:xfrm>
        </p:spPr>
        <p:txBody>
          <a:bodyPr>
            <a:normAutofit fontScale="25000" lnSpcReduction="20000"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0" b="1" kern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/>
              </a:rPr>
              <a:t>Задачи тестирования: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Создание учащимся, обстановку сотрудничества и положительного микроклимата, для отсутствия перегрузки и переутомления на уроке.</a:t>
            </a:r>
            <a:endParaRPr lang="ru-RU" sz="16000" b="1" kern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717033"/>
            <a:ext cx="9144000" cy="504056"/>
          </a:xfrm>
          <a:prstGeom prst="rect">
            <a:avLst/>
          </a:prstGeom>
          <a:solidFill>
            <a:srgbClr val="7CA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>
            <a:off x="0" y="0"/>
            <a:ext cx="9144000" cy="3717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44825"/>
            <a:ext cx="9144000" cy="2027088"/>
          </a:xfrm>
        </p:spPr>
        <p:txBody>
          <a:bodyPr anchor="ctr">
            <a:normAutofit/>
          </a:bodyPr>
          <a:lstStyle/>
          <a:p>
            <a:pPr algn="ctr"/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Верно!</a:t>
            </a: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5778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717033"/>
            <a:ext cx="9144000" cy="504056"/>
          </a:xfrm>
          <a:prstGeom prst="rect">
            <a:avLst/>
          </a:prstGeom>
          <a:solidFill>
            <a:srgbClr val="7CA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>
            <a:off x="0" y="0"/>
            <a:ext cx="9144000" cy="3717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44825"/>
            <a:ext cx="9144000" cy="2027088"/>
          </a:xfrm>
        </p:spPr>
        <p:txBody>
          <a:bodyPr anchor="ctr">
            <a:normAutofit/>
          </a:bodyPr>
          <a:lstStyle/>
          <a:p>
            <a:pPr algn="ctr"/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Верно!</a:t>
            </a: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8763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717033"/>
            <a:ext cx="9144000" cy="504056"/>
          </a:xfrm>
          <a:prstGeom prst="rect">
            <a:avLst/>
          </a:prstGeom>
          <a:solidFill>
            <a:srgbClr val="7CA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>
            <a:off x="0" y="0"/>
            <a:ext cx="9144000" cy="3717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44825"/>
            <a:ext cx="9144000" cy="2027088"/>
          </a:xfrm>
        </p:spPr>
        <p:txBody>
          <a:bodyPr anchor="ctr">
            <a:normAutofit/>
          </a:bodyPr>
          <a:lstStyle/>
          <a:p>
            <a:pPr algn="ctr"/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Верно!</a:t>
            </a: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745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717033"/>
            <a:ext cx="9144000" cy="504056"/>
          </a:xfrm>
          <a:prstGeom prst="rect">
            <a:avLst/>
          </a:prstGeom>
          <a:solidFill>
            <a:srgbClr val="7CA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>
            <a:off x="0" y="0"/>
            <a:ext cx="9144000" cy="3717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44825"/>
            <a:ext cx="9144000" cy="2027088"/>
          </a:xfrm>
        </p:spPr>
        <p:txBody>
          <a:bodyPr anchor="ctr">
            <a:normAutofit/>
          </a:bodyPr>
          <a:lstStyle/>
          <a:p>
            <a:pPr algn="ctr"/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Верно!</a:t>
            </a: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1429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717033"/>
            <a:ext cx="9144000" cy="504056"/>
          </a:xfrm>
          <a:prstGeom prst="rect">
            <a:avLst/>
          </a:prstGeom>
          <a:solidFill>
            <a:srgbClr val="7CA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>
            <a:off x="0" y="0"/>
            <a:ext cx="9144000" cy="3717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44825"/>
            <a:ext cx="9144000" cy="2027088"/>
          </a:xfrm>
        </p:spPr>
        <p:txBody>
          <a:bodyPr anchor="ctr">
            <a:normAutofit/>
          </a:bodyPr>
          <a:lstStyle/>
          <a:p>
            <a:pPr algn="ctr"/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Верно!</a:t>
            </a: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6229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717033"/>
            <a:ext cx="9144000" cy="504056"/>
          </a:xfrm>
          <a:prstGeom prst="rect">
            <a:avLst/>
          </a:prstGeom>
          <a:solidFill>
            <a:srgbClr val="7CA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>
            <a:off x="0" y="0"/>
            <a:ext cx="9144000" cy="3717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44825"/>
            <a:ext cx="9144000" cy="2027088"/>
          </a:xfrm>
        </p:spPr>
        <p:txBody>
          <a:bodyPr anchor="ctr">
            <a:normAutofit/>
          </a:bodyPr>
          <a:lstStyle/>
          <a:p>
            <a:pPr algn="ctr"/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Верно!</a:t>
            </a: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5044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717033"/>
            <a:ext cx="9144000" cy="504056"/>
          </a:xfrm>
          <a:prstGeom prst="rect">
            <a:avLst/>
          </a:prstGeom>
          <a:solidFill>
            <a:srgbClr val="7CA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>
            <a:off x="0" y="0"/>
            <a:ext cx="9144000" cy="3717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44825"/>
            <a:ext cx="9144000" cy="2027088"/>
          </a:xfrm>
        </p:spPr>
        <p:txBody>
          <a:bodyPr anchor="ctr">
            <a:normAutofit/>
          </a:bodyPr>
          <a:lstStyle/>
          <a:p>
            <a:pPr algn="ctr"/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Верно!</a:t>
            </a: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4735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717033"/>
            <a:ext cx="9144000" cy="504056"/>
          </a:xfrm>
          <a:prstGeom prst="rect">
            <a:avLst/>
          </a:prstGeom>
          <a:solidFill>
            <a:srgbClr val="7CA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hlinkshowjump?jump=endshow"/>
          </p:cNvPr>
          <p:cNvSpPr/>
          <p:nvPr/>
        </p:nvSpPr>
        <p:spPr>
          <a:xfrm>
            <a:off x="0" y="0"/>
            <a:ext cx="9144000" cy="3717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44825"/>
            <a:ext cx="9144000" cy="2027088"/>
          </a:xfrm>
        </p:spPr>
        <p:txBody>
          <a:bodyPr anchor="ctr">
            <a:normAutofit/>
          </a:bodyPr>
          <a:lstStyle/>
          <a:p>
            <a:pPr algn="ctr"/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Верно!</a:t>
            </a: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199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717033"/>
            <a:ext cx="9144000" cy="504056"/>
          </a:xfrm>
          <a:prstGeom prst="rect">
            <a:avLst/>
          </a:prstGeom>
          <a:solidFill>
            <a:srgbClr val="9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hlinkshowjump?jump=lastslideviewed"/>
          </p:cNvPr>
          <p:cNvSpPr/>
          <p:nvPr/>
        </p:nvSpPr>
        <p:spPr>
          <a:xfrm>
            <a:off x="0" y="0"/>
            <a:ext cx="9144000" cy="3717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44825"/>
            <a:ext cx="9144000" cy="2027088"/>
          </a:xfrm>
        </p:spPr>
        <p:txBody>
          <a:bodyPr anchor="ctr">
            <a:normAutofit/>
          </a:bodyPr>
          <a:lstStyle/>
          <a:p>
            <a:pPr algn="ctr"/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Неверно!</a:t>
            </a: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7914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5040560" cy="1656184"/>
          </a:xfrm>
        </p:spPr>
        <p:txBody>
          <a:bodyPr anchor="b">
            <a:normAutofit/>
          </a:bodyPr>
          <a:lstStyle/>
          <a:p>
            <a:r>
              <a:rPr lang="ru-RU" sz="2400" dirty="0" smtClean="0">
                <a:latin typeface="+mn-lt"/>
              </a:rPr>
              <a:t>Вопрос 1.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Что выполняется с использованием приемов архитектурной графики?</a:t>
            </a:r>
            <a:endParaRPr lang="ru-RU" sz="2400" dirty="0"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2348880"/>
            <a:ext cx="5040560" cy="4320480"/>
          </a:xfrm>
        </p:spPr>
        <p:txBody>
          <a:bodyPr>
            <a:normAutofit/>
          </a:bodyPr>
          <a:lstStyle/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000" i="1" dirty="0" smtClean="0">
                <a:solidFill>
                  <a:schemeClr val="tx2"/>
                </a:solidFill>
              </a:rPr>
              <a:t>Архитектурная отмывка;</a:t>
            </a:r>
          </a:p>
          <a:p>
            <a:endParaRPr lang="ru-RU" sz="2000" i="1" dirty="0" smtClean="0">
              <a:solidFill>
                <a:schemeClr val="tx2"/>
              </a:solidFill>
            </a:endParaRPr>
          </a:p>
          <a:p>
            <a:r>
              <a:rPr lang="ru-RU" sz="2000" i="1" dirty="0" smtClean="0">
                <a:solidFill>
                  <a:schemeClr val="tx2"/>
                </a:solidFill>
              </a:rPr>
              <a:t>Эскизы, чертежи и планы зданий;</a:t>
            </a:r>
          </a:p>
          <a:p>
            <a:endParaRPr lang="ru-RU" sz="2000" i="1" dirty="0">
              <a:solidFill>
                <a:schemeClr val="tx2"/>
              </a:solidFill>
            </a:endParaRPr>
          </a:p>
          <a:p>
            <a:r>
              <a:rPr lang="ru-RU" sz="2000" i="1" dirty="0" smtClean="0">
                <a:solidFill>
                  <a:schemeClr val="tx2"/>
                </a:solidFill>
              </a:rPr>
              <a:t>Макет;</a:t>
            </a:r>
          </a:p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301925"/>
            <a:ext cx="3779912" cy="6556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-1"/>
            <a:ext cx="9144000" cy="3191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281236" y="2774095"/>
            <a:ext cx="228600" cy="228600"/>
          </a:xfrm>
          <a:prstGeom prst="rect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285708" y="3465662"/>
            <a:ext cx="228600" cy="228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285708" y="4149080"/>
            <a:ext cx="228600" cy="228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471592" y="403286"/>
            <a:ext cx="3672408" cy="6454714"/>
          </a:xfrm>
          <a:prstGeom prst="rect">
            <a:avLst/>
          </a:prstGeom>
          <a:blipFill dpi="0" rotWithShape="1"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25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175066" r="-21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814028" y="6021288"/>
            <a:ext cx="2862428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7309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5040560" cy="1656184"/>
          </a:xfrm>
        </p:spPr>
        <p:txBody>
          <a:bodyPr anchor="b">
            <a:normAutofit/>
          </a:bodyPr>
          <a:lstStyle/>
          <a:p>
            <a:r>
              <a:rPr lang="ru-RU" sz="2400" dirty="0" smtClean="0">
                <a:latin typeface="+mn-lt"/>
              </a:rPr>
              <a:t>Вопрос 2.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Что такое «антураж»?</a:t>
            </a:r>
            <a:endParaRPr lang="ru-RU" sz="2400" dirty="0"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2348880"/>
            <a:ext cx="5040560" cy="4320480"/>
          </a:xfrm>
        </p:spPr>
        <p:txBody>
          <a:bodyPr>
            <a:normAutofit/>
          </a:bodyPr>
          <a:lstStyle/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000" i="1" dirty="0" smtClean="0">
                <a:solidFill>
                  <a:schemeClr val="tx2"/>
                </a:solidFill>
              </a:rPr>
              <a:t>Изображение окружающей обстановки;</a:t>
            </a:r>
          </a:p>
          <a:p>
            <a:endParaRPr lang="ru-RU" sz="2000" i="1" dirty="0" smtClean="0">
              <a:solidFill>
                <a:schemeClr val="tx2"/>
              </a:solidFill>
            </a:endParaRPr>
          </a:p>
          <a:p>
            <a:r>
              <a:rPr lang="ru-RU" sz="2000" i="1" dirty="0" smtClean="0">
                <a:solidFill>
                  <a:schemeClr val="tx2"/>
                </a:solidFill>
              </a:rPr>
              <a:t>Изображение людей, животных и транспортных средств;</a:t>
            </a:r>
          </a:p>
          <a:p>
            <a:endParaRPr lang="ru-RU" sz="2000" i="1" dirty="0">
              <a:solidFill>
                <a:schemeClr val="tx2"/>
              </a:solidFill>
            </a:endParaRPr>
          </a:p>
          <a:p>
            <a:r>
              <a:rPr lang="ru-RU" sz="2000" i="1" dirty="0" smtClean="0">
                <a:solidFill>
                  <a:schemeClr val="tx2"/>
                </a:solidFill>
              </a:rPr>
              <a:t>Все вышеуказанное;</a:t>
            </a:r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301925"/>
            <a:ext cx="3779912" cy="6556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-1"/>
            <a:ext cx="9144000" cy="3191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281236" y="2774095"/>
            <a:ext cx="228600" cy="228600"/>
          </a:xfrm>
          <a:prstGeom prst="rect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285708" y="3789040"/>
            <a:ext cx="228600" cy="228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285708" y="4725144"/>
            <a:ext cx="228600" cy="228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471592" y="403286"/>
            <a:ext cx="3672408" cy="6454714"/>
          </a:xfrm>
          <a:prstGeom prst="rect">
            <a:avLst/>
          </a:prstGeom>
          <a:blipFill dpi="0" rotWithShape="1"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r="-6671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6605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5040560" cy="1656184"/>
          </a:xfrm>
        </p:spPr>
        <p:txBody>
          <a:bodyPr anchor="b">
            <a:normAutofit/>
          </a:bodyPr>
          <a:lstStyle/>
          <a:p>
            <a:r>
              <a:rPr lang="ru-RU" sz="2400" dirty="0" smtClean="0">
                <a:latin typeface="+mn-lt"/>
              </a:rPr>
              <a:t>Вопрос 3.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Что такое «стаффаж»?</a:t>
            </a:r>
            <a:endParaRPr lang="ru-RU" sz="2400" dirty="0"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2348880"/>
            <a:ext cx="5040560" cy="4320480"/>
          </a:xfrm>
        </p:spPr>
        <p:txBody>
          <a:bodyPr>
            <a:normAutofit/>
          </a:bodyPr>
          <a:lstStyle/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000" i="1" dirty="0" smtClean="0">
                <a:solidFill>
                  <a:schemeClr val="tx2"/>
                </a:solidFill>
              </a:rPr>
              <a:t>Изображение окружающей обстановки;</a:t>
            </a:r>
          </a:p>
          <a:p>
            <a:endParaRPr lang="ru-RU" sz="2000" i="1" dirty="0" smtClean="0">
              <a:solidFill>
                <a:schemeClr val="tx2"/>
              </a:solidFill>
            </a:endParaRPr>
          </a:p>
          <a:p>
            <a:r>
              <a:rPr lang="ru-RU" sz="2000" i="1" dirty="0" smtClean="0">
                <a:solidFill>
                  <a:schemeClr val="tx2"/>
                </a:solidFill>
              </a:rPr>
              <a:t>Изображение людей, животных и транспортных средств;</a:t>
            </a:r>
          </a:p>
          <a:p>
            <a:endParaRPr lang="ru-RU" sz="2000" i="1" dirty="0">
              <a:solidFill>
                <a:schemeClr val="tx2"/>
              </a:solidFill>
            </a:endParaRPr>
          </a:p>
          <a:p>
            <a:r>
              <a:rPr lang="ru-RU" sz="2000" i="1" dirty="0" smtClean="0">
                <a:solidFill>
                  <a:schemeClr val="tx2"/>
                </a:solidFill>
              </a:rPr>
              <a:t>Все вышеуказанное;</a:t>
            </a:r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301925"/>
            <a:ext cx="3779912" cy="6556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-1"/>
            <a:ext cx="9144000" cy="3191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281236" y="2774095"/>
            <a:ext cx="228600" cy="228600"/>
          </a:xfrm>
          <a:prstGeom prst="rect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285708" y="3789040"/>
            <a:ext cx="228600" cy="228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285708" y="4725144"/>
            <a:ext cx="228600" cy="228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471592" y="403286"/>
            <a:ext cx="3672408" cy="6454714"/>
          </a:xfrm>
          <a:prstGeom prst="rect">
            <a:avLst/>
          </a:prstGeom>
          <a:blipFill dpi="0" rotWithShape="1"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250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6805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5040560" cy="1656184"/>
          </a:xfrm>
        </p:spPr>
        <p:txBody>
          <a:bodyPr anchor="b">
            <a:normAutofit/>
          </a:bodyPr>
          <a:lstStyle/>
          <a:p>
            <a:r>
              <a:rPr lang="ru-RU" sz="2400" dirty="0" smtClean="0">
                <a:latin typeface="+mn-lt"/>
              </a:rPr>
              <a:t>Вопрос 4.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Что такое «тон»?</a:t>
            </a:r>
            <a:endParaRPr lang="ru-RU" sz="2400" dirty="0"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2348880"/>
            <a:ext cx="5040560" cy="4320480"/>
          </a:xfrm>
        </p:spPr>
        <p:txBody>
          <a:bodyPr>
            <a:normAutofit/>
          </a:bodyPr>
          <a:lstStyle/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000" i="1" dirty="0" smtClean="0">
                <a:solidFill>
                  <a:schemeClr val="tx2"/>
                </a:solidFill>
              </a:rPr>
              <a:t>Относительно расстояние данного цвета до белого цвета;</a:t>
            </a:r>
          </a:p>
          <a:p>
            <a:endParaRPr lang="ru-RU" sz="2000" i="1" dirty="0" smtClean="0">
              <a:solidFill>
                <a:schemeClr val="tx2"/>
              </a:solidFill>
            </a:endParaRPr>
          </a:p>
          <a:p>
            <a:r>
              <a:rPr lang="ru-RU" sz="2000" i="1" dirty="0" smtClean="0">
                <a:solidFill>
                  <a:schemeClr val="tx2"/>
                </a:solidFill>
              </a:rPr>
              <a:t>Основной цвет, преобладающий в данном конкретном цвете;</a:t>
            </a:r>
          </a:p>
          <a:p>
            <a:endParaRPr lang="ru-RU" sz="2000" i="1" dirty="0">
              <a:solidFill>
                <a:schemeClr val="tx2"/>
              </a:solidFill>
            </a:endParaRPr>
          </a:p>
          <a:p>
            <a:r>
              <a:rPr lang="ru-RU" sz="2000" i="1" dirty="0" smtClean="0">
                <a:solidFill>
                  <a:schemeClr val="tx2"/>
                </a:solidFill>
              </a:rPr>
              <a:t>Степень отличия хроматического цвета от ахроматического той же светлоты;</a:t>
            </a:r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301925"/>
            <a:ext cx="3779912" cy="6556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-1"/>
            <a:ext cx="9144000" cy="3191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281236" y="2774095"/>
            <a:ext cx="228600" cy="228600"/>
          </a:xfrm>
          <a:prstGeom prst="rect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287304" y="3750332"/>
            <a:ext cx="228600" cy="228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279957" y="4725144"/>
            <a:ext cx="228600" cy="228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471592" y="403286"/>
            <a:ext cx="3672408" cy="6454714"/>
          </a:xfrm>
          <a:prstGeom prst="rect">
            <a:avLst/>
          </a:prstGeom>
          <a:blipFill dpi="0" rotWithShape="1"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25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3161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5040560" cy="1656184"/>
          </a:xfrm>
        </p:spPr>
        <p:txBody>
          <a:bodyPr anchor="b">
            <a:normAutofit/>
          </a:bodyPr>
          <a:lstStyle/>
          <a:p>
            <a:r>
              <a:rPr lang="ru-RU" sz="2400" dirty="0" smtClean="0">
                <a:latin typeface="+mn-lt"/>
              </a:rPr>
              <a:t>Вопрос 5.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Что такое «яркость»?</a:t>
            </a:r>
            <a:endParaRPr lang="ru-RU" sz="2400" dirty="0"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2348880"/>
            <a:ext cx="5040560" cy="4320480"/>
          </a:xfrm>
        </p:spPr>
        <p:txBody>
          <a:bodyPr>
            <a:normAutofit/>
          </a:bodyPr>
          <a:lstStyle/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000" i="1" dirty="0" smtClean="0">
                <a:solidFill>
                  <a:schemeClr val="tx2"/>
                </a:solidFill>
              </a:rPr>
              <a:t>Интенсивность свечения цвета;</a:t>
            </a:r>
          </a:p>
          <a:p>
            <a:endParaRPr lang="ru-RU" sz="2000" i="1" dirty="0" smtClean="0">
              <a:solidFill>
                <a:schemeClr val="tx2"/>
              </a:solidFill>
            </a:endParaRPr>
          </a:p>
          <a:p>
            <a:r>
              <a:rPr lang="ru-RU" sz="2000" i="1" dirty="0" smtClean="0">
                <a:solidFill>
                  <a:schemeClr val="tx2"/>
                </a:solidFill>
              </a:rPr>
              <a:t>Относительно расстояние данного цвета до серой оси цветового тона;</a:t>
            </a:r>
          </a:p>
          <a:p>
            <a:endParaRPr lang="ru-RU" sz="2000" i="1" dirty="0">
              <a:solidFill>
                <a:schemeClr val="tx2"/>
              </a:solidFill>
            </a:endParaRPr>
          </a:p>
          <a:p>
            <a:r>
              <a:rPr lang="ru-RU" sz="2000" i="1" dirty="0" smtClean="0">
                <a:solidFill>
                  <a:schemeClr val="tx2"/>
                </a:solidFill>
              </a:rPr>
              <a:t>Кажущееся ощущение температуры цвета;</a:t>
            </a:r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301925"/>
            <a:ext cx="3779912" cy="6556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-1"/>
            <a:ext cx="9144000" cy="3191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281236" y="2774095"/>
            <a:ext cx="228600" cy="228600"/>
          </a:xfrm>
          <a:prstGeom prst="rect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281236" y="3465662"/>
            <a:ext cx="228600" cy="228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279957" y="4437112"/>
            <a:ext cx="228600" cy="228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5471592" y="403286"/>
            <a:ext cx="3672772" cy="6454714"/>
          </a:xfrm>
          <a:prstGeom prst="rect">
            <a:avLst/>
          </a:prstGeom>
          <a:blipFill dpi="0" rotWithShape="1"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1" r="-17410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7411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5040560" cy="1656184"/>
          </a:xfrm>
        </p:spPr>
        <p:txBody>
          <a:bodyPr anchor="b">
            <a:normAutofit/>
          </a:bodyPr>
          <a:lstStyle/>
          <a:p>
            <a:r>
              <a:rPr lang="ru-RU" sz="2400" dirty="0" smtClean="0">
                <a:latin typeface="+mn-lt"/>
              </a:rPr>
              <a:t>Вопрос 6.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Для чего используется метод отмывки?</a:t>
            </a:r>
            <a:endParaRPr lang="ru-RU" sz="2400" dirty="0"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2348880"/>
            <a:ext cx="5040560" cy="4320480"/>
          </a:xfrm>
        </p:spPr>
        <p:txBody>
          <a:bodyPr>
            <a:normAutofit/>
          </a:bodyPr>
          <a:lstStyle/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000" i="1" dirty="0" smtClean="0">
                <a:solidFill>
                  <a:schemeClr val="tx2"/>
                </a:solidFill>
              </a:rPr>
              <a:t>Для передачи цветового решения объекта;</a:t>
            </a:r>
          </a:p>
          <a:p>
            <a:endParaRPr lang="ru-RU" sz="2000" i="1" dirty="0" smtClean="0">
              <a:solidFill>
                <a:schemeClr val="tx2"/>
              </a:solidFill>
            </a:endParaRPr>
          </a:p>
          <a:p>
            <a:r>
              <a:rPr lang="ru-RU" sz="2000" i="1" dirty="0" smtClean="0">
                <a:solidFill>
                  <a:schemeClr val="tx2"/>
                </a:solidFill>
              </a:rPr>
              <a:t>Для предохранения бумаги от загрязнения и повреждений;</a:t>
            </a:r>
          </a:p>
          <a:p>
            <a:endParaRPr lang="ru-RU" sz="2000" i="1" dirty="0">
              <a:solidFill>
                <a:schemeClr val="tx2"/>
              </a:solidFill>
            </a:endParaRPr>
          </a:p>
          <a:p>
            <a:r>
              <a:rPr lang="ru-RU" sz="2000" i="1" dirty="0" smtClean="0">
                <a:solidFill>
                  <a:schemeClr val="tx2"/>
                </a:solidFill>
              </a:rPr>
              <a:t>Для создания иллюзии выпуклости и рельефа изображенного объекта;</a:t>
            </a:r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301925"/>
            <a:ext cx="3779912" cy="6556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-1"/>
            <a:ext cx="9144000" cy="3191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281236" y="2774095"/>
            <a:ext cx="228600" cy="228600"/>
          </a:xfrm>
          <a:prstGeom prst="rect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279957" y="3789040"/>
            <a:ext cx="228600" cy="228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287304" y="4725144"/>
            <a:ext cx="228600" cy="228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471592" y="403286"/>
            <a:ext cx="3672408" cy="6454714"/>
          </a:xfrm>
          <a:prstGeom prst="rect">
            <a:avLst/>
          </a:prstGeom>
          <a:blipFill dpi="0" rotWithShape="1"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250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8090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5040560" cy="1656184"/>
          </a:xfrm>
        </p:spPr>
        <p:txBody>
          <a:bodyPr anchor="b">
            <a:normAutofit/>
          </a:bodyPr>
          <a:lstStyle/>
          <a:p>
            <a:r>
              <a:rPr lang="ru-RU" sz="2400" dirty="0" smtClean="0">
                <a:latin typeface="+mn-lt"/>
              </a:rPr>
              <a:t>Вопрос 7.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Что такое полихромная графика?</a:t>
            </a:r>
            <a:endParaRPr lang="ru-RU" sz="2400" dirty="0"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2348880"/>
            <a:ext cx="5040560" cy="4320480"/>
          </a:xfrm>
        </p:spPr>
        <p:txBody>
          <a:bodyPr>
            <a:normAutofit/>
          </a:bodyPr>
          <a:lstStyle/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000" i="1" dirty="0" smtClean="0">
                <a:solidFill>
                  <a:schemeClr val="tx2"/>
                </a:solidFill>
              </a:rPr>
              <a:t>Выявление светотеневых переходов на поверхности предмета;</a:t>
            </a:r>
          </a:p>
          <a:p>
            <a:endParaRPr lang="ru-RU" sz="2000" i="1" dirty="0" smtClean="0">
              <a:solidFill>
                <a:schemeClr val="tx2"/>
              </a:solidFill>
            </a:endParaRPr>
          </a:p>
          <a:p>
            <a:r>
              <a:rPr lang="ru-RU" sz="2000" i="1" dirty="0" smtClean="0">
                <a:solidFill>
                  <a:schemeClr val="tx2"/>
                </a:solidFill>
              </a:rPr>
              <a:t>Выявление </a:t>
            </a:r>
            <a:r>
              <a:rPr lang="ru-RU" sz="2000" i="1" dirty="0">
                <a:solidFill>
                  <a:schemeClr val="tx2"/>
                </a:solidFill>
              </a:rPr>
              <a:t>реального цвета </a:t>
            </a:r>
            <a:r>
              <a:rPr lang="ru-RU" sz="2000" i="1" dirty="0" smtClean="0">
                <a:solidFill>
                  <a:schemeClr val="tx2"/>
                </a:solidFill>
              </a:rPr>
              <a:t>предмета, его фактуры и материла;</a:t>
            </a:r>
          </a:p>
          <a:p>
            <a:endParaRPr lang="ru-RU" sz="2000" i="1" dirty="0">
              <a:solidFill>
                <a:schemeClr val="tx2"/>
              </a:solidFill>
            </a:endParaRPr>
          </a:p>
          <a:p>
            <a:r>
              <a:rPr lang="ru-RU" sz="2000" i="1" dirty="0" smtClean="0">
                <a:solidFill>
                  <a:schemeClr val="tx2"/>
                </a:solidFill>
              </a:rPr>
              <a:t>Выявление расположения предмета относительно других объектов;</a:t>
            </a:r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301925"/>
            <a:ext cx="3779912" cy="6556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-1"/>
            <a:ext cx="9144000" cy="3191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281236" y="2774095"/>
            <a:ext cx="228600" cy="228600"/>
          </a:xfrm>
          <a:prstGeom prst="rect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279957" y="3789040"/>
            <a:ext cx="228600" cy="228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301999" y="5085184"/>
            <a:ext cx="228600" cy="228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471592" y="403286"/>
            <a:ext cx="3672408" cy="6454714"/>
          </a:xfrm>
          <a:prstGeom prst="rect">
            <a:avLst/>
          </a:prstGeom>
          <a:blipFill dpi="0" rotWithShape="1"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96374" r="-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3306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327</TotalTime>
  <Words>374</Words>
  <Application>Microsoft Office PowerPoint</Application>
  <PresentationFormat>Экран (4:3)</PresentationFormat>
  <Paragraphs>160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Городская</vt:lpstr>
      <vt:lpstr>Тест  на тему:</vt:lpstr>
      <vt:lpstr>           Цель  презентации: Поэтапное усвоение и закрепление знания по дисциплине: «Архитектурная графика»  </vt:lpstr>
      <vt:lpstr>Вопрос 1. Что выполняется с использованием приемов архитектурной графики?</vt:lpstr>
      <vt:lpstr>Вопрос 2. Что такое «антураж»?</vt:lpstr>
      <vt:lpstr>Вопрос 3. Что такое «стаффаж»?</vt:lpstr>
      <vt:lpstr>Вопрос 4. Что такое «тон»?</vt:lpstr>
      <vt:lpstr>Вопрос 5. Что такое «яркость»?</vt:lpstr>
      <vt:lpstr>Вопрос 6. Для чего используется метод отмывки?</vt:lpstr>
      <vt:lpstr>Вопрос 7. Что такое полихромная графика?</vt:lpstr>
      <vt:lpstr>Вопрос 8. Каково соотношение между модулем и стороной квадрата в шрифте зодчего?</vt:lpstr>
      <vt:lpstr>Вопрос 9. Каково соотношение между шириной и высотой буквы в упрощенном узком шрифте?</vt:lpstr>
      <vt:lpstr>Вопрос 10. Чему равна приблизительная величина золотого сечения?</vt:lpstr>
      <vt:lpstr>Вопрос 11. Что такое «контраст»?</vt:lpstr>
      <vt:lpstr>Вопрос 12. Что такое «нюанс»?</vt:lpstr>
      <vt:lpstr>Вопрос 13. Что такое «масштаб»?</vt:lpstr>
      <vt:lpstr>Вопрос 14. Что такое «фактура»?</vt:lpstr>
      <vt:lpstr>Вопрос 15. Что такое «цвет»?</vt:lpstr>
      <vt:lpstr>Верно!</vt:lpstr>
      <vt:lpstr>Верно!</vt:lpstr>
      <vt:lpstr>Верно!</vt:lpstr>
      <vt:lpstr>Верно!</vt:lpstr>
      <vt:lpstr>Верно!</vt:lpstr>
      <vt:lpstr>Верно!</vt:lpstr>
      <vt:lpstr>Верно!</vt:lpstr>
      <vt:lpstr>Верно!</vt:lpstr>
      <vt:lpstr>Верно!</vt:lpstr>
      <vt:lpstr>Верно!</vt:lpstr>
      <vt:lpstr>Неверно!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   на тему:</dc:title>
  <dc:creator>Света</dc:creator>
  <cp:lastModifiedBy>sokolskaya</cp:lastModifiedBy>
  <cp:revision>41</cp:revision>
  <dcterms:created xsi:type="dcterms:W3CDTF">2015-02-06T18:19:30Z</dcterms:created>
  <dcterms:modified xsi:type="dcterms:W3CDTF">2016-02-15T14:34:34Z</dcterms:modified>
</cp:coreProperties>
</file>