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  <p:sldMasterId id="2147483908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8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-8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D2A4E-3A5D-4AD5-A973-9D5119AA27E3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7305A-6C5A-4D57-8186-AC293EE55C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748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665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9955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7305A-6C5A-4D57-8186-AC293EE55C8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3448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083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236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1461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2720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38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7795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9270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127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2792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225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267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4108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6265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5615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2992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405138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9200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2958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97997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61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7457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318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3510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8972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41677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21005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4134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268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429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35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481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817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96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670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600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B6BC597-A5A2-4656-B14F-65A4ACB42D61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148094-AD02-4606-9927-2FA991A718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330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3959" y="810938"/>
            <a:ext cx="11179002" cy="2926080"/>
          </a:xfrm>
        </p:spPr>
        <p:txBody>
          <a:bodyPr>
            <a:noAutofit/>
          </a:bodyPr>
          <a:lstStyle/>
          <a:p>
            <a:r>
              <a:rPr lang="ru-RU" sz="8000" cap="none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</a:rPr>
              <a:t>Изучение гидрогеологических свойств</a:t>
            </a:r>
            <a:endParaRPr lang="ru-RU" sz="8000" cap="none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82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-18009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  <a:reflection blurRad="6350" stA="50000" endA="300" endPos="50000" dist="60007" dir="5400000" sy="-100000" algn="bl" rotWithShape="0"/>
                </a:effectLst>
              </a:rPr>
              <a:t>ТИПЫ ПОДЗЕМНЫХ ВОД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5745" y="1799706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верховодка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84963" y="3474722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г</a:t>
            </a:r>
            <a:r>
              <a:rPr lang="ru-RU" sz="2800" dirty="0" smtClean="0"/>
              <a:t>рунтовые</a:t>
            </a:r>
          </a:p>
          <a:p>
            <a:pPr algn="ctr"/>
            <a:r>
              <a:rPr lang="ru-RU" sz="2800" dirty="0" smtClean="0"/>
              <a:t>воды</a:t>
            </a:r>
            <a:endParaRPr lang="ru-RU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04909" y="5013961"/>
            <a:ext cx="3422073" cy="15392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межпластовые </a:t>
            </a:r>
          </a:p>
          <a:p>
            <a:pPr algn="ctr"/>
            <a:r>
              <a:rPr lang="ru-RU" sz="2800" dirty="0" smtClean="0"/>
              <a:t>воды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6184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Верховодка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33" y="1004341"/>
            <a:ext cx="11782270" cy="5516380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ru-RU" sz="2400" dirty="0"/>
              <a:t>Самый первый водоносный слой называется верховодкой. </a:t>
            </a:r>
            <a:r>
              <a:rPr lang="ru-RU" sz="2400" dirty="0" smtClean="0"/>
              <a:t>Свое </a:t>
            </a:r>
            <a:r>
              <a:rPr lang="ru-RU" sz="2400" dirty="0"/>
              <a:t>название такая вода получила благодаря тому, что слой расположен очень близко к поверхности. </a:t>
            </a:r>
            <a:endParaRPr lang="ru-RU" sz="2400" dirty="0" smtClean="0"/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глубина</a:t>
            </a:r>
            <a:r>
              <a:rPr lang="ru-RU" sz="2400" dirty="0"/>
              <a:t>, на которой она может обнаруживаться, составляет от 1 до </a:t>
            </a:r>
            <a:r>
              <a:rPr lang="ru-RU" sz="2400" dirty="0" smtClean="0"/>
              <a:t>4м.,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в</a:t>
            </a:r>
            <a:r>
              <a:rPr lang="ru-RU" sz="2400" dirty="0" smtClean="0"/>
              <a:t>ерховодка </a:t>
            </a:r>
            <a:r>
              <a:rPr lang="ru-RU" sz="2400" dirty="0"/>
              <a:t>относится к безнапорным подземным </a:t>
            </a:r>
            <a:r>
              <a:rPr lang="ru-RU" sz="2400" dirty="0" smtClean="0"/>
              <a:t>водам,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/>
              <a:t>т</a:t>
            </a:r>
            <a:r>
              <a:rPr lang="ru-RU" sz="2400" dirty="0" smtClean="0"/>
              <a:t>акая </a:t>
            </a:r>
            <a:r>
              <a:rPr lang="ru-RU" sz="2400" dirty="0"/>
              <a:t>вода есть не везде, поэтому представляет собой непостоянный водоносный слой</a:t>
            </a:r>
            <a:r>
              <a:rPr lang="ru-RU" dirty="0"/>
              <a:t>. </a:t>
            </a:r>
            <a:endParaRPr lang="ru-RU" dirty="0" smtClean="0"/>
          </a:p>
          <a:p>
            <a:pPr marL="45720" indent="457200">
              <a:lnSpc>
                <a:spcPct val="100000"/>
              </a:lnSpc>
              <a:buNone/>
            </a:pPr>
            <a:r>
              <a:rPr lang="ru-RU" dirty="0" smtClean="0"/>
              <a:t>В </a:t>
            </a:r>
            <a:r>
              <a:rPr lang="ru-RU" dirty="0"/>
              <a:t>силу этого она </a:t>
            </a:r>
            <a:r>
              <a:rPr lang="ru-RU" b="1" i="1" dirty="0"/>
              <a:t>не </a:t>
            </a:r>
            <a:r>
              <a:rPr lang="ru-RU" dirty="0"/>
              <a:t>нашла широкого применения для питьевых </a:t>
            </a:r>
            <a:r>
              <a:rPr lang="ru-RU" dirty="0" smtClean="0"/>
              <a:t>нужд. Причины этому: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низкий дебит и его непостоянство;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наличие большого количества загрязняющих веществ;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/>
              <a:t>невозможность в полной степени обеспечивать нужды населения.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4833" y="3837482"/>
            <a:ext cx="11347554" cy="268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6564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Грунтовые 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89" y="1171742"/>
            <a:ext cx="4931764" cy="321564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b="1" u="sng" dirty="0"/>
              <a:t>Грунтовая </a:t>
            </a:r>
            <a:r>
              <a:rPr lang="ru-RU" sz="2400" b="1" u="sng" dirty="0" smtClean="0"/>
              <a:t>вода</a:t>
            </a:r>
            <a:r>
              <a:rPr lang="ru-RU" sz="2400" dirty="0"/>
              <a:t> — гравитационная вода первого от поверхности Земли постоянно существующего водоносного горизонта, расположенного на первом водоупорном слое. Имеет свободную водную поверхность. Обычно над ней нет сплошной кровли из водонепроницаемых </a:t>
            </a:r>
            <a:r>
              <a:rPr lang="ru-RU" sz="2400" dirty="0" smtClean="0"/>
              <a:t>пород.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4814" y="4706911"/>
            <a:ext cx="11587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</a:rPr>
              <a:t>Изменение уровня грунтовых вод после возведения сооружения может резко понизить прочность основания и вызвать серьезные деформации сооружения.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814" y="5579010"/>
            <a:ext cx="113025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/>
                </a:solidFill>
              </a:rPr>
              <a:t>Грунтовые воды, способные разрушать цементные бетоны и растворы, называются агрессивными.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0983" y="1134516"/>
            <a:ext cx="5611090" cy="3688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24823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978727" y="5292437"/>
            <a:ext cx="4807528" cy="11083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/>
              <a:t>залегают и циркулируют в растворимых породах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78726" y="4227713"/>
            <a:ext cx="4807529" cy="10647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/>
              <a:t>залегают и циркулируют в скальных породах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78727" y="3147750"/>
            <a:ext cx="4807528" cy="10654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dirty="0" smtClean="0"/>
              <a:t>залегают </a:t>
            </a:r>
            <a:r>
              <a:rPr lang="ru-RU" dirty="0"/>
              <a:t>и циркулируют в четвертичных отложениях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6982" y="0"/>
            <a:ext cx="12288982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Межпластовые 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33055"/>
            <a:ext cx="11374582" cy="170410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/>
              <a:t>Межпластовые воды</a:t>
            </a:r>
            <a:r>
              <a:rPr lang="ru-RU" dirty="0"/>
              <a:t> — нижележащие водоносные горизонты, заключенные между двумя водоупорными слоями. В отличие от грунтовых, уровень межпластовых вод более постоянен и меньше изменяется во времени. Межпластовые воды более чистые, чем грунтовые. 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Подземные </a:t>
            </a:r>
            <a:r>
              <a:rPr lang="ru-RU" dirty="0"/>
              <a:t>воды делятся на: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457200" y="3133895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/>
              <a:t>поровые</a:t>
            </a:r>
            <a:r>
              <a:rPr lang="ru-RU" sz="2400" dirty="0"/>
              <a:t> </a:t>
            </a: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457200" y="4213166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/>
              <a:t>Трещинные</a:t>
            </a:r>
          </a:p>
          <a:p>
            <a:pPr algn="ctr"/>
            <a:r>
              <a:rPr lang="ru-RU" sz="2400" i="1" dirty="0"/>
              <a:t> (жильные)</a:t>
            </a: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457200" y="5321530"/>
            <a:ext cx="2798618" cy="110836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/>
              <a:t>карстовые </a:t>
            </a:r>
          </a:p>
          <a:p>
            <a:pPr algn="ctr"/>
            <a:r>
              <a:rPr lang="ru-RU" sz="2400" i="1" dirty="0"/>
              <a:t>(трещинно-карстовые)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786255" y="3162299"/>
            <a:ext cx="3297381" cy="10654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 песках, галечниках и др. обломочных </a:t>
            </a:r>
            <a:r>
              <a:rPr lang="ru-RU" dirty="0" smtClean="0"/>
              <a:t>породах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786254" y="4227022"/>
            <a:ext cx="3297381" cy="1109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гранитах, </a:t>
            </a:r>
            <a:r>
              <a:rPr lang="ru-RU" dirty="0" smtClean="0"/>
              <a:t>песчаниках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786255" y="5314256"/>
            <a:ext cx="3297381" cy="108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(известняках, доломитах</a:t>
            </a:r>
            <a:r>
              <a:rPr lang="ru-RU" dirty="0" smtClean="0"/>
              <a:t>,</a:t>
            </a:r>
          </a:p>
          <a:p>
            <a:pPr algn="ctr"/>
            <a:r>
              <a:rPr lang="ru-RU" dirty="0"/>
              <a:t> гипсах и др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707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 animBg="1"/>
      <p:bldP spid="2" grpId="0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Гидрогеологические условия</a:t>
            </a:r>
            <a:endParaRPr lang="ru-RU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356360"/>
            <a:ext cx="121920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гидрогеологическими условиями понимаются характеристики и свойства грунта, грунтовых вод и среды, в которых возводится сооружение.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8983" y="2239038"/>
            <a:ext cx="10432472" cy="3596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зависимости от агрегатного состояния (жидкое, парообразное или твердое) грунтовые воды обладают различными свойствами и по-разному действуют на гидроизоляцию. Воздействие всех видов вод на изолируемые конструкции и гидроизоляцию определяется следующими характеристиками: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гидростатическим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напором,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скоростью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движения и продолжительностью действия напора;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степенью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продолжительностью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обводненности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агрессивностью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воды по отношению к материалу конструкции и гидроизоляции.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9600" y="5555673"/>
            <a:ext cx="7079673" cy="928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err="1" smtClean="0"/>
              <a:t>Обводненность</a:t>
            </a:r>
            <a:r>
              <a:rPr lang="ru-RU" sz="2400" dirty="0" smtClean="0"/>
              <a:t> - показатель </a:t>
            </a:r>
            <a:r>
              <a:rPr lang="ru-RU" sz="2400" dirty="0"/>
              <a:t>обеспеченности водными ресурсами какой-либо территории</a:t>
            </a:r>
          </a:p>
        </p:txBody>
      </p:sp>
    </p:spTree>
    <p:extLst>
      <p:ext uri="{BB962C8B-B14F-4D97-AF65-F5344CB8AC3E}">
        <p14:creationId xmlns:p14="http://schemas.microsoft.com/office/powerpoint/2010/main" xmlns="" val="56123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5527"/>
            <a:ext cx="12192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 настоящее время различают 6-ть видов воды:</a:t>
            </a:r>
            <a:endParaRPr lang="ru-RU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2" y="1066800"/>
            <a:ext cx="11402291" cy="61652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вода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пара;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гигроскопическая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пленочная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гравитационная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капиллярная вода,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подвешенная вода</a:t>
            </a:r>
            <a:r>
              <a:rPr lang="ru-RU" sz="2800" i="1" dirty="0" smtClean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вода в твердом состоянии;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кристаллизационная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 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связанная </a:t>
            </a:r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658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38545"/>
            <a:ext cx="12192000" cy="1356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Вода в форме пара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703128" y="1356360"/>
            <a:ext cx="41563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Вода</a:t>
            </a:r>
            <a:r>
              <a:rPr lang="ru-RU" sz="2400" b="1" u="sng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форме пара </a:t>
            </a: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содержится в воздухе, занимающе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свободные от жидкой воды пары и трещины в горных породах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54983" y="3650672"/>
            <a:ext cx="5015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Вода в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форме пара </a:t>
            </a:r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является единственной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формой воды, которая способна передвигаться в грунте при незначительной его влажности, </a:t>
            </a:r>
            <a:r>
              <a:rPr lang="ru-RU" b="1" dirty="0" smtClean="0">
                <a:solidFill>
                  <a:srgbClr val="1F1A17"/>
                </a:solidFill>
                <a:latin typeface="Verdana" panose="020B0604030504040204" pitchFamily="34" charset="0"/>
              </a:rPr>
              <a:t>путем </a:t>
            </a:r>
            <a:r>
              <a:rPr lang="ru-RU" b="1" dirty="0">
                <a:solidFill>
                  <a:srgbClr val="1F1A17"/>
                </a:solidFill>
                <a:latin typeface="Verdana" panose="020B0604030504040204" pitchFamily="34" charset="0"/>
              </a:rPr>
              <a:t>конденсации пара на поверхности грунтовых частиц образуются другие виды воды.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3245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10836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Связанная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910" y="1136073"/>
            <a:ext cx="10530962" cy="495992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u="sng" dirty="0"/>
              <a:t>Связанная вода (прочносвязанная вода, гигроскопическая)</a:t>
            </a:r>
            <a:r>
              <a:rPr lang="ru-RU" sz="2400" b="1" dirty="0"/>
              <a:t> </a:t>
            </a:r>
            <a:r>
              <a:rPr lang="ru-RU" sz="2400" dirty="0"/>
              <a:t>– это слой воды, который образуется непосредственно на поверхности твёрдых частиц, в результате процессов адсорбции молекул воды из </a:t>
            </a:r>
            <a:r>
              <a:rPr lang="ru-RU" sz="2400" dirty="0" smtClean="0"/>
              <a:t>пар.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6691" y="3782291"/>
            <a:ext cx="4114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Адсорбция - п</a:t>
            </a:r>
            <a:r>
              <a:rPr lang="ru-RU" dirty="0" smtClean="0"/>
              <a:t>оглощение,</a:t>
            </a:r>
            <a:r>
              <a:rPr lang="ru-RU" dirty="0"/>
              <a:t> всасывание вещества из раствора или газа поверхностью твердого тела или поверхностным слоем жидкости. 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0036" y="2115148"/>
            <a:ext cx="6554709" cy="434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282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Пленочная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3618" y="1198418"/>
            <a:ext cx="10688782" cy="4038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u="sng" dirty="0" smtClean="0"/>
              <a:t>Вода пленочная </a:t>
            </a:r>
            <a:r>
              <a:rPr lang="ru-RU" sz="2400" dirty="0"/>
              <a:t> — перекрывает в виде тонкой дополнительной пленки слой гигроскопической воды на поверхности отдельных </a:t>
            </a:r>
            <a:r>
              <a:rPr lang="ru-RU" sz="2400" dirty="0" smtClean="0"/>
              <a:t>частиц </a:t>
            </a:r>
            <a:r>
              <a:rPr lang="ru-RU" sz="2400" dirty="0"/>
              <a:t>почв. Удерживается частицами почв и </a:t>
            </a:r>
            <a:r>
              <a:rPr lang="ru-RU" sz="2400" dirty="0" smtClean="0"/>
              <a:t>с </a:t>
            </a:r>
            <a:r>
              <a:rPr lang="ru-RU" sz="2400" dirty="0"/>
              <a:t>меньшей силой, чем гигроскопическая вода, образуя вместе с последней молекулярную воду.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3618" y="2804028"/>
            <a:ext cx="6227618" cy="363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882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194014" y="3463636"/>
            <a:ext cx="2507673" cy="289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удерживается в порах, трещинах и др. пустотах почвы </a:t>
            </a:r>
            <a:r>
              <a:rPr lang="ru-RU" dirty="0" smtClean="0"/>
              <a:t> </a:t>
            </a:r>
            <a:r>
              <a:rPr lang="ru-RU" dirty="0"/>
              <a:t>капиллярными силами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58982" y="3463636"/>
            <a:ext cx="2507673" cy="289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Подземная вода, удерживаемая в порах и капиллярных пустотах горных пород силами поверхностного натяжения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96981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Гравитационная вода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4" y="858982"/>
            <a:ext cx="10143034" cy="4397433"/>
          </a:xfrm>
        </p:spPr>
        <p:txBody>
          <a:bodyPr/>
          <a:lstStyle/>
          <a:p>
            <a:pPr marL="45720" indent="0">
              <a:buNone/>
            </a:pPr>
            <a:r>
              <a:rPr lang="ru-RU" sz="2800" u="sng" dirty="0" smtClean="0"/>
              <a:t>Гравитационная вода </a:t>
            </a:r>
            <a:r>
              <a:rPr lang="ru-RU" sz="2800" dirty="0" smtClean="0"/>
              <a:t>- подземная</a:t>
            </a:r>
            <a:r>
              <a:rPr lang="ru-RU" sz="2800" dirty="0"/>
              <a:t> вода, способная передвигаться по порам, трещинам и другим пустотам горных пород под влиянием силы </a:t>
            </a:r>
            <a:r>
              <a:rPr lang="ru-RU" sz="2800" dirty="0" smtClean="0"/>
              <a:t>тяжести.</a:t>
            </a:r>
          </a:p>
          <a:p>
            <a:pPr marL="45720" indent="0">
              <a:buNone/>
            </a:pPr>
            <a:r>
              <a:rPr lang="ru-RU" sz="2400" i="1" dirty="0" smtClean="0">
                <a:solidFill>
                  <a:schemeClr val="tx1"/>
                </a:solidFill>
              </a:rPr>
              <a:t>В свою очередь гравитационная вода делится на :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8982" y="2757055"/>
            <a:ext cx="2507673" cy="997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капиллярная </a:t>
            </a:r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вода</a:t>
            </a:r>
            <a:endParaRPr lang="ru-RU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91754" y="2757055"/>
            <a:ext cx="2507673" cy="997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подвешенная </a:t>
            </a:r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вода</a:t>
            </a:r>
            <a:endParaRPr lang="ru-RU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6812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2" grpId="0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45378" y="1635458"/>
            <a:ext cx="4268137" cy="33874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9167"/>
            <a:ext cx="12192000" cy="1496291"/>
          </a:xfrm>
        </p:spPr>
        <p:txBody>
          <a:bodyPr/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</a:t>
            </a:r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ода </a:t>
            </a:r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 твердом </a:t>
            </a:r>
            <a:r>
              <a:rPr lang="ru-RU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состоянии</a:t>
            </a:r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/>
            </a:r>
            <a:b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</a:br>
            <a:endParaRPr lang="ru-RU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4354" y="1126959"/>
            <a:ext cx="6811024" cy="4404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Вода в твердом состоянии в виде кристалликов, прослоек и линз льда, может образоваться при сезонном промерзании </a:t>
            </a:r>
            <a:r>
              <a:rPr lang="ru-RU" sz="2800" b="1" dirty="0" err="1" smtClean="0">
                <a:latin typeface="Arial" panose="020B0604020202020204" pitchFamily="34" charset="0"/>
              </a:rPr>
              <a:t>водоносыщенных</a:t>
            </a:r>
            <a:r>
              <a:rPr lang="ru-RU" sz="2800" b="1" dirty="0" smtClean="0">
                <a:latin typeface="Arial" panose="020B0604020202020204" pitchFamily="34" charset="0"/>
              </a:rPr>
              <a:t> горных пород, но особенно развито в областях распространения многолетних мерзлых пород</a:t>
            </a:r>
          </a:p>
          <a:p>
            <a:r>
              <a:rPr lang="ru-RU" sz="2800" b="1" dirty="0" smtClean="0">
                <a:latin typeface="Arial" panose="020B0604020202020204" pitchFamily="34" charset="0"/>
              </a:rPr>
              <a:t>Лед </a:t>
            </a:r>
            <a:r>
              <a:rPr lang="ru-RU" sz="2800" b="1" dirty="0">
                <a:latin typeface="Arial" panose="020B0604020202020204" pitchFamily="34" charset="0"/>
              </a:rPr>
              <a:t>— вода в твердом агрегатном состоянии</a:t>
            </a:r>
            <a:r>
              <a:rPr lang="ru-RU" sz="2800" b="1" dirty="0" smtClean="0">
                <a:solidFill>
                  <a:srgbClr val="404040"/>
                </a:solidFill>
                <a:latin typeface="Arial" panose="020B0604020202020204" pitchFamily="34" charset="0"/>
              </a:rPr>
              <a:t>.</a:t>
            </a:r>
            <a:r>
              <a:rPr lang="ru-RU" sz="2800" b="1" dirty="0"/>
              <a:t> </a:t>
            </a:r>
            <a:endParaRPr lang="ru-RU" sz="2800" b="1" dirty="0" smtClean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0426"/>
          </a:xfrm>
        </p:spPr>
      </p:pic>
    </p:spTree>
    <p:extLst>
      <p:ext uri="{BB962C8B-B14F-4D97-AF65-F5344CB8AC3E}">
        <p14:creationId xmlns:p14="http://schemas.microsoft.com/office/powerpoint/2010/main" xmlns="" val="375536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63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Вода кристаллизационная (химически связанная)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527" y="1461654"/>
            <a:ext cx="4869873" cy="453441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u="sng" dirty="0"/>
              <a:t>Вода кристаллизационная (химически связанная)</a:t>
            </a:r>
            <a:r>
              <a:rPr lang="ru-RU" sz="2800" dirty="0"/>
              <a:t> — вода, участвующая в строении кристаллизационных решеток различных минералов и веществ, входящих в состав грунта, не испаряющаяся при температуре 105°С</a:t>
            </a:r>
            <a:r>
              <a:rPr lang="ru-RU" sz="2800" dirty="0" smtClean="0"/>
              <a:t>.</a:t>
            </a:r>
            <a:r>
              <a:rPr lang="ru-RU" sz="2800" dirty="0"/>
              <a:t> 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6400" y="1356360"/>
            <a:ext cx="6360827" cy="4190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084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Базис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TM02900743[[fn=Природа]]</Template>
  <TotalTime>300</TotalTime>
  <Words>475</Words>
  <Application>Microsoft Office PowerPoint</Application>
  <PresentationFormat>Произвольный</PresentationFormat>
  <Paragraphs>75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HDOfficeLightV0</vt:lpstr>
      <vt:lpstr>1_HDOfficeLightV0</vt:lpstr>
      <vt:lpstr>Базис</vt:lpstr>
      <vt:lpstr>Изучение гидрогеологических свойств</vt:lpstr>
      <vt:lpstr>Гидрогеологические условия</vt:lpstr>
      <vt:lpstr>В настоящее время различают 6-ть видов воды:</vt:lpstr>
      <vt:lpstr>Вода в форме пара</vt:lpstr>
      <vt:lpstr>Связанная вода</vt:lpstr>
      <vt:lpstr>Пленочная вода</vt:lpstr>
      <vt:lpstr>Гравитационная вода</vt:lpstr>
      <vt:lpstr>Вода в твердом состоянии </vt:lpstr>
      <vt:lpstr>Вода кристаллизационная (химически связанная)</vt:lpstr>
      <vt:lpstr>ТИПЫ ПОДЗЕМНЫХ ВОД</vt:lpstr>
      <vt:lpstr>Верховодка</vt:lpstr>
      <vt:lpstr>Грунтовые воды</vt:lpstr>
      <vt:lpstr>Межпластовые воды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Кирнос</dc:creator>
  <cp:lastModifiedBy>antipina</cp:lastModifiedBy>
  <cp:revision>28</cp:revision>
  <dcterms:created xsi:type="dcterms:W3CDTF">2015-10-19T17:43:11Z</dcterms:created>
  <dcterms:modified xsi:type="dcterms:W3CDTF">2017-11-17T13:36:41Z</dcterms:modified>
</cp:coreProperties>
</file>