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26"/>
  </p:notesMasterIdLst>
  <p:handoutMasterIdLst>
    <p:handoutMasterId r:id="rId27"/>
  </p:handoutMasterIdLst>
  <p:sldIdLst>
    <p:sldId id="281" r:id="rId3"/>
    <p:sldId id="282" r:id="rId4"/>
    <p:sldId id="288" r:id="rId5"/>
    <p:sldId id="286"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Arial" pitchFamily="34"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pitchFamily="34"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pitchFamily="34"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pitchFamily="34"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pitchFamily="34" charset="0"/>
      </a:defRPr>
    </a:lvl5pPr>
    <a:lvl6pPr marL="2286000" algn="l" defTabSz="914400" rtl="0" eaLnBrk="1" latinLnBrk="0" hangingPunct="1">
      <a:defRPr kern="1200">
        <a:solidFill>
          <a:schemeClr val="tx1"/>
        </a:solidFill>
        <a:latin typeface="Franklin Gothic Book" pitchFamily="34" charset="0"/>
        <a:ea typeface="+mn-ea"/>
        <a:cs typeface="Arial" pitchFamily="34" charset="0"/>
      </a:defRPr>
    </a:lvl6pPr>
    <a:lvl7pPr marL="2743200" algn="l" defTabSz="914400" rtl="0" eaLnBrk="1" latinLnBrk="0" hangingPunct="1">
      <a:defRPr kern="1200">
        <a:solidFill>
          <a:schemeClr val="tx1"/>
        </a:solidFill>
        <a:latin typeface="Franklin Gothic Book" pitchFamily="34" charset="0"/>
        <a:ea typeface="+mn-ea"/>
        <a:cs typeface="Arial" pitchFamily="34" charset="0"/>
      </a:defRPr>
    </a:lvl7pPr>
    <a:lvl8pPr marL="3200400" algn="l" defTabSz="914400" rtl="0" eaLnBrk="1" latinLnBrk="0" hangingPunct="1">
      <a:defRPr kern="1200">
        <a:solidFill>
          <a:schemeClr val="tx1"/>
        </a:solidFill>
        <a:latin typeface="Franklin Gothic Book" pitchFamily="34" charset="0"/>
        <a:ea typeface="+mn-ea"/>
        <a:cs typeface="Arial" pitchFamily="34" charset="0"/>
      </a:defRPr>
    </a:lvl8pPr>
    <a:lvl9pPr marL="3657600" algn="l" defTabSz="914400" rtl="0" eaLnBrk="1" latinLnBrk="0" hangingPunct="1">
      <a:defRPr kern="1200">
        <a:solidFill>
          <a:schemeClr val="tx1"/>
        </a:solidFill>
        <a:latin typeface="Franklin Gothic Book"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AF278"/>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7839" autoAdjust="0"/>
  </p:normalViewPr>
  <p:slideViewPr>
    <p:cSldViewPr snapToGrid="0">
      <p:cViewPr varScale="1">
        <p:scale>
          <a:sx n="69" d="100"/>
          <a:sy n="69" d="100"/>
        </p:scale>
        <p:origin x="-1356" y="-108"/>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714" y="12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ADAE718-4DFA-4EB3-86E4-83BA0E953900}" type="datetimeFigureOut">
              <a:rPr lang="en-US"/>
              <a:pPr>
                <a:defRPr/>
              </a:pPr>
              <a:t>12/9/2017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F65095B-2316-4FB3-9E8D-21452BFE7D1B}" type="slidenum">
              <a:rPr lang="en-US"/>
              <a:pPr>
                <a:defRPr/>
              </a:pPr>
              <a:t>‹#›</a:t>
            </a:fld>
            <a:endParaRPr lang="en-US"/>
          </a:p>
        </p:txBody>
      </p:sp>
    </p:spTree>
    <p:extLst>
      <p:ext uri="{BB962C8B-B14F-4D97-AF65-F5344CB8AC3E}">
        <p14:creationId xmlns:p14="http://schemas.microsoft.com/office/powerpoint/2010/main" xmlns="" val="97037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0742FFC-7F6B-4345-B8CA-5F5B05B760C7}" type="datetimeFigureOut">
              <a:rPr lang="en-US"/>
              <a:pPr>
                <a:defRPr/>
              </a:pPr>
              <a:t>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4EB39E6-572E-44BB-A264-C1D82054DD08}" type="slidenum">
              <a:rPr lang="en-US"/>
              <a:pPr>
                <a:defRPr/>
              </a:pPr>
              <a:t>‹#›</a:t>
            </a:fld>
            <a:endParaRPr lang="en-US"/>
          </a:p>
        </p:txBody>
      </p:sp>
    </p:spTree>
    <p:extLst>
      <p:ext uri="{BB962C8B-B14F-4D97-AF65-F5344CB8AC3E}">
        <p14:creationId xmlns:p14="http://schemas.microsoft.com/office/powerpoint/2010/main" xmlns="" val="9567980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Autofit/>
          </a:bodyPr>
          <a:lstStyle/>
          <a:p>
            <a:pPr>
              <a:spcBef>
                <a:spcPct val="0"/>
              </a:spcBef>
            </a:pPr>
            <a:r>
              <a:rPr lang="ru-RU" b="1" noProof="0" dirty="0" smtClean="0">
                <a:ea typeface="Franklin Gothic Book" pitchFamily="34" charset="0"/>
                <a:cs typeface="Franklin Gothic Book" pitchFamily="34" charset="0"/>
                <a:sym typeface="Franklin Gothic Book" pitchFamily="34" charset="0"/>
              </a:rPr>
              <a:t>Луга</a:t>
            </a:r>
          </a:p>
          <a:p>
            <a:pPr>
              <a:spcBef>
                <a:spcPct val="0"/>
              </a:spcBef>
            </a:pPr>
            <a:r>
              <a:rPr lang="ru-RU" noProof="0" dirty="0" smtClean="0">
                <a:ea typeface="Franklin Gothic Book" pitchFamily="34" charset="0"/>
                <a:cs typeface="Franklin Gothic Book" pitchFamily="34" charset="0"/>
                <a:sym typeface="Franklin Gothic Book" pitchFamily="34" charset="0"/>
              </a:rPr>
              <a:t>(простой)</a:t>
            </a:r>
          </a:p>
          <a:p>
            <a:pPr>
              <a:spcBef>
                <a:spcPct val="0"/>
              </a:spcBef>
            </a:pPr>
            <a:endParaRPr lang="ru-RU" noProof="0" dirty="0" smtClean="0">
              <a:ea typeface="Franklin Gothic Book" pitchFamily="34" charset="0"/>
              <a:cs typeface="Franklin Gothic Book" pitchFamily="34" charset="0"/>
              <a:sym typeface="Franklin Gothic Book" pitchFamily="34" charset="0"/>
            </a:endParaRPr>
          </a:p>
          <a:p>
            <a:pPr>
              <a:spcBef>
                <a:spcPct val="0"/>
              </a:spcBef>
            </a:pPr>
            <a:r>
              <a:rPr lang="ru-RU" b="1" noProof="0" dirty="0" smtClean="0">
                <a:ea typeface="Franklin Gothic Book" pitchFamily="34" charset="0"/>
                <a:cs typeface="Franklin Gothic Book" pitchFamily="34" charset="0"/>
                <a:sym typeface="Franklin Gothic Book" pitchFamily="34" charset="0"/>
              </a:rPr>
              <a:t>Примечание. </a:t>
            </a:r>
            <a:r>
              <a:rPr lang="ru-RU" noProof="0" dirty="0" smtClean="0">
                <a:ea typeface="Franklin Gothic Book" pitchFamily="34" charset="0"/>
                <a:cs typeface="Franklin Gothic Book" pitchFamily="34" charset="0"/>
                <a:sym typeface="Franklin Gothic Book" pitchFamily="34" charset="0"/>
              </a:rPr>
              <a:t>Этот шаблон оптимизирован для приложения PowerPoint 2010, и в нем в используется фоновый видеоролик. В PowerPoint 2007 видеоэлементы также воспроизводятся, однако при показе слайдов все содержимое будет закрыто фоновым видеороликом. В PowerPoint 2003 видео не воспроизводится, но рамка видеоэлементов остается на месте в виде статичного изображения. </a:t>
            </a:r>
            <a:br>
              <a:rPr lang="ru-RU" noProof="0" dirty="0" smtClean="0">
                <a:ea typeface="Franklin Gothic Book" pitchFamily="34" charset="0"/>
                <a:cs typeface="Franklin Gothic Book" pitchFamily="34" charset="0"/>
                <a:sym typeface="Franklin Gothic Book" pitchFamily="34" charset="0"/>
              </a:rPr>
            </a:br>
            <a:endParaRPr lang="ru-RU" noProof="0" dirty="0" smtClean="0">
              <a:ea typeface="Franklin Gothic Book" pitchFamily="34" charset="0"/>
              <a:cs typeface="Franklin Gothic Book" pitchFamily="34" charset="0"/>
              <a:sym typeface="Franklin Gothic Book" pitchFamily="34" charset="0"/>
            </a:endParaRPr>
          </a:p>
          <a:p>
            <a:pPr>
              <a:spcBef>
                <a:spcPct val="0"/>
              </a:spcBef>
            </a:pPr>
            <a:r>
              <a:rPr lang="ru-RU" noProof="0" dirty="0" smtClean="0">
                <a:ea typeface="Franklin Gothic Book" pitchFamily="34" charset="0"/>
                <a:cs typeface="Franklin Gothic Book" pitchFamily="34" charset="0"/>
                <a:sym typeface="Franklin Gothic Book" pitchFamily="34" charset="0"/>
              </a:rPr>
              <a:t>Видео</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Воспроизводится автоматически после каждого перехода между слайдами.</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Длится 30 секунд.</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Воспроизводится циклически.</a:t>
            </a:r>
            <a:br>
              <a:rPr lang="ru-RU" noProof="0" dirty="0" smtClean="0">
                <a:ea typeface="Franklin Gothic Book" pitchFamily="34" charset="0"/>
                <a:cs typeface="Franklin Gothic Book" pitchFamily="34" charset="0"/>
                <a:sym typeface="Franklin Gothic Book" pitchFamily="34" charset="0"/>
              </a:rPr>
            </a:br>
            <a:endParaRPr lang="ru-RU" noProof="0" dirty="0" smtClean="0">
              <a:ea typeface="Franklin Gothic Book" pitchFamily="34" charset="0"/>
              <a:cs typeface="Franklin Gothic Book" pitchFamily="34" charset="0"/>
              <a:sym typeface="Franklin Gothic Book" pitchFamily="34" charset="0"/>
            </a:endParaRPr>
          </a:p>
          <a:p>
            <a:pPr>
              <a:spcBef>
                <a:spcPct val="0"/>
              </a:spcBef>
            </a:pPr>
            <a:r>
              <a:rPr lang="ru-RU" noProof="0" dirty="0" smtClean="0">
                <a:ea typeface="Franklin Gothic Book" pitchFamily="34" charset="0"/>
                <a:cs typeface="Franklin Gothic Book" pitchFamily="34" charset="0"/>
                <a:sym typeface="Franklin Gothic Book" pitchFamily="34" charset="0"/>
              </a:rPr>
              <a:t>Чтобы добавить слайды или изменить макет, выполните указанные ниже действия.</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Чтобы добавить слайд, на вкладке </a:t>
            </a:r>
            <a:r>
              <a:rPr lang="ru-RU" b="1" noProof="0" dirty="0" smtClean="0">
                <a:ea typeface="Franklin Gothic Book" pitchFamily="34" charset="0"/>
                <a:cs typeface="Franklin Gothic Book" pitchFamily="34" charset="0"/>
                <a:sym typeface="Franklin Gothic Book" pitchFamily="34" charset="0"/>
              </a:rPr>
              <a:t>Главная</a:t>
            </a:r>
            <a:r>
              <a:rPr lang="ru-RU" noProof="0" dirty="0" smtClean="0">
                <a:ea typeface="Franklin Gothic Book" pitchFamily="34" charset="0"/>
                <a:cs typeface="Franklin Gothic Book" pitchFamily="34" charset="0"/>
                <a:sym typeface="Franklin Gothic Book" pitchFamily="34" charset="0"/>
              </a:rPr>
              <a:t> в группе </a:t>
            </a:r>
            <a:r>
              <a:rPr lang="ru-RU" b="1" noProof="0" dirty="0" smtClean="0">
                <a:ea typeface="Franklin Gothic Book" pitchFamily="34" charset="0"/>
                <a:cs typeface="Franklin Gothic Book" pitchFamily="34" charset="0"/>
                <a:sym typeface="Franklin Gothic Book" pitchFamily="34" charset="0"/>
              </a:rPr>
              <a:t>Слайды</a:t>
            </a:r>
            <a:r>
              <a:rPr lang="ru-RU" noProof="0" dirty="0" smtClean="0">
                <a:ea typeface="Franklin Gothic Book" pitchFamily="34" charset="0"/>
                <a:cs typeface="Franklin Gothic Book" pitchFamily="34" charset="0"/>
                <a:sym typeface="Franklin Gothic Book" pitchFamily="34" charset="0"/>
              </a:rPr>
              <a:t> щелкните стрелку под кнопкой </a:t>
            </a:r>
            <a:r>
              <a:rPr lang="ru-RU" b="1" noProof="0" dirty="0" smtClean="0">
                <a:ea typeface="Franklin Gothic Book" pitchFamily="34" charset="0"/>
                <a:cs typeface="Franklin Gothic Book" pitchFamily="34" charset="0"/>
                <a:sym typeface="Franklin Gothic Book" pitchFamily="34" charset="0"/>
              </a:rPr>
              <a:t>Создать слайд</a:t>
            </a:r>
            <a:r>
              <a:rPr lang="ru-RU" noProof="0" dirty="0" smtClean="0">
                <a:ea typeface="Franklin Gothic Book" pitchFamily="34" charset="0"/>
                <a:cs typeface="Franklin Gothic Book" pitchFamily="34" charset="0"/>
                <a:sym typeface="Franklin Gothic Book" pitchFamily="34" charset="0"/>
              </a:rPr>
              <a:t> и в разделе </a:t>
            </a:r>
            <a:r>
              <a:rPr lang="ru-RU" b="1" noProof="0" dirty="0" smtClean="0">
                <a:ea typeface="Franklin Gothic Book" pitchFamily="34" charset="0"/>
                <a:cs typeface="Franklin Gothic Book" pitchFamily="34" charset="0"/>
                <a:sym typeface="Franklin Gothic Book" pitchFamily="34" charset="0"/>
              </a:rPr>
              <a:t>Тема с движущимся фоном</a:t>
            </a:r>
            <a:r>
              <a:rPr lang="ru-RU" noProof="0" dirty="0" smtClean="0">
                <a:ea typeface="Franklin Gothic Book" pitchFamily="34" charset="0"/>
                <a:cs typeface="Franklin Gothic Book" pitchFamily="34" charset="0"/>
                <a:sym typeface="Franklin Gothic Book" pitchFamily="34" charset="0"/>
              </a:rPr>
              <a:t> выберите макет.</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Чтобы изменить макет существующего слайда, на вкладке </a:t>
            </a:r>
            <a:r>
              <a:rPr lang="ru-RU" b="1" noProof="0" dirty="0" smtClean="0">
                <a:ea typeface="Franklin Gothic Book" pitchFamily="34" charset="0"/>
                <a:cs typeface="Franklin Gothic Book" pitchFamily="34" charset="0"/>
                <a:sym typeface="Franklin Gothic Book" pitchFamily="34" charset="0"/>
              </a:rPr>
              <a:t>Главная</a:t>
            </a:r>
            <a:r>
              <a:rPr lang="ru-RU" noProof="0" dirty="0" smtClean="0">
                <a:ea typeface="Franklin Gothic Book" pitchFamily="34" charset="0"/>
                <a:cs typeface="Franklin Gothic Book" pitchFamily="34" charset="0"/>
                <a:sym typeface="Franklin Gothic Book" pitchFamily="34" charset="0"/>
              </a:rPr>
              <a:t> в группе </a:t>
            </a:r>
            <a:r>
              <a:rPr lang="ru-RU" b="1" noProof="0" dirty="0" smtClean="0">
                <a:ea typeface="Franklin Gothic Book" pitchFamily="34" charset="0"/>
                <a:cs typeface="Franklin Gothic Book" pitchFamily="34" charset="0"/>
                <a:sym typeface="Franklin Gothic Book" pitchFamily="34" charset="0"/>
              </a:rPr>
              <a:t>Слайды</a:t>
            </a:r>
            <a:r>
              <a:rPr lang="ru-RU" noProof="0" dirty="0" smtClean="0">
                <a:ea typeface="Franklin Gothic Book" pitchFamily="34" charset="0"/>
                <a:cs typeface="Franklin Gothic Book" pitchFamily="34" charset="0"/>
                <a:sym typeface="Franklin Gothic Book" pitchFamily="34" charset="0"/>
              </a:rPr>
              <a:t> нажмите кнопку </a:t>
            </a:r>
            <a:r>
              <a:rPr lang="ru-RU" b="1" noProof="0" dirty="0" smtClean="0">
                <a:ea typeface="Franklin Gothic Book" pitchFamily="34" charset="0"/>
                <a:cs typeface="Franklin Gothic Book" pitchFamily="34" charset="0"/>
                <a:sym typeface="Franklin Gothic Book" pitchFamily="34" charset="0"/>
              </a:rPr>
              <a:t>Макет</a:t>
            </a:r>
            <a:r>
              <a:rPr lang="ru-RU" noProof="0" dirty="0" smtClean="0">
                <a:ea typeface="Franklin Gothic Book" pitchFamily="34" charset="0"/>
                <a:cs typeface="Franklin Gothic Book" pitchFamily="34" charset="0"/>
                <a:sym typeface="Franklin Gothic Book" pitchFamily="34" charset="0"/>
              </a:rPr>
              <a:t> и выберите нужный вариант.</a:t>
            </a:r>
          </a:p>
          <a:p>
            <a:pPr>
              <a:spcBef>
                <a:spcPct val="0"/>
              </a:spcBef>
              <a:buFont typeface="Constantia" pitchFamily="18" charset="0"/>
              <a:buAutoNum type="arabicPeriod"/>
            </a:pPr>
            <a:endParaRPr lang="ru-RU" noProof="0" dirty="0" smtClean="0">
              <a:ea typeface="Franklin Gothic Book" pitchFamily="34" charset="0"/>
              <a:cs typeface="Franklin Gothic Book" pitchFamily="34" charset="0"/>
              <a:sym typeface="Franklin Gothic Book" pitchFamily="34" charset="0"/>
            </a:endParaRPr>
          </a:p>
          <a:p>
            <a:pPr>
              <a:lnSpc>
                <a:spcPct val="114000"/>
              </a:lnSpc>
              <a:spcBef>
                <a:spcPct val="0"/>
              </a:spcBef>
              <a:spcAft>
                <a:spcPts val="1013"/>
              </a:spcAft>
            </a:pPr>
            <a:r>
              <a:rPr lang="ru-RU" noProof="0" dirty="0" smtClean="0">
                <a:latin typeface="Calibri" pitchFamily="34" charset="0"/>
                <a:ea typeface="Calibri" pitchFamily="34" charset="0"/>
                <a:cs typeface="Times New Roman" pitchFamily="18" charset="0"/>
                <a:sym typeface="Franklin Gothic Book" pitchFamily="34" charset="0"/>
              </a:rPr>
              <a:t>В этом шаблоне используется </a:t>
            </a:r>
            <a:r>
              <a:rPr lang="ru-RU" b="1" noProof="0" dirty="0" smtClean="0">
                <a:latin typeface="Calibri" pitchFamily="34" charset="0"/>
                <a:ea typeface="Calibri" pitchFamily="34" charset="0"/>
                <a:cs typeface="Times New Roman" pitchFamily="18" charset="0"/>
                <a:sym typeface="Franklin Gothic Book" pitchFamily="34" charset="0"/>
              </a:rPr>
              <a:t>шрифт темы</a:t>
            </a:r>
            <a:r>
              <a:rPr lang="ru-RU" noProof="0" dirty="0" smtClean="0">
                <a:latin typeface="Calibri" pitchFamily="34" charset="0"/>
                <a:ea typeface="Calibri" pitchFamily="34" charset="0"/>
                <a:cs typeface="Times New Roman" pitchFamily="18" charset="0"/>
                <a:sym typeface="Franklin Gothic Book" pitchFamily="34" charset="0"/>
              </a:rPr>
              <a:t> «Кнопка». Чтобы просмотреть или изменить </a:t>
            </a:r>
            <a:r>
              <a:rPr lang="ru-RU" b="1" noProof="0" dirty="0" smtClean="0">
                <a:latin typeface="Calibri" pitchFamily="34" charset="0"/>
                <a:ea typeface="Calibri" pitchFamily="34" charset="0"/>
                <a:cs typeface="Times New Roman" pitchFamily="18" charset="0"/>
                <a:sym typeface="Franklin Gothic Book" pitchFamily="34" charset="0"/>
              </a:rPr>
              <a:t>шрифт темы</a:t>
            </a:r>
            <a:r>
              <a:rPr lang="ru-RU" noProof="0" dirty="0" smtClean="0">
                <a:latin typeface="Calibri" pitchFamily="34" charset="0"/>
                <a:ea typeface="Calibri" pitchFamily="34" charset="0"/>
                <a:cs typeface="Times New Roman" pitchFamily="18" charset="0"/>
                <a:sym typeface="Franklin Gothic Book" pitchFamily="34" charset="0"/>
              </a:rPr>
              <a:t>, выполните указанные ниже действия.</a:t>
            </a:r>
          </a:p>
          <a:p>
            <a:pPr marL="685800" lvl="1" indent="-228600">
              <a:lnSpc>
                <a:spcPct val="114000"/>
              </a:lnSpc>
              <a:spcBef>
                <a:spcPct val="0"/>
              </a:spcBef>
              <a:spcAft>
                <a:spcPts val="1013"/>
              </a:spcAft>
              <a:buFont typeface="Constantia" pitchFamily="18" charset="0"/>
              <a:buAutoNum type="arabicPeriod"/>
            </a:pPr>
            <a:r>
              <a:rPr lang="ru-RU" noProof="0" dirty="0" smtClean="0">
                <a:latin typeface="Calibri" pitchFamily="34" charset="0"/>
                <a:ea typeface="Calibri" pitchFamily="34" charset="0"/>
                <a:cs typeface="Times New Roman" pitchFamily="18" charset="0"/>
                <a:sym typeface="Franklin Gothic Book" pitchFamily="34" charset="0"/>
              </a:rPr>
              <a:t>На вкладке </a:t>
            </a:r>
            <a:r>
              <a:rPr lang="ru-RU" b="1" noProof="0" dirty="0" smtClean="0">
                <a:latin typeface="Calibri" pitchFamily="34" charset="0"/>
                <a:ea typeface="Calibri" pitchFamily="34" charset="0"/>
                <a:cs typeface="Times New Roman" pitchFamily="18" charset="0"/>
                <a:sym typeface="Franklin Gothic Book" pitchFamily="34" charset="0"/>
              </a:rPr>
              <a:t>Вид</a:t>
            </a:r>
            <a:r>
              <a:rPr lang="ru-RU" noProof="0" dirty="0" smtClean="0">
                <a:latin typeface="Calibri" pitchFamily="34" charset="0"/>
                <a:ea typeface="Calibri" pitchFamily="34" charset="0"/>
                <a:cs typeface="Times New Roman" pitchFamily="18" charset="0"/>
                <a:sym typeface="Franklin Gothic Book" pitchFamily="34" charset="0"/>
              </a:rPr>
              <a:t> в группе </a:t>
            </a:r>
            <a:r>
              <a:rPr lang="ru-RU" b="1" noProof="0" dirty="0" smtClean="0">
                <a:latin typeface="Calibri" pitchFamily="34" charset="0"/>
                <a:ea typeface="Calibri" pitchFamily="34" charset="0"/>
                <a:cs typeface="Times New Roman" pitchFamily="18" charset="0"/>
                <a:sym typeface="Franklin Gothic Book" pitchFamily="34" charset="0"/>
              </a:rPr>
              <a:t>Режимы образцов</a:t>
            </a:r>
            <a:r>
              <a:rPr lang="ru-RU" noProof="0" dirty="0" smtClean="0">
                <a:latin typeface="Calibri" pitchFamily="34" charset="0"/>
                <a:ea typeface="Calibri" pitchFamily="34" charset="0"/>
                <a:cs typeface="Times New Roman" pitchFamily="18" charset="0"/>
                <a:sym typeface="Franklin Gothic Book" pitchFamily="34" charset="0"/>
              </a:rPr>
              <a:t> нажмите кнопку </a:t>
            </a:r>
            <a:r>
              <a:rPr lang="ru-RU" b="1" noProof="0" dirty="0" smtClean="0">
                <a:latin typeface="Calibri" pitchFamily="34" charset="0"/>
                <a:ea typeface="Calibri" pitchFamily="34" charset="0"/>
                <a:cs typeface="Times New Roman" pitchFamily="18" charset="0"/>
                <a:sym typeface="Franklin Gothic Book" pitchFamily="34" charset="0"/>
              </a:rPr>
              <a:t>Образец слайдов</a:t>
            </a:r>
            <a:r>
              <a:rPr lang="ru-RU" noProof="0" dirty="0" smtClean="0">
                <a:latin typeface="Calibri" pitchFamily="34" charset="0"/>
                <a:ea typeface="Calibri" pitchFamily="34" charset="0"/>
                <a:cs typeface="Times New Roman" pitchFamily="18" charset="0"/>
                <a:sym typeface="Franklin Gothic Book" pitchFamily="34" charset="0"/>
              </a:rPr>
              <a:t>. </a:t>
            </a:r>
          </a:p>
          <a:p>
            <a:pPr marL="685800" lvl="1" indent="-228600">
              <a:lnSpc>
                <a:spcPct val="114000"/>
              </a:lnSpc>
              <a:spcBef>
                <a:spcPct val="0"/>
              </a:spcBef>
              <a:spcAft>
                <a:spcPts val="1013"/>
              </a:spcAft>
              <a:buFont typeface="Constantia" pitchFamily="18" charset="0"/>
              <a:buAutoNum type="arabicPeriod"/>
            </a:pPr>
            <a:r>
              <a:rPr lang="ru-RU" noProof="0" dirty="0" smtClean="0">
                <a:latin typeface="Calibri" pitchFamily="34" charset="0"/>
                <a:ea typeface="Calibri" pitchFamily="34" charset="0"/>
                <a:cs typeface="Times New Roman" pitchFamily="18" charset="0"/>
                <a:sym typeface="Franklin Gothic Book" pitchFamily="34" charset="0"/>
              </a:rPr>
              <a:t>В режиме образца слайдов выберите слайд 1 (образец слайдов для макетов с фоновым видео).</a:t>
            </a:r>
          </a:p>
          <a:p>
            <a:pPr marL="685800" lvl="1" indent="-228600">
              <a:lnSpc>
                <a:spcPct val="114000"/>
              </a:lnSpc>
              <a:spcBef>
                <a:spcPct val="0"/>
              </a:spcBef>
              <a:spcAft>
                <a:spcPts val="1013"/>
              </a:spcAft>
              <a:buFont typeface="Constantia" pitchFamily="18" charset="0"/>
              <a:buAutoNum type="arabicPeriod"/>
            </a:pPr>
            <a:r>
              <a:rPr lang="ru-RU" noProof="0" dirty="0" smtClean="0">
                <a:latin typeface="Calibri" pitchFamily="34" charset="0"/>
                <a:ea typeface="Calibri" pitchFamily="34" charset="0"/>
                <a:cs typeface="Times New Roman" pitchFamily="18" charset="0"/>
                <a:sym typeface="Franklin Gothic Book" pitchFamily="34" charset="0"/>
              </a:rPr>
              <a:t>На вкладке </a:t>
            </a:r>
            <a:r>
              <a:rPr lang="ru-RU" b="1" noProof="0" dirty="0" smtClean="0">
                <a:latin typeface="Calibri" pitchFamily="34" charset="0"/>
                <a:ea typeface="Calibri" pitchFamily="34" charset="0"/>
                <a:cs typeface="Times New Roman" pitchFamily="18" charset="0"/>
                <a:sym typeface="Franklin Gothic Book" pitchFamily="34" charset="0"/>
              </a:rPr>
              <a:t>Образец слайдов</a:t>
            </a:r>
            <a:r>
              <a:rPr lang="ru-RU" noProof="0" dirty="0" smtClean="0">
                <a:latin typeface="Calibri" pitchFamily="34" charset="0"/>
                <a:ea typeface="Calibri" pitchFamily="34" charset="0"/>
                <a:cs typeface="Times New Roman" pitchFamily="18" charset="0"/>
                <a:sym typeface="Franklin Gothic Book" pitchFamily="34" charset="0"/>
              </a:rPr>
              <a:t> в группе </a:t>
            </a:r>
            <a:r>
              <a:rPr lang="ru-RU" b="1" noProof="0" dirty="0" smtClean="0">
                <a:latin typeface="Calibri" pitchFamily="34" charset="0"/>
                <a:ea typeface="Calibri" pitchFamily="34" charset="0"/>
                <a:cs typeface="Times New Roman" pitchFamily="18" charset="0"/>
                <a:sym typeface="Franklin Gothic Book" pitchFamily="34" charset="0"/>
              </a:rPr>
              <a:t>Изменить тему</a:t>
            </a:r>
            <a:r>
              <a:rPr lang="ru-RU" noProof="0" dirty="0" smtClean="0">
                <a:latin typeface="Calibri" pitchFamily="34" charset="0"/>
                <a:ea typeface="Calibri" pitchFamily="34" charset="0"/>
                <a:cs typeface="Times New Roman" pitchFamily="18" charset="0"/>
                <a:sym typeface="Franklin Gothic Book" pitchFamily="34" charset="0"/>
              </a:rPr>
              <a:t> нажмите кнопку </a:t>
            </a:r>
            <a:r>
              <a:rPr lang="ru-RU" b="1" noProof="0" dirty="0" smtClean="0">
                <a:latin typeface="Calibri" pitchFamily="34" charset="0"/>
                <a:ea typeface="Calibri" pitchFamily="34" charset="0"/>
                <a:cs typeface="Times New Roman" pitchFamily="18" charset="0"/>
                <a:sym typeface="Franklin Gothic Book" pitchFamily="34" charset="0"/>
              </a:rPr>
              <a:t>Шрифты</a:t>
            </a:r>
            <a:r>
              <a:rPr lang="ru-RU" noProof="0" dirty="0" smtClean="0">
                <a:latin typeface="Calibri" pitchFamily="34" charset="0"/>
                <a:ea typeface="Calibri" pitchFamily="34" charset="0"/>
                <a:cs typeface="Times New Roman" pitchFamily="18" charset="0"/>
                <a:sym typeface="Franklin Gothic Book" pitchFamily="34" charset="0"/>
              </a:rPr>
              <a:t> и выберите другой шрифт темы.</a:t>
            </a:r>
          </a:p>
          <a:p>
            <a:pPr>
              <a:spcBef>
                <a:spcPct val="0"/>
              </a:spcBef>
              <a:buFont typeface="Constantia" pitchFamily="18" charset="0"/>
              <a:buAutoNum type="arabicPeriod"/>
            </a:pPr>
            <a:endParaRPr lang="ru-RU" noProof="0" dirty="0" smtClean="0">
              <a:latin typeface="Calibri" pitchFamily="34" charset="0"/>
              <a:ea typeface="Calibri" pitchFamily="34" charset="0"/>
              <a:cs typeface="Times New Roman" pitchFamily="18" charset="0"/>
              <a:sym typeface="Franklin Gothic Book" pitchFamily="34" charset="0"/>
            </a:endParaRPr>
          </a:p>
          <a:p>
            <a:pPr>
              <a:spcBef>
                <a:spcPct val="0"/>
              </a:spcBef>
            </a:pPr>
            <a:r>
              <a:rPr lang="ru-RU" noProof="0" dirty="0" smtClean="0">
                <a:ea typeface="Franklin Gothic Book" pitchFamily="34" charset="0"/>
                <a:cs typeface="Franklin Gothic Book" pitchFamily="34" charset="0"/>
                <a:sym typeface="Franklin Gothic Book" pitchFamily="34" charset="0"/>
              </a:rPr>
              <a:t>Использование анимированных элементов</a:t>
            </a:r>
          </a:p>
          <a:p>
            <a:pPr marL="685800" lvl="1" indent="-228600">
              <a:spcBef>
                <a:spcPct val="0"/>
              </a:spcBef>
              <a:buFont typeface="Constantia" pitchFamily="18" charset="0"/>
              <a:buAutoNum type="arabicPeriod"/>
            </a:pPr>
            <a:r>
              <a:rPr lang="ru-RU" noProof="0" dirty="0" smtClean="0">
                <a:ea typeface="Franklin Gothic Book" pitchFamily="34" charset="0"/>
                <a:cs typeface="Franklin Gothic Book" pitchFamily="34" charset="0"/>
                <a:sym typeface="Franklin Gothic Book" pitchFamily="34" charset="0"/>
              </a:rPr>
              <a:t>Любая анимация начинается после перехода к следующему слайду и запуска фонового видео.</a:t>
            </a:r>
          </a:p>
          <a:p>
            <a:pPr>
              <a:spcBef>
                <a:spcPct val="0"/>
              </a:spcBef>
              <a:buFont typeface="Constantia" pitchFamily="18" charset="0"/>
              <a:buAutoNum type="arabicPeriod"/>
            </a:pPr>
            <a:endParaRPr lang="ru-RU" noProof="0" dirty="0" smtClean="0">
              <a:ea typeface="Franklin Gothic Book" pitchFamily="34" charset="0"/>
              <a:cs typeface="Franklin Gothic Book" pitchFamily="34" charset="0"/>
              <a:sym typeface="Franklin Gothic Book" pitchFamily="34" charset="0"/>
            </a:endParaRPr>
          </a:p>
          <a:p>
            <a:pPr>
              <a:spcBef>
                <a:spcPct val="0"/>
              </a:spcBef>
            </a:pPr>
            <a:endParaRPr lang="ru-RU" noProof="0" dirty="0" smtClean="0">
              <a:ea typeface="Franklin Gothic Book" pitchFamily="34" charset="0"/>
              <a:cs typeface="Franklin Gothic Book" pitchFamily="34" charset="0"/>
              <a:sym typeface="Franklin Gothic Book"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buSzPct val="100000"/>
            </a:pPr>
            <a:fld id="{FC06AAE7-0D5C-4B76-836B-D7124E472E6E}" type="slidenum">
              <a:rPr lang="ru-RU">
                <a:solidFill>
                  <a:srgbClr val="FFFFFF"/>
                </a:solidFill>
                <a:ea typeface="Franklin Gothic Book" pitchFamily="34" charset="0"/>
                <a:cs typeface="Franklin Gothic Book" pitchFamily="34" charset="0"/>
                <a:sym typeface="Franklin Gothic Book" pitchFamily="34" charset="0"/>
              </a:rPr>
              <a:pPr fontAlgn="base">
                <a:spcBef>
                  <a:spcPct val="0"/>
                </a:spcBef>
                <a:spcAft>
                  <a:spcPct val="0"/>
                </a:spcAft>
                <a:buSzPct val="100000"/>
              </a:pPr>
              <a:t>1</a:t>
            </a:fld>
            <a:endParaRPr lang="ru-RU">
              <a:solidFill>
                <a:srgbClr val="FFFFFF"/>
              </a:solidFill>
              <a:ea typeface="Franklin Gothic Book" pitchFamily="34" charset="0"/>
              <a:cs typeface="Franklin Gothic Book" pitchFamily="34" charset="0"/>
              <a:sym typeface="Franklin Gothic Book" pitchFamily="34" charset="0"/>
            </a:endParaRPr>
          </a:p>
        </p:txBody>
      </p:sp>
    </p:spTree>
    <p:extLst>
      <p:ext uri="{BB962C8B-B14F-4D97-AF65-F5344CB8AC3E}">
        <p14:creationId xmlns:p14="http://schemas.microsoft.com/office/powerpoint/2010/main" xmlns="" val="159649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pPr>
              <a:defRPr/>
            </a:pPr>
            <a:fld id="{34EB39E6-572E-44BB-A264-C1D82054DD08}" type="slidenum">
              <a:rPr lang="en-US" smtClean="0"/>
              <a:pPr>
                <a:defRPr/>
              </a:pPr>
              <a:t>2</a:t>
            </a:fld>
            <a:endParaRPr lang="en-US"/>
          </a:p>
        </p:txBody>
      </p:sp>
    </p:spTree>
    <p:extLst>
      <p:ext uri="{BB962C8B-B14F-4D97-AF65-F5344CB8AC3E}">
        <p14:creationId xmlns:p14="http://schemas.microsoft.com/office/powerpoint/2010/main" xmlns="" val="402715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noProof="0"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buSzPct val="100000"/>
            </a:pPr>
            <a:fld id="{4D7653C1-52BD-40C9-8954-4314D80FBD84}" type="slidenum">
              <a:rPr lang="ru-RU">
                <a:solidFill>
                  <a:srgbClr val="FFFFFF"/>
                </a:solidFill>
                <a:ea typeface="Franklin Gothic Book" pitchFamily="34" charset="0"/>
                <a:cs typeface="Franklin Gothic Book" pitchFamily="34" charset="0"/>
                <a:sym typeface="Franklin Gothic Book" pitchFamily="34" charset="0"/>
              </a:rPr>
              <a:pPr fontAlgn="base">
                <a:spcBef>
                  <a:spcPct val="0"/>
                </a:spcBef>
                <a:spcAft>
                  <a:spcPct val="0"/>
                </a:spcAft>
                <a:buSzPct val="100000"/>
              </a:pPr>
              <a:t>3</a:t>
            </a:fld>
            <a:endParaRPr lang="ru-RU">
              <a:solidFill>
                <a:srgbClr val="FFFFFF"/>
              </a:solidFill>
              <a:ea typeface="Franklin Gothic Book" pitchFamily="34" charset="0"/>
              <a:cs typeface="Franklin Gothic Book" pitchFamily="34" charset="0"/>
              <a:sym typeface="Franklin Gothic Book" pitchFamily="34" charset="0"/>
            </a:endParaRPr>
          </a:p>
        </p:txBody>
      </p:sp>
    </p:spTree>
    <p:extLst>
      <p:ext uri="{BB962C8B-B14F-4D97-AF65-F5344CB8AC3E}">
        <p14:creationId xmlns:p14="http://schemas.microsoft.com/office/powerpoint/2010/main" xmlns="" val="182838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noProof="0" dirty="0"/>
          </a:p>
        </p:txBody>
      </p:sp>
      <p:sp>
        <p:nvSpPr>
          <p:cNvPr id="4" name="Slide Number Placeholder 3"/>
          <p:cNvSpPr>
            <a:spLocks noGrp="1"/>
          </p:cNvSpPr>
          <p:nvPr>
            <p:ph type="sldNum" sz="quarter" idx="10"/>
          </p:nvPr>
        </p:nvSpPr>
        <p:spPr/>
        <p:txBody>
          <a:bodyPr/>
          <a:lstStyle/>
          <a:p>
            <a:pPr>
              <a:defRPr/>
            </a:pPr>
            <a:fld id="{34EB39E6-572E-44BB-A264-C1D82054DD08}" type="slidenum">
              <a:rPr lang="en-US" smtClean="0"/>
              <a:pPr>
                <a:defRPr/>
              </a:pPr>
              <a:t>4</a:t>
            </a:fld>
            <a:endParaRPr lang="en-US"/>
          </a:p>
        </p:txBody>
      </p:sp>
    </p:spTree>
    <p:extLst>
      <p:ext uri="{BB962C8B-B14F-4D97-AF65-F5344CB8AC3E}">
        <p14:creationId xmlns:p14="http://schemas.microsoft.com/office/powerpoint/2010/main" xmlns="" val="164981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4"/>
          <p:cNvSpPr/>
          <p:nvPr/>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Same Side Corner Rectangle 5"/>
          <p:cNvSpPr/>
          <p:nvPr/>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13038" y="2334986"/>
            <a:ext cx="8517924" cy="1265464"/>
          </a:xfrm>
        </p:spPr>
        <p:txBody>
          <a:bodyPr/>
          <a:lstStyle>
            <a:lvl1pPr algn="ct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BCBA1A16-6642-4A7F-95CF-687F080B71CB}" type="datetimeFigureOut">
              <a:rPr lang="en-US"/>
              <a:pPr>
                <a:defRPr/>
              </a:pPr>
              <a:t>12/9/2017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0C48B7-442C-4756-B40B-1A0B575C94F7}" type="slidenum">
              <a:rPr lang="en-US"/>
              <a:pPr>
                <a:defRPr/>
              </a:pPr>
              <a:t>‹#›</a:t>
            </a:fld>
            <a:endParaRPr lang="en-US"/>
          </a:p>
        </p:txBody>
      </p:sp>
    </p:spTree>
    <p:extLst>
      <p:ext uri="{BB962C8B-B14F-4D97-AF65-F5344CB8AC3E}">
        <p14:creationId xmlns:p14="http://schemas.microsoft.com/office/powerpoint/2010/main" xmlns="" val="940636027"/>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2"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ound Same Side Corner Rectangle 2"/>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4" name="Rectangle 4"/>
          <p:cNvSpPr>
            <a:spLocks noGrp="1" noChangeArrowheads="1"/>
          </p:cNvSpPr>
          <p:nvPr>
            <p:ph type="dt" sz="half" idx="10"/>
          </p:nvPr>
        </p:nvSpPr>
        <p:spPr/>
        <p:txBody>
          <a:bodyPr/>
          <a:lstStyle>
            <a:lvl1pPr>
              <a:defRPr smtClean="0"/>
            </a:lvl1pPr>
          </a:lstStyle>
          <a:p>
            <a:pPr>
              <a:defRPr/>
            </a:pPr>
            <a:fld id="{F19488C8-EBA2-4BF7-83E9-999E343168B8}" type="datetime1">
              <a:rPr lang="en-US"/>
              <a:pPr>
                <a:defRPr/>
              </a:pPr>
              <a:t>12/9/2017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2A8137B-ECDA-40CB-B8AE-A38FD70A67BF}" type="slidenum">
              <a:rPr lang="en-US"/>
              <a:pPr>
                <a:defRPr/>
              </a:pPr>
              <a:t>‹#›</a:t>
            </a:fld>
            <a:endParaRPr lang="en-US"/>
          </a:p>
        </p:txBody>
      </p:sp>
    </p:spTree>
    <p:extLst>
      <p:ext uri="{BB962C8B-B14F-4D97-AF65-F5344CB8AC3E}">
        <p14:creationId xmlns:p14="http://schemas.microsoft.com/office/powerpoint/2010/main" xmlns="" val="311088670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19BB7FC-147E-4F29-B5D5-B783D39E6F89}" type="datetimeFigureOut">
              <a:rPr lang="en-US"/>
              <a:pPr>
                <a:defRPr/>
              </a:pPr>
              <a:t>12/9/2017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44D10-E719-4019-A4E6-832D41625A7F}" type="slidenum">
              <a:rPr lang="en-US"/>
              <a:pPr>
                <a:defRPr/>
              </a:pPr>
              <a:t>‹#›</a:t>
            </a:fld>
            <a:endParaRPr lang="en-US"/>
          </a:p>
        </p:txBody>
      </p:sp>
    </p:spTree>
    <p:extLst>
      <p:ext uri="{BB962C8B-B14F-4D97-AF65-F5344CB8AC3E}">
        <p14:creationId xmlns:p14="http://schemas.microsoft.com/office/powerpoint/2010/main" xmlns="" val="38191580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 Same Side Corner Rectangle 4"/>
          <p:cNvSpPr/>
          <p:nvPr/>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Same Side Corner Rectangle 5"/>
          <p:cNvSpPr/>
          <p:nvPr/>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1"/>
            <a:ext cx="7772400" cy="1155702"/>
          </a:xfrm>
        </p:spPr>
        <p:txBody>
          <a:bodyPr/>
          <a:lstStyle>
            <a:lvl1pPr algn="l">
              <a:defRPr sz="36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fld id="{4038A36B-6C8A-41ED-A953-A7127E87C314}" type="datetimeFigureOut">
              <a:rPr lang="en-US"/>
              <a:pPr>
                <a:defRPr/>
              </a:pPr>
              <a:t>12/9/2017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8A4AAB-2423-47AA-BD88-FC5D4E1E6037}" type="slidenum">
              <a:rPr lang="en-US"/>
              <a:pPr>
                <a:defRPr/>
              </a:pPr>
              <a:t>‹#›</a:t>
            </a:fld>
            <a:endParaRPr lang="en-US"/>
          </a:p>
        </p:txBody>
      </p:sp>
    </p:spTree>
    <p:extLst>
      <p:ext uri="{BB962C8B-B14F-4D97-AF65-F5344CB8AC3E}">
        <p14:creationId xmlns:p14="http://schemas.microsoft.com/office/powerpoint/2010/main" xmlns="" val="3386620185"/>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DB23AFD-4876-41C0-8A20-99222CDAB7C3}" type="datetimeFigureOut">
              <a:rPr lang="en-US"/>
              <a:pPr>
                <a:defRPr/>
              </a:pPr>
              <a:t>12/9/2017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62E8A3-C844-43A5-9388-4BD32022DDD5}" type="slidenum">
              <a:rPr lang="en-US"/>
              <a:pPr>
                <a:defRPr/>
              </a:pPr>
              <a:t>‹#›</a:t>
            </a:fld>
            <a:endParaRPr lang="en-US"/>
          </a:p>
        </p:txBody>
      </p:sp>
    </p:spTree>
    <p:extLst>
      <p:ext uri="{BB962C8B-B14F-4D97-AF65-F5344CB8AC3E}">
        <p14:creationId xmlns:p14="http://schemas.microsoft.com/office/powerpoint/2010/main" xmlns="" val="99235097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48E4958-F10B-4C34-A84C-31BC860CC0A1}" type="datetimeFigureOut">
              <a:rPr lang="en-US"/>
              <a:pPr>
                <a:defRPr/>
              </a:pPr>
              <a:t>12/9/2017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CD55B3-67FD-4238-83CB-0045ADB52C30}" type="slidenum">
              <a:rPr lang="en-US"/>
              <a:pPr>
                <a:defRPr/>
              </a:pPr>
              <a:t>‹#›</a:t>
            </a:fld>
            <a:endParaRPr lang="en-US"/>
          </a:p>
        </p:txBody>
      </p:sp>
    </p:spTree>
    <p:extLst>
      <p:ext uri="{BB962C8B-B14F-4D97-AF65-F5344CB8AC3E}">
        <p14:creationId xmlns:p14="http://schemas.microsoft.com/office/powerpoint/2010/main" xmlns="" val="281341634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0A95C2F-D9DF-4521-B88C-74660EFA708D}" type="datetimeFigureOut">
              <a:rPr lang="en-US"/>
              <a:pPr>
                <a:defRPr/>
              </a:pPr>
              <a:t>12/9/2017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0D25C4-0F05-482F-A85B-87AC3320FAC9}" type="slidenum">
              <a:rPr lang="en-US"/>
              <a:pPr>
                <a:defRPr/>
              </a:pPr>
              <a:t>‹#›</a:t>
            </a:fld>
            <a:endParaRPr lang="en-US"/>
          </a:p>
        </p:txBody>
      </p:sp>
    </p:spTree>
    <p:extLst>
      <p:ext uri="{BB962C8B-B14F-4D97-AF65-F5344CB8AC3E}">
        <p14:creationId xmlns:p14="http://schemas.microsoft.com/office/powerpoint/2010/main" xmlns="" val="81384200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2"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6642A5B7-F37D-484E-948C-50935D5BA152}" type="datetimeFigureOut">
              <a:rPr lang="en-US"/>
              <a:pPr>
                <a:defRPr/>
              </a:pPr>
              <a:t>12/9/2017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AC70D8D-01B7-46EE-8664-15D3C6340DC9}" type="slidenum">
              <a:rPr lang="en-US"/>
              <a:pPr>
                <a:defRPr/>
              </a:pPr>
              <a:t>‹#›</a:t>
            </a:fld>
            <a:endParaRPr lang="en-US"/>
          </a:p>
        </p:txBody>
      </p:sp>
    </p:spTree>
    <p:extLst>
      <p:ext uri="{BB962C8B-B14F-4D97-AF65-F5344CB8AC3E}">
        <p14:creationId xmlns:p14="http://schemas.microsoft.com/office/powerpoint/2010/main" xmlns="" val="1634659106"/>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5" name="Round Same Side Corner Rectangle 4"/>
          <p:cNvSpPr/>
          <p:nvPr/>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1"/>
          <p:cNvSpPr>
            <a:spLocks noGrp="1"/>
          </p:cNvSpPr>
          <p:nvPr>
            <p:ph type="title"/>
          </p:nvPr>
        </p:nvSpPr>
        <p:spPr>
          <a:xfrm>
            <a:off x="457200" y="253998"/>
            <a:ext cx="8229600" cy="1041404"/>
          </a:xfrm>
        </p:spPr>
        <p:txBody>
          <a:bodyPr/>
          <a:lstStyle>
            <a:lvl1pPr>
              <a:defRPr/>
            </a:lvl1pPr>
          </a:lstStyle>
          <a:p>
            <a:r>
              <a:rPr lang="ru-RU" smtClean="0"/>
              <a:t>Образец заголовка</a:t>
            </a:r>
            <a:endParaRPr lang="en-US" dirty="0"/>
          </a:p>
        </p:txBody>
      </p:sp>
      <p:sp>
        <p:nvSpPr>
          <p:cNvPr id="6" name="Date Placeholder 4"/>
          <p:cNvSpPr>
            <a:spLocks noGrp="1"/>
          </p:cNvSpPr>
          <p:nvPr>
            <p:ph type="dt" sz="half" idx="10"/>
          </p:nvPr>
        </p:nvSpPr>
        <p:spPr/>
        <p:txBody>
          <a:bodyPr/>
          <a:lstStyle>
            <a:lvl1pPr>
              <a:defRPr/>
            </a:lvl1pPr>
          </a:lstStyle>
          <a:p>
            <a:pPr>
              <a:defRPr/>
            </a:pPr>
            <a:fld id="{58E2AAA9-8CB5-4ECD-A845-A1E1FF232ECD}" type="datetimeFigureOut">
              <a:rPr lang="en-US"/>
              <a:pPr>
                <a:defRPr/>
              </a:pPr>
              <a:t>12/9/2017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2AEBA5E-0E3B-4892-9C31-7989CD0EF54C}" type="slidenum">
              <a:rPr lang="en-US"/>
              <a:pPr>
                <a:defRPr/>
              </a:pPr>
              <a:t>‹#›</a:t>
            </a:fld>
            <a:endParaRPr lang="en-US"/>
          </a:p>
        </p:txBody>
      </p:sp>
    </p:spTree>
    <p:extLst>
      <p:ext uri="{BB962C8B-B14F-4D97-AF65-F5344CB8AC3E}">
        <p14:creationId xmlns:p14="http://schemas.microsoft.com/office/powerpoint/2010/main" xmlns="" val="399971982"/>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pic>
        <p:nvPicPr>
          <p:cNvPr id="5"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 Same Side Corner Rectangle 5"/>
          <p:cNvSpPr/>
          <p:nvPr/>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ound Same Side Corner Rectangle 6"/>
          <p:cNvSpPr/>
          <p:nvPr/>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199" y="2111375"/>
            <a:ext cx="8238067"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1"/>
          <p:cNvSpPr>
            <a:spLocks noGrp="1"/>
          </p:cNvSpPr>
          <p:nvPr>
            <p:ph type="title"/>
          </p:nvPr>
        </p:nvSpPr>
        <p:spPr>
          <a:xfrm>
            <a:off x="457200" y="253998"/>
            <a:ext cx="8229600" cy="1041404"/>
          </a:xfrm>
        </p:spPr>
        <p:txBody>
          <a:bodyPr/>
          <a:lstStyle>
            <a:lvl1pPr>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C1ADA916-6E50-4856-8FF8-5C18B00F696B}" type="datetimeFigureOut">
              <a:rPr lang="en-US"/>
              <a:pPr>
                <a:defRPr/>
              </a:pPr>
              <a:t>12/9/2017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840A167-749A-4A28-B62F-E22CFC32BC10}" type="slidenum">
              <a:rPr lang="en-US"/>
              <a:pPr>
                <a:defRPr/>
              </a:pPr>
              <a:t>‹#›</a:t>
            </a:fld>
            <a:endParaRPr lang="en-US"/>
          </a:p>
        </p:txBody>
      </p:sp>
    </p:spTree>
    <p:extLst>
      <p:ext uri="{BB962C8B-B14F-4D97-AF65-F5344CB8AC3E}">
        <p14:creationId xmlns:p14="http://schemas.microsoft.com/office/powerpoint/2010/main" xmlns="" val="2673950735"/>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254000"/>
            <a:ext cx="8229600" cy="1041400"/>
          </a:xfrm>
          <a:prstGeom prst="rect">
            <a:avLst/>
          </a:prstGeom>
          <a:noFill/>
        </p:spPr>
        <p:txBody>
          <a:bodyPr wrap="square" rtlCol="0" anchor="ctr">
            <a:noAutofit/>
          </a:bodyPr>
          <a:lstStyle/>
          <a:p>
            <a:pPr lvl="0"/>
            <a:endParaRPr lang="en-US" dirty="0"/>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6675" y="6496050"/>
            <a:ext cx="1168400" cy="365125"/>
          </a:xfrm>
          <a:prstGeom prst="rect">
            <a:avLst/>
          </a:prstGeom>
        </p:spPr>
        <p:txBody>
          <a:bodyPr vert="horz" lIns="91440" tIns="45720" rIns="91440" bIns="45720" rtlCol="0" anchor="b"/>
          <a:lstStyle>
            <a:lvl1pPr algn="l" fontAlgn="auto">
              <a:spcBef>
                <a:spcPts val="0"/>
              </a:spcBef>
              <a:spcAft>
                <a:spcPts val="0"/>
              </a:spcAft>
              <a:defRPr sz="1000" smtClean="0">
                <a:solidFill>
                  <a:schemeClr val="tx1">
                    <a:tint val="75000"/>
                  </a:schemeClr>
                </a:solidFill>
                <a:latin typeface="+mn-lt"/>
                <a:cs typeface="+mn-cs"/>
              </a:defRPr>
            </a:lvl1pPr>
          </a:lstStyle>
          <a:p>
            <a:pPr>
              <a:defRPr/>
            </a:pPr>
            <a:fld id="{91440A81-C2F2-4D0D-A09C-CC4404896888}" type="datetimeFigureOut">
              <a:rPr lang="en-US"/>
              <a:pPr>
                <a:defRPr/>
              </a:pPr>
              <a:t>12/9/2017</a:t>
            </a:fld>
            <a:endParaRPr lang="en-US"/>
          </a:p>
        </p:txBody>
      </p:sp>
      <p:sp>
        <p:nvSpPr>
          <p:cNvPr id="5" name="Footer Placeholder 4"/>
          <p:cNvSpPr>
            <a:spLocks noGrp="1"/>
          </p:cNvSpPr>
          <p:nvPr>
            <p:ph type="ftr" sz="quarter" idx="3"/>
          </p:nvPr>
        </p:nvSpPr>
        <p:spPr>
          <a:xfrm>
            <a:off x="1285875" y="6496050"/>
            <a:ext cx="6572250" cy="365125"/>
          </a:xfrm>
          <a:prstGeom prst="rect">
            <a:avLst/>
          </a:prstGeom>
        </p:spPr>
        <p:txBody>
          <a:bodyPr vert="horz" lIns="91440" tIns="45720" rIns="91440" bIns="45720" rtlCol="0" anchor="b"/>
          <a:lstStyle>
            <a:lvl1pPr algn="ctr" fontAlgn="auto">
              <a:spcBef>
                <a:spcPts val="0"/>
              </a:spcBef>
              <a:spcAft>
                <a:spcPts val="0"/>
              </a:spcAft>
              <a:defRPr sz="10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93125" y="6496050"/>
            <a:ext cx="534988" cy="365125"/>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1589EA36-B1F5-4A19-8986-09A06B6D41B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9" r:id="rId1"/>
    <p:sldLayoutId id="2147483665" r:id="rId2"/>
    <p:sldLayoutId id="2147483670" r:id="rId3"/>
    <p:sldLayoutId id="2147483666" r:id="rId4"/>
    <p:sldLayoutId id="2147483667" r:id="rId5"/>
    <p:sldLayoutId id="2147483668" r:id="rId6"/>
    <p:sldLayoutId id="2147483671" r:id="rId7"/>
    <p:sldLayoutId id="2147483672" r:id="rId8"/>
    <p:sldLayoutId id="2147483673" r:id="rId9"/>
    <p:sldLayoutId id="2147483674" r:id="rId10"/>
  </p:sldLayoutIdLst>
  <p:transition spd="slow">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lang="en-US" sz="3600" b="1" kern="1200" dirty="0">
          <a:solidFill>
            <a:srgbClr val="FCF9C8"/>
          </a:solidFill>
          <a:effectLst>
            <a:outerShdw blurRad="50800" dist="38100" dir="2700000" algn="tl" rotWithShape="0">
              <a:prstClr val="black">
                <a:alpha val="40000"/>
              </a:prstClr>
            </a:outerShdw>
          </a:effectLst>
          <a:latin typeface="Constantia" pitchFamily="18" charset="0"/>
          <a:ea typeface="+mn-ea"/>
          <a:cs typeface="+mn-cs"/>
        </a:defRPr>
      </a:lvl1pPr>
      <a:lvl2pPr algn="l" rtl="0" eaLnBrk="1" fontAlgn="base" hangingPunct="1">
        <a:lnSpc>
          <a:spcPct val="90000"/>
        </a:lnSpc>
        <a:spcBef>
          <a:spcPct val="0"/>
        </a:spcBef>
        <a:spcAft>
          <a:spcPct val="0"/>
        </a:spcAft>
        <a:defRPr sz="3600" b="1">
          <a:solidFill>
            <a:srgbClr val="FCF9C8"/>
          </a:solidFill>
          <a:latin typeface="Constantia" pitchFamily="18" charset="0"/>
        </a:defRPr>
      </a:lvl2pPr>
      <a:lvl3pPr algn="l" rtl="0" eaLnBrk="1" fontAlgn="base" hangingPunct="1">
        <a:lnSpc>
          <a:spcPct val="90000"/>
        </a:lnSpc>
        <a:spcBef>
          <a:spcPct val="0"/>
        </a:spcBef>
        <a:spcAft>
          <a:spcPct val="0"/>
        </a:spcAft>
        <a:defRPr sz="3600" b="1">
          <a:solidFill>
            <a:srgbClr val="FCF9C8"/>
          </a:solidFill>
          <a:latin typeface="Constantia" pitchFamily="18" charset="0"/>
        </a:defRPr>
      </a:lvl3pPr>
      <a:lvl4pPr algn="l" rtl="0" eaLnBrk="1" fontAlgn="base" hangingPunct="1">
        <a:lnSpc>
          <a:spcPct val="90000"/>
        </a:lnSpc>
        <a:spcBef>
          <a:spcPct val="0"/>
        </a:spcBef>
        <a:spcAft>
          <a:spcPct val="0"/>
        </a:spcAft>
        <a:defRPr sz="3600" b="1">
          <a:solidFill>
            <a:srgbClr val="FCF9C8"/>
          </a:solidFill>
          <a:latin typeface="Constantia" pitchFamily="18" charset="0"/>
        </a:defRPr>
      </a:lvl4pPr>
      <a:lvl5pPr algn="l" rtl="0" eaLnBrk="1" fontAlgn="base" hangingPunct="1">
        <a:lnSpc>
          <a:spcPct val="90000"/>
        </a:lnSpc>
        <a:spcBef>
          <a:spcPct val="0"/>
        </a:spcBef>
        <a:spcAft>
          <a:spcPct val="0"/>
        </a:spcAft>
        <a:defRPr sz="3600" b="1">
          <a:solidFill>
            <a:srgbClr val="FCF9C8"/>
          </a:solidFill>
          <a:latin typeface="Constantia" pitchFamily="18" charset="0"/>
        </a:defRPr>
      </a:lvl5pPr>
      <a:lvl6pPr marL="457200" algn="l" rtl="0" eaLnBrk="1" fontAlgn="base" hangingPunct="1">
        <a:lnSpc>
          <a:spcPct val="90000"/>
        </a:lnSpc>
        <a:spcBef>
          <a:spcPct val="0"/>
        </a:spcBef>
        <a:spcAft>
          <a:spcPct val="0"/>
        </a:spcAft>
        <a:defRPr sz="3600" b="1">
          <a:solidFill>
            <a:srgbClr val="FCF9C8"/>
          </a:solidFill>
          <a:latin typeface="Constantia" pitchFamily="18" charset="0"/>
        </a:defRPr>
      </a:lvl6pPr>
      <a:lvl7pPr marL="914400" algn="l" rtl="0" eaLnBrk="1" fontAlgn="base" hangingPunct="1">
        <a:lnSpc>
          <a:spcPct val="90000"/>
        </a:lnSpc>
        <a:spcBef>
          <a:spcPct val="0"/>
        </a:spcBef>
        <a:spcAft>
          <a:spcPct val="0"/>
        </a:spcAft>
        <a:defRPr sz="3600" b="1">
          <a:solidFill>
            <a:srgbClr val="FCF9C8"/>
          </a:solidFill>
          <a:latin typeface="Constantia" pitchFamily="18" charset="0"/>
        </a:defRPr>
      </a:lvl7pPr>
      <a:lvl8pPr marL="1371600" algn="l" rtl="0" eaLnBrk="1" fontAlgn="base" hangingPunct="1">
        <a:lnSpc>
          <a:spcPct val="90000"/>
        </a:lnSpc>
        <a:spcBef>
          <a:spcPct val="0"/>
        </a:spcBef>
        <a:spcAft>
          <a:spcPct val="0"/>
        </a:spcAft>
        <a:defRPr sz="3600" b="1">
          <a:solidFill>
            <a:srgbClr val="FCF9C8"/>
          </a:solidFill>
          <a:latin typeface="Constantia" pitchFamily="18" charset="0"/>
        </a:defRPr>
      </a:lvl8pPr>
      <a:lvl9pPr marL="1828800" algn="l" rtl="0" eaLnBrk="1" fontAlgn="base" hangingPunct="1">
        <a:lnSpc>
          <a:spcPct val="90000"/>
        </a:lnSpc>
        <a:spcBef>
          <a:spcPct val="0"/>
        </a:spcBef>
        <a:spcAft>
          <a:spcPct val="0"/>
        </a:spcAft>
        <a:defRPr sz="3600" b="1">
          <a:solidFill>
            <a:srgbClr val="FCF9C8"/>
          </a:solidFill>
          <a:latin typeface="Constantia" pitchFamily="18" charset="0"/>
        </a:defRPr>
      </a:lvl9pPr>
    </p:titleStyle>
    <p:bodyStyle>
      <a:lvl1pPr marL="342900" indent="-342900" algn="l" rtl="0" eaLnBrk="1" fontAlgn="base" hangingPunct="1">
        <a:lnSpc>
          <a:spcPct val="90000"/>
        </a:lnSpc>
        <a:spcBef>
          <a:spcPts val="1200"/>
        </a:spcBef>
        <a:spcAft>
          <a:spcPct val="0"/>
        </a:spcAft>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rtl="0" eaLnBrk="1" fontAlgn="base" hangingPunct="1">
        <a:lnSpc>
          <a:spcPct val="90000"/>
        </a:lnSpc>
        <a:spcBef>
          <a:spcPts val="300"/>
        </a:spcBef>
        <a:spcAft>
          <a:spcPct val="0"/>
        </a:spcAft>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rtl="0" eaLnBrk="1" fontAlgn="base" hangingPunct="1">
        <a:lnSpc>
          <a:spcPct val="90000"/>
        </a:lnSpc>
        <a:spcBef>
          <a:spcPts val="300"/>
        </a:spcBef>
        <a:spcAft>
          <a:spcPct val="0"/>
        </a:spcAft>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rtl="0" eaLnBrk="1" fontAlgn="base" hangingPunct="1">
        <a:lnSpc>
          <a:spcPct val="90000"/>
        </a:lnSpc>
        <a:spcBef>
          <a:spcPts val="300"/>
        </a:spcBef>
        <a:spcAft>
          <a:spcPct val="0"/>
        </a:spcAft>
        <a:buClr>
          <a:schemeClr val="accent2"/>
        </a:buClr>
        <a:buSzPct val="75000"/>
        <a:buFont typeface="Wingdings" pitchFamily="2" charset="2"/>
        <a:buChar char="v"/>
        <a:defRPr kern="1200">
          <a:solidFill>
            <a:schemeClr val="tx1"/>
          </a:solidFill>
          <a:latin typeface="+mn-lt"/>
          <a:ea typeface="+mn-ea"/>
          <a:cs typeface="+mn-cs"/>
        </a:defRPr>
      </a:lvl4pPr>
      <a:lvl5pPr marL="2057400" indent="-228600" algn="l" rtl="0" eaLnBrk="1" fontAlgn="base" hangingPunct="1">
        <a:lnSpc>
          <a:spcPct val="90000"/>
        </a:lnSpc>
        <a:spcBef>
          <a:spcPts val="300"/>
        </a:spcBef>
        <a:spcAft>
          <a:spcPct val="0"/>
        </a:spcAft>
        <a:buClr>
          <a:schemeClr val="accent2"/>
        </a:buClr>
        <a:buSzPct val="75000"/>
        <a:buFont typeface="Wingdings" pitchFamily="2" charset="2"/>
        <a:buChar char="v"/>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38" y="248575"/>
            <a:ext cx="8518525" cy="2325949"/>
          </a:xfrm>
        </p:spPr>
        <p:txBody>
          <a:bodyPr vert="horz" lIns="91440" tIns="45720" rIns="91440" bIns="45720" numCol="1" anchorCtr="0" compatLnSpc="1">
            <a:prstTxWarp prst="textNoShape">
              <a:avLst/>
            </a:prstTxWarp>
          </a:bodyPr>
          <a:lstStyle/>
          <a:p>
            <a:r>
              <a:rPr lang="ru-RU" sz="3600" b="0" dirty="0" smtClean="0">
                <a:effectLst/>
              </a:rPr>
              <a:t/>
            </a:r>
            <a:br>
              <a:rPr lang="ru-RU" sz="3600" b="0" dirty="0" smtClean="0">
                <a:effectLst/>
              </a:rPr>
            </a:br>
            <a:r>
              <a:rPr lang="ru-RU" sz="3600" b="0" dirty="0">
                <a:effectLst/>
              </a:rPr>
              <a:t/>
            </a:r>
            <a:br>
              <a:rPr lang="ru-RU" sz="3600" b="0" dirty="0">
                <a:effectLst/>
              </a:rPr>
            </a:br>
            <a:r>
              <a:rPr lang="ru-RU" sz="3600" b="0" dirty="0" smtClean="0">
                <a:effectLst/>
              </a:rPr>
              <a:t/>
            </a:r>
            <a:br>
              <a:rPr lang="ru-RU" sz="3600" b="0" dirty="0" smtClean="0">
                <a:effectLst/>
              </a:rPr>
            </a:br>
            <a:r>
              <a:rPr lang="ru-RU" sz="3600" b="0" dirty="0">
                <a:effectLst/>
              </a:rPr>
              <a:t/>
            </a:r>
            <a:br>
              <a:rPr lang="ru-RU" sz="3600" b="0" dirty="0">
                <a:effectLst/>
              </a:rPr>
            </a:br>
            <a:r>
              <a:rPr lang="ru-RU" sz="3600" b="0" dirty="0" smtClean="0">
                <a:effectLst/>
              </a:rPr>
              <a:t/>
            </a:r>
            <a:br>
              <a:rPr lang="ru-RU" sz="3600" b="0" dirty="0" smtClean="0">
                <a:effectLst/>
              </a:rPr>
            </a:br>
            <a:r>
              <a:rPr lang="ru-RU" sz="3600" b="0" dirty="0">
                <a:effectLst/>
              </a:rPr>
              <a:t/>
            </a:r>
            <a:br>
              <a:rPr lang="ru-RU" sz="3600" b="0" dirty="0">
                <a:effectLst/>
              </a:rPr>
            </a:br>
            <a:r>
              <a:rPr lang="ru-RU" sz="3600" b="0" dirty="0" smtClean="0">
                <a:effectLst/>
              </a:rPr>
              <a:t/>
            </a:r>
            <a:br>
              <a:rPr lang="ru-RU" sz="3600" b="0" dirty="0" smtClean="0">
                <a:effectLst/>
              </a:rPr>
            </a:br>
            <a:r>
              <a:rPr lang="ru-RU" sz="3600" b="0" dirty="0" smtClean="0">
                <a:effectLst/>
              </a:rPr>
              <a:t>Виды </a:t>
            </a:r>
            <a:r>
              <a:rPr lang="ru-RU" sz="3600" b="0" dirty="0">
                <a:effectLst/>
              </a:rPr>
              <a:t>газонов, классификация газонов и характеристика каждого вида. </a:t>
            </a:r>
            <a:r>
              <a:rPr lang="ru-RU" sz="3600" b="0" dirty="0" smtClean="0">
                <a:effectLst/>
              </a:rPr>
              <a:t/>
            </a:r>
            <a:br>
              <a:rPr lang="ru-RU" sz="3600" b="0" dirty="0" smtClean="0">
                <a:effectLst/>
              </a:rPr>
            </a:br>
            <a:r>
              <a:rPr lang="ru-RU" sz="3600" b="0" dirty="0" smtClean="0">
                <a:effectLst/>
              </a:rPr>
              <a:t>Виды </a:t>
            </a:r>
            <a:r>
              <a:rPr lang="ru-RU" sz="3600" b="0" dirty="0">
                <a:effectLst/>
              </a:rPr>
              <a:t>рулонного </a:t>
            </a:r>
            <a:r>
              <a:rPr lang="ru-RU" sz="3600" b="0" dirty="0" smtClean="0">
                <a:effectLst/>
              </a:rPr>
              <a:t>газона</a:t>
            </a:r>
            <a:endParaRPr lang="ru-RU" sz="3600" dirty="0">
              <a:solidFill>
                <a:schemeClr val="accent2">
                  <a:lumMod val="20000"/>
                  <a:lumOff val="80000"/>
                </a:schemeClr>
              </a:solidFill>
              <a:sym typeface="Franklin Gothic Book" pitchFamily="34" charset="0"/>
            </a:endParaRPr>
          </a:p>
        </p:txBody>
      </p:sp>
      <p:sp>
        <p:nvSpPr>
          <p:cNvPr id="3" name="Subtitle 2"/>
          <p:cNvSpPr>
            <a:spLocks noGrp="1"/>
          </p:cNvSpPr>
          <p:nvPr>
            <p:ph type="subTitle" idx="1"/>
          </p:nvPr>
        </p:nvSpPr>
        <p:spPr>
          <a:xfrm>
            <a:off x="312738" y="3671888"/>
            <a:ext cx="8518525" cy="2311662"/>
          </a:xfrm>
        </p:spPr>
        <p:txBody>
          <a:bodyPr>
            <a:noAutofit/>
          </a:bodyPr>
          <a:lstStyle/>
          <a:p>
            <a:pPr algn="l"/>
            <a:endParaRPr lang="ru-RU" b="1" dirty="0" smtClean="0"/>
          </a:p>
          <a:p>
            <a:pPr algn="l"/>
            <a:endParaRPr lang="ru-RU" b="1" dirty="0"/>
          </a:p>
          <a:p>
            <a:pPr algn="l"/>
            <a:endParaRPr lang="ru-RU" b="1" dirty="0" smtClean="0"/>
          </a:p>
          <a:p>
            <a:pPr algn="l"/>
            <a:r>
              <a:rPr lang="ru-RU" b="1" dirty="0" smtClean="0"/>
              <a:t>Преподаватель</a:t>
            </a:r>
            <a:endParaRPr lang="ru-RU" dirty="0"/>
          </a:p>
          <a:p>
            <a:pPr algn="l"/>
            <a:r>
              <a:rPr lang="ru-RU" b="1" dirty="0"/>
              <a:t>ГАПОУ КК «НКСЭ»</a:t>
            </a:r>
            <a:endParaRPr lang="ru-RU" dirty="0"/>
          </a:p>
          <a:p>
            <a:pPr algn="l"/>
            <a:r>
              <a:rPr lang="ru-RU" b="1" dirty="0" err="1"/>
              <a:t>Сердериди</a:t>
            </a:r>
            <a:r>
              <a:rPr lang="ru-RU" b="1" dirty="0"/>
              <a:t> М.В.</a:t>
            </a:r>
            <a:endParaRPr lang="ru-RU" dirty="0"/>
          </a:p>
          <a:p>
            <a:pPr>
              <a:buClrTx/>
              <a:buFont typeface="Franklin Gothic Book" pitchFamily="34" charset="0"/>
              <a:buNone/>
            </a:pPr>
            <a:endParaRPr lang="ru-RU" dirty="0" smtClean="0">
              <a:solidFill>
                <a:srgbClr val="CCD7B3"/>
              </a:solidFill>
              <a:ea typeface="Franklin Gothic Book" pitchFamily="34" charset="0"/>
              <a:cs typeface="Franklin Gothic Book" pitchFamily="34" charset="0"/>
              <a:sym typeface="Franklin Gothic Book"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Функции специальных газонов </a:t>
            </a:r>
          </a:p>
        </p:txBody>
      </p:sp>
      <p:sp>
        <p:nvSpPr>
          <p:cNvPr id="3" name="Объект 2"/>
          <p:cNvSpPr>
            <a:spLocks noGrp="1"/>
          </p:cNvSpPr>
          <p:nvPr>
            <p:ph idx="1"/>
          </p:nvPr>
        </p:nvSpPr>
        <p:spPr>
          <a:xfrm>
            <a:off x="0" y="1295400"/>
            <a:ext cx="8839200" cy="5562600"/>
          </a:xfrm>
        </p:spPr>
        <p:txBody>
          <a:bodyPr/>
          <a:lstStyle/>
          <a:p>
            <a:pPr marL="0" indent="0">
              <a:buNone/>
            </a:pPr>
            <a:r>
              <a:rPr lang="ru-RU" sz="2400" dirty="0" smtClean="0"/>
              <a:t>Специальные </a:t>
            </a:r>
            <a:r>
              <a:rPr lang="ru-RU" sz="2400" dirty="0"/>
              <a:t>газоны создаются с определенными целями. На откосах и склонах применяются травы, имеющие очень сильную корневую систему. Благодаря этому укрепляется близлежащая почва. </a:t>
            </a:r>
            <a:endParaRPr lang="ru-RU" sz="2400" dirty="0" smtClean="0"/>
          </a:p>
          <a:p>
            <a:pPr marL="0" indent="0">
              <a:buNone/>
            </a:pPr>
            <a:r>
              <a:rPr lang="ru-RU" sz="2400" dirty="0"/>
              <a:t>Специальные газоны отличаются способностью поглощать вредные вещества в больших объемах.  </a:t>
            </a:r>
            <a:r>
              <a:rPr lang="ru-RU" sz="2400" dirty="0" smtClean="0"/>
              <a:t>                              Из-за </a:t>
            </a:r>
            <a:r>
              <a:rPr lang="ru-RU" sz="2400" dirty="0"/>
              <a:t>этого качества их </a:t>
            </a:r>
            <a:r>
              <a:rPr lang="ru-RU" sz="2400" dirty="0" smtClean="0"/>
              <a:t>часто                                                               </a:t>
            </a:r>
            <a:r>
              <a:rPr lang="ru-RU" sz="2400" dirty="0"/>
              <a:t>используют возле АЗС, </a:t>
            </a:r>
            <a:r>
              <a:rPr lang="ru-RU" sz="2400" dirty="0" smtClean="0"/>
              <a:t>                                       автомобильных </a:t>
            </a:r>
            <a:r>
              <a:rPr lang="ru-RU" sz="2400" dirty="0"/>
              <a:t>и железных </a:t>
            </a:r>
            <a:r>
              <a:rPr lang="ru-RU" sz="2400" dirty="0" smtClean="0"/>
              <a:t>                                                               дорог</a:t>
            </a:r>
            <a:r>
              <a:rPr lang="ru-RU" sz="2400" dirty="0"/>
              <a:t>, индустриальных </a:t>
            </a:r>
            <a:r>
              <a:rPr lang="ru-RU" sz="2400" dirty="0" smtClean="0"/>
              <a:t>                                                                           предприятий. Также </a:t>
            </a:r>
            <a:r>
              <a:rPr lang="ru-RU" sz="2400" dirty="0"/>
              <a:t>они </a:t>
            </a:r>
            <a:r>
              <a:rPr lang="ru-RU" sz="2400" dirty="0" smtClean="0"/>
              <a:t> отлично                                                     поглощают </a:t>
            </a:r>
            <a:r>
              <a:rPr lang="ru-RU" sz="2400" dirty="0"/>
              <a:t>шум, </a:t>
            </a:r>
            <a:r>
              <a:rPr lang="ru-RU" sz="2400" dirty="0" smtClean="0"/>
              <a:t>что обусловило                                            их использование </a:t>
            </a:r>
            <a:r>
              <a:rPr lang="ru-RU" sz="2400" dirty="0"/>
              <a:t>возле </a:t>
            </a:r>
            <a:r>
              <a:rPr lang="ru-RU" sz="2400" dirty="0" smtClean="0"/>
              <a:t>                                                                                       аэродромов </a:t>
            </a:r>
            <a:r>
              <a:rPr lang="ru-RU" sz="2400" dirty="0"/>
              <a:t>и площадок </a:t>
            </a:r>
            <a:r>
              <a:rPr lang="ru-RU" sz="2400" dirty="0" smtClean="0"/>
              <a:t>                                                         для </a:t>
            </a:r>
            <a:r>
              <a:rPr lang="ru-RU" sz="2400" dirty="0"/>
              <a:t>геликоптеров. </a:t>
            </a:r>
          </a:p>
        </p:txBody>
      </p:sp>
      <p:pic>
        <p:nvPicPr>
          <p:cNvPr id="4098" name="Picture 2" descr="виды газона многолетни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3668" y="3469106"/>
            <a:ext cx="4267200" cy="32004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491665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Закладка газона </a:t>
            </a:r>
          </a:p>
        </p:txBody>
      </p:sp>
      <p:sp>
        <p:nvSpPr>
          <p:cNvPr id="3" name="Объект 2"/>
          <p:cNvSpPr>
            <a:spLocks noGrp="1"/>
          </p:cNvSpPr>
          <p:nvPr>
            <p:ph idx="1"/>
          </p:nvPr>
        </p:nvSpPr>
        <p:spPr>
          <a:xfrm>
            <a:off x="0" y="1164772"/>
            <a:ext cx="9013371" cy="5562600"/>
          </a:xfrm>
        </p:spPr>
        <p:txBody>
          <a:bodyPr/>
          <a:lstStyle/>
          <a:p>
            <a:pPr marL="0" indent="0">
              <a:buNone/>
            </a:pPr>
            <a:r>
              <a:rPr lang="ru-RU" sz="2000" dirty="0" smtClean="0"/>
              <a:t>К </a:t>
            </a:r>
            <a:r>
              <a:rPr lang="ru-RU" sz="2000" dirty="0"/>
              <a:t>закладке газона стоит относиться очень внимательно. От качества ее проведения будет зависеть конечный результат. Ее можно разделить на три этапа: </a:t>
            </a:r>
            <a:r>
              <a:rPr lang="ru-RU" sz="2000" dirty="0" smtClean="0"/>
              <a:t>1) подготовка </a:t>
            </a:r>
            <a:r>
              <a:rPr lang="ru-RU" sz="2000" dirty="0"/>
              <a:t>грунта; </a:t>
            </a:r>
            <a:r>
              <a:rPr lang="ru-RU" sz="2000" dirty="0" smtClean="0"/>
              <a:t>2) засевание</a:t>
            </a:r>
            <a:r>
              <a:rPr lang="ru-RU" sz="2000" dirty="0"/>
              <a:t>; </a:t>
            </a:r>
            <a:r>
              <a:rPr lang="ru-RU" sz="2000" dirty="0" smtClean="0"/>
              <a:t>3) обслуживание</a:t>
            </a:r>
            <a:r>
              <a:rPr lang="ru-RU" sz="2000" dirty="0"/>
              <a:t>. Первый этап довольно трудоемкий. Для обустройства газона нужно вспахать землю и очистить ее от корней и мусора. Можно это сделать методом просеивания грунта. Важно следить, чтобы плодородный слой почвы был не менее 20 см. Это обеспечит хороший рост травяного покрова. Обрабатываемая </a:t>
            </a:r>
            <a:r>
              <a:rPr lang="ru-RU" sz="2000" dirty="0" smtClean="0"/>
              <a:t>                                                                                                        площадь </a:t>
            </a:r>
            <a:r>
              <a:rPr lang="ru-RU" sz="2000" dirty="0"/>
              <a:t>должна </a:t>
            </a:r>
            <a:r>
              <a:rPr lang="ru-RU" sz="2000" dirty="0" smtClean="0"/>
              <a:t>                                                                                                          быть </a:t>
            </a:r>
            <a:r>
              <a:rPr lang="ru-RU" sz="2000" dirty="0"/>
              <a:t>абсолютно </a:t>
            </a:r>
            <a:r>
              <a:rPr lang="ru-RU" sz="2000" dirty="0" smtClean="0"/>
              <a:t>                                                                                                                 ровной</a:t>
            </a:r>
            <a:r>
              <a:rPr lang="ru-RU" sz="2000" dirty="0"/>
              <a:t>. Ее </a:t>
            </a:r>
            <a:r>
              <a:rPr lang="ru-RU" sz="2000" dirty="0" smtClean="0"/>
              <a:t>                                                                                                                           обязательно нужно                                                                                                            вкатать</a:t>
            </a:r>
            <a:r>
              <a:rPr lang="ru-RU" sz="2000" dirty="0"/>
              <a:t>. </a:t>
            </a:r>
            <a:r>
              <a:rPr lang="ru-RU" sz="2000" dirty="0" smtClean="0"/>
              <a:t>Следующим                                                                                                             </a:t>
            </a:r>
            <a:r>
              <a:rPr lang="ru-RU" sz="2000" dirty="0"/>
              <a:t>шагом будет борьба </a:t>
            </a:r>
            <a:r>
              <a:rPr lang="ru-RU" sz="2000" dirty="0" smtClean="0"/>
              <a:t>                                                                                                                   с </a:t>
            </a:r>
            <a:r>
              <a:rPr lang="ru-RU" sz="2000" dirty="0"/>
              <a:t>сорняками. </a:t>
            </a:r>
            <a:r>
              <a:rPr lang="ru-RU" sz="2000" dirty="0" smtClean="0"/>
              <a:t>Проще                                                                                                        </a:t>
            </a:r>
            <a:r>
              <a:rPr lang="ru-RU" sz="2000" dirty="0"/>
              <a:t>всего от них </a:t>
            </a:r>
            <a:r>
              <a:rPr lang="ru-RU" sz="2000" dirty="0" smtClean="0"/>
              <a:t>                                                                                                                        избавиться </a:t>
            </a:r>
            <a:r>
              <a:rPr lang="ru-RU" sz="2000" dirty="0"/>
              <a:t>путем </a:t>
            </a:r>
            <a:r>
              <a:rPr lang="ru-RU" sz="2000" dirty="0" smtClean="0"/>
              <a:t>                                                                                                          обработки гербицидами                                                                                               </a:t>
            </a:r>
            <a:r>
              <a:rPr lang="ru-RU" sz="2000" dirty="0"/>
              <a:t>комплексного действия</a:t>
            </a:r>
            <a:r>
              <a:rPr lang="ru-RU" sz="2000" dirty="0" smtClean="0"/>
              <a:t>.                                                                                                                </a:t>
            </a:r>
            <a:r>
              <a:rPr lang="ru-RU" sz="2000" dirty="0"/>
              <a:t>Можно также очистить грунт путем систематического </a:t>
            </a:r>
            <a:r>
              <a:rPr lang="ru-RU" sz="2000" dirty="0" smtClean="0"/>
              <a:t>вспахивания</a:t>
            </a:r>
            <a:endParaRPr lang="ru-RU" sz="2000" dirty="0"/>
          </a:p>
        </p:txBody>
      </p:sp>
      <p:pic>
        <p:nvPicPr>
          <p:cNvPr id="5122" name="Picture 2" descr=" виды газонов на дач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8331" y="3226525"/>
            <a:ext cx="5852160" cy="325836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26391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3819"/>
            <a:ext cx="4245429" cy="6740307"/>
          </a:xfrm>
          <a:prstGeom prst="rect">
            <a:avLst/>
          </a:prstGeom>
        </p:spPr>
        <p:txBody>
          <a:bodyPr wrap="square">
            <a:spAutoFit/>
          </a:bodyPr>
          <a:lstStyle/>
          <a:p>
            <a:r>
              <a:rPr lang="ru-RU" dirty="0">
                <a:latin typeface="Arial" panose="020B0604020202020204" pitchFamily="34" charset="0"/>
              </a:rPr>
              <a:t>Предназначенную под газон почву также нужно удобрить и тщательно полить. Это лучше всего сделать за две недели до посева, чтобы грунт хорошо пропитался полезными веществами. Непосредственно перед посевом землю нужно разрыхлить. Это можно сделать при помощи грабель. Рассевать семена можно вручную или специальной сеялкой. Второй вариант позволит получить равномерное распределение семян по всей территории и обеспечит красоту будущего газона. Это играет большую роль если вы предпочитаете комбинированные виды </a:t>
            </a:r>
            <a:r>
              <a:rPr lang="ru-RU" dirty="0" smtClean="0">
                <a:latin typeface="Arial" panose="020B0604020202020204" pitchFamily="34" charset="0"/>
              </a:rPr>
              <a:t>газонов. Первые </a:t>
            </a:r>
            <a:r>
              <a:rPr lang="ru-RU" dirty="0">
                <a:latin typeface="Arial" panose="020B0604020202020204" pitchFamily="34" charset="0"/>
              </a:rPr>
              <a:t>побеги появятся через пару дней, а за три недели земля будет покрыта нежной зеленью. Когда трава достигнет высоты 10 см, нужно провести первое скашивание. Стрижку необходимо делать в сухую погоду, чтобы не повредить дернину. </a:t>
            </a:r>
            <a:endParaRPr lang="ru-RU" dirty="0"/>
          </a:p>
        </p:txBody>
      </p:sp>
      <p:pic>
        <p:nvPicPr>
          <p:cNvPr id="6146" name="Picture 2" descr="виды газонов фот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45429" y="364650"/>
            <a:ext cx="4785267" cy="6288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53059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Рулонные газоны </a:t>
            </a:r>
          </a:p>
        </p:txBody>
      </p:sp>
      <p:sp>
        <p:nvSpPr>
          <p:cNvPr id="3" name="Объект 2"/>
          <p:cNvSpPr>
            <a:spLocks noGrp="1"/>
          </p:cNvSpPr>
          <p:nvPr>
            <p:ph idx="1"/>
          </p:nvPr>
        </p:nvSpPr>
        <p:spPr>
          <a:xfrm>
            <a:off x="457200" y="1600200"/>
            <a:ext cx="8229600" cy="5009606"/>
          </a:xfrm>
        </p:spPr>
        <p:txBody>
          <a:bodyPr/>
          <a:lstStyle/>
          <a:p>
            <a:pPr marL="0" indent="0">
              <a:buNone/>
            </a:pPr>
            <a:r>
              <a:rPr lang="ru-RU" sz="2400" dirty="0" smtClean="0"/>
              <a:t>Если </a:t>
            </a:r>
            <a:r>
              <a:rPr lang="ru-RU" sz="2400" dirty="0"/>
              <a:t>выращивание газона по каким-либо причинам невозможно или же владельцу дома или дачи хочется в кратчайшие сроки обустроить сад или двор, можно заказать рулонный газон. Его выращивают в питомниках на протяжении нескольких лет. Когда дернина хорошо разрастается, траву с верхним слоем земли, в котором находится ее корневища, срезают при помощи специальных машин. После этого дернину скатывают в рулоны и доставляют заказчику. Рулонный газон неприхотлив, поскольку травяной покров полностью формируется еще в питомнике. Также он не имеет сорняков, и глаз будет радовать только пышная бархатистая трава. Такой покров очень удобно использовать на местности со сложным рельефом. </a:t>
            </a:r>
          </a:p>
        </p:txBody>
      </p:sp>
    </p:spTree>
    <p:extLst>
      <p:ext uri="{BB962C8B-B14F-4D97-AF65-F5344CB8AC3E}">
        <p14:creationId xmlns:p14="http://schemas.microsoft.com/office/powerpoint/2010/main" xmlns="" val="130909300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виды рулонного газона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4320"/>
            <a:ext cx="8860881" cy="634854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282942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рулонного газона </a:t>
            </a:r>
          </a:p>
        </p:txBody>
      </p:sp>
      <p:sp>
        <p:nvSpPr>
          <p:cNvPr id="3" name="Объект 2"/>
          <p:cNvSpPr>
            <a:spLocks noGrp="1"/>
          </p:cNvSpPr>
          <p:nvPr>
            <p:ph idx="1"/>
          </p:nvPr>
        </p:nvSpPr>
        <p:spPr>
          <a:xfrm>
            <a:off x="457200" y="1295400"/>
            <a:ext cx="8229600" cy="4525963"/>
          </a:xfrm>
        </p:spPr>
        <p:txBody>
          <a:bodyPr/>
          <a:lstStyle/>
          <a:p>
            <a:pPr marL="0" indent="0">
              <a:buNone/>
            </a:pPr>
            <a:r>
              <a:rPr lang="ru-RU" sz="2400" dirty="0" smtClean="0"/>
              <a:t>Как </a:t>
            </a:r>
            <a:r>
              <a:rPr lang="ru-RU" sz="2400" dirty="0"/>
              <a:t>и посевные, рулонные газоны бывают разных видов, в зависимости от используемых смесей трав и целевого назначения: </a:t>
            </a:r>
            <a:r>
              <a:rPr lang="ru-RU" sz="2400" dirty="0" smtClean="0"/>
              <a:t>1)  </a:t>
            </a:r>
            <a:r>
              <a:rPr lang="ru-RU" sz="2400" dirty="0"/>
              <a:t>декоративные; </a:t>
            </a:r>
            <a:r>
              <a:rPr lang="ru-RU" sz="2400" dirty="0" smtClean="0"/>
              <a:t>2) </a:t>
            </a:r>
            <a:r>
              <a:rPr lang="ru-RU" sz="2400" dirty="0"/>
              <a:t>спортивные; </a:t>
            </a:r>
            <a:r>
              <a:rPr lang="ru-RU" sz="2400" dirty="0" smtClean="0"/>
              <a:t>3)  </a:t>
            </a:r>
            <a:r>
              <a:rPr lang="ru-RU" sz="2400" dirty="0"/>
              <a:t>специальные. Любой тип травяного покрытия позволяет в сжатые сроки озеленить местность или подготовить территорию под специализированное использование. Очень выгодно использовать рулонное покрытие в садах и дворах с большой затененностью. В таких местах семена прорастают неравномерно, и посевной газон долгое время не приобретает желаемого вида. А вот рулонный сразу будет радовать густой травой. Это действительно отличное решение. Если представленные виды рулонного газона не устраивают потребителя, то он может заказать травяное покрытие из нестандартной смеси трав. Они лучше всего будут соответствовать его </a:t>
            </a:r>
            <a:r>
              <a:rPr lang="ru-RU" sz="2400" dirty="0" smtClean="0"/>
              <a:t>предпочтениям.</a:t>
            </a:r>
            <a:endParaRPr lang="ru-RU" sz="2400" dirty="0"/>
          </a:p>
        </p:txBody>
      </p:sp>
    </p:spTree>
    <p:extLst>
      <p:ext uri="{BB962C8B-B14F-4D97-AF65-F5344CB8AC3E}">
        <p14:creationId xmlns:p14="http://schemas.microsoft.com/office/powerpoint/2010/main" xmlns="" val="187805637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smtClean="0"/>
              <a:t>Как </a:t>
            </a:r>
            <a:r>
              <a:rPr lang="ru-RU" dirty="0"/>
              <a:t>правильно выбрать рулонный газон?</a:t>
            </a:r>
            <a:br>
              <a:rPr lang="ru-RU" dirty="0"/>
            </a:br>
            <a:endParaRPr lang="ru-RU" dirty="0"/>
          </a:p>
        </p:txBody>
      </p:sp>
      <p:sp>
        <p:nvSpPr>
          <p:cNvPr id="3" name="Объект 2"/>
          <p:cNvSpPr>
            <a:spLocks noGrp="1"/>
          </p:cNvSpPr>
          <p:nvPr>
            <p:ph idx="1"/>
          </p:nvPr>
        </p:nvSpPr>
        <p:spPr/>
        <p:txBody>
          <a:bodyPr/>
          <a:lstStyle/>
          <a:p>
            <a:pPr marL="0" indent="0">
              <a:buNone/>
            </a:pPr>
            <a:r>
              <a:rPr lang="ru-RU" sz="2400" dirty="0" smtClean="0"/>
              <a:t>Приобретая </a:t>
            </a:r>
            <a:r>
              <a:rPr lang="ru-RU" sz="2400" dirty="0"/>
              <a:t>рулонный газон, стоит обратить внимание на качество предлагаемого товара и непосредственно обратиться к компании-поставщику для проверки состояния дерна. Нужно раскатать рулон, поднять и встряхнуть его. Пластина при этом должна сохранять свой вид, не рассыпаться и не рваться. Если корневая система хорошо сформирована, то толщина пластины будет около 9 см.</a:t>
            </a:r>
          </a:p>
          <a:p>
            <a:pPr marL="0" indent="0">
              <a:buNone/>
            </a:pPr>
            <a:r>
              <a:rPr lang="ru-RU" sz="2400" dirty="0" smtClean="0"/>
              <a:t>Стоит </a:t>
            </a:r>
            <a:r>
              <a:rPr lang="ru-RU" sz="2400" dirty="0"/>
              <a:t>побольше узнать о составе используемых трав и об условиях, в которых произрастал газон. Очень важно убедиться, что срез был произведен правильно и корни не сильно повреждены. В обратном случае дерн попросту не приживется.</a:t>
            </a:r>
          </a:p>
        </p:txBody>
      </p:sp>
    </p:spTree>
    <p:extLst>
      <p:ext uri="{BB962C8B-B14F-4D97-AF65-F5344CB8AC3E}">
        <p14:creationId xmlns:p14="http://schemas.microsoft.com/office/powerpoint/2010/main" xmlns="" val="159380005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Укладка рулонного газона</a:t>
            </a:r>
          </a:p>
        </p:txBody>
      </p:sp>
      <p:pic>
        <p:nvPicPr>
          <p:cNvPr id="8194" name="Picture 2" descr="виды газонов на участке "/>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295400"/>
            <a:ext cx="8436573" cy="534053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003888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6" y="117693"/>
            <a:ext cx="9144000" cy="6740307"/>
          </a:xfrm>
          <a:prstGeom prst="rect">
            <a:avLst/>
          </a:prstGeom>
        </p:spPr>
        <p:txBody>
          <a:bodyPr wrap="square">
            <a:spAutoFit/>
          </a:bodyPr>
          <a:lstStyle/>
          <a:p>
            <a:r>
              <a:rPr lang="ru-RU" sz="2400" dirty="0">
                <a:latin typeface="Arial" panose="020B0604020202020204" pitchFamily="34" charset="0"/>
              </a:rPr>
              <a:t>Для укладки рулонного дерна почву нужно предварительно подготовить. </a:t>
            </a:r>
            <a:r>
              <a:rPr lang="ru-RU" sz="2400" dirty="0" err="1" smtClean="0">
                <a:latin typeface="Arial" panose="020B0604020202020204" pitchFamily="34" charset="0"/>
              </a:rPr>
              <a:t>Очищеная</a:t>
            </a:r>
            <a:r>
              <a:rPr lang="ru-RU" sz="2400" dirty="0" smtClean="0">
                <a:latin typeface="Arial" panose="020B0604020202020204" pitchFamily="34" charset="0"/>
              </a:rPr>
              <a:t> </a:t>
            </a:r>
            <a:r>
              <a:rPr lang="ru-RU" sz="2400" dirty="0">
                <a:latin typeface="Arial" panose="020B0604020202020204" pitchFamily="34" charset="0"/>
              </a:rPr>
              <a:t>от мусора. Если в земле слишком много остатков строительных материалов, то ее лучше просеять или же заменить на плодородную. Также стоит избавиться от сорняков на отведенной территории. После очистки почву нужно разровнять, разрыхлить и слегка утрамбовать. Идеальная горизонтальная поверхность будет залогом красивого и ровного газона. За неделю до укладки травяного покрытия участок надо удобрить. Пластины дерна укладываются плотными рядами подобно кирпичной кладке. Каждый рулон утрамбовывается специальным катком. Если газон получается неровным, нужно его поднять и подсыпать или убрать лишнюю почву. Выравнивать края надо острой лопатой или ножом. Важно понимать, что рулоны дерна должны прижиться, поэтому травяное покрытие следует обильно поливать на протяжении 10 дней. Когда трава приживется, ее можно поливать по мере необходимости. Через две недели после укладки нужно провести стрижку</a:t>
            </a:r>
            <a:r>
              <a:rPr lang="ru-RU" sz="2400" dirty="0" smtClean="0">
                <a:latin typeface="Arial" panose="020B0604020202020204" pitchFamily="34" charset="0"/>
              </a:rPr>
              <a:t>.</a:t>
            </a:r>
            <a:endParaRPr lang="ru-RU" sz="2400" dirty="0"/>
          </a:p>
        </p:txBody>
      </p:sp>
    </p:spTree>
    <p:extLst>
      <p:ext uri="{BB962C8B-B14F-4D97-AF65-F5344CB8AC3E}">
        <p14:creationId xmlns:p14="http://schemas.microsoft.com/office/powerpoint/2010/main" xmlns="" val="310927439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a:t>Искусственный газон и его разновидности</a:t>
            </a:r>
          </a:p>
        </p:txBody>
      </p:sp>
      <p:pic>
        <p:nvPicPr>
          <p:cNvPr id="9218" name="Picture 2" descr="виды искусственного газон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295400"/>
            <a:ext cx="8242661" cy="53435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993558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52" y="141668"/>
            <a:ext cx="8667482" cy="2031325"/>
          </a:xfrm>
          <a:prstGeom prst="rect">
            <a:avLst/>
          </a:prstGeom>
        </p:spPr>
        <p:txBody>
          <a:bodyPr wrap="square">
            <a:spAutoFit/>
          </a:bodyPr>
          <a:lstStyle/>
          <a:p>
            <a:pPr algn="ctr"/>
            <a:r>
              <a:rPr lang="ru-RU" dirty="0">
                <a:latin typeface="Arial" panose="020B0604020202020204" pitchFamily="34" charset="0"/>
              </a:rPr>
              <a:t>Ничто так не облагораживает местность, как чудесная зеленая трава, играющая поутру мириадами искорок росы или тихо шепчущая под дуновением легкого вечернего ветерка. Поэтому красивый газон является неотъемлемой частью обустройства двора или сада. Разнообразные виды газонов позволят красиво оформить любой участок местности, независимо от почвы, затененности или других особенностей. Даже при самом сложном ландшафте территорию можно озеленить или придать ей цветущий </a:t>
            </a:r>
            <a:r>
              <a:rPr lang="ru-RU" dirty="0" smtClean="0">
                <a:latin typeface="Arial" panose="020B0604020202020204" pitchFamily="34" charset="0"/>
              </a:rPr>
              <a:t>вид</a:t>
            </a:r>
            <a:endParaRPr lang="ru-RU" dirty="0"/>
          </a:p>
        </p:txBody>
      </p:sp>
      <p:pic>
        <p:nvPicPr>
          <p:cNvPr id="1028" name="Picture 4" descr="виды газонов"/>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172993"/>
            <a:ext cx="9144000" cy="46850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48322"/>
            <a:ext cx="8882743" cy="6370975"/>
          </a:xfrm>
          <a:prstGeom prst="rect">
            <a:avLst/>
          </a:prstGeom>
        </p:spPr>
        <p:txBody>
          <a:bodyPr wrap="square">
            <a:spAutoFit/>
          </a:bodyPr>
          <a:lstStyle/>
          <a:p>
            <a:r>
              <a:rPr lang="ru-RU" sz="2400" dirty="0">
                <a:latin typeface="Arial" panose="020B0604020202020204" pitchFamily="34" charset="0"/>
              </a:rPr>
              <a:t>Прекрасной альтернативой натуральному покрытию стал искусственный газон. Его используют для озеленения мест, в которых практически невозможно вырастить натуральную траву. Искусственный газон можно использовать не только для открытой местности. Все больше дизайнеров применяют его в декорировании домов</a:t>
            </a:r>
            <a:r>
              <a:rPr lang="ru-RU" sz="2400" dirty="0" smtClean="0">
                <a:latin typeface="Arial" panose="020B0604020202020204" pitchFamily="34" charset="0"/>
              </a:rPr>
              <a:t>.</a:t>
            </a:r>
          </a:p>
          <a:p>
            <a:r>
              <a:rPr lang="ru-RU" sz="2400" dirty="0" smtClean="0">
                <a:latin typeface="Arial" panose="020B0604020202020204" pitchFamily="34" charset="0"/>
              </a:rPr>
              <a:t> </a:t>
            </a:r>
            <a:r>
              <a:rPr lang="ru-RU" sz="2400" dirty="0">
                <a:latin typeface="Arial" panose="020B0604020202020204" pitchFamily="34" charset="0"/>
              </a:rPr>
              <a:t>Существуют разные виды искусственного газона: </a:t>
            </a:r>
            <a:endParaRPr lang="ru-RU" sz="2400" dirty="0" smtClean="0">
              <a:latin typeface="Arial" panose="020B0604020202020204" pitchFamily="34" charset="0"/>
            </a:endParaRPr>
          </a:p>
          <a:p>
            <a:pPr marL="342900" indent="-342900">
              <a:buFontTx/>
              <a:buChar char="-"/>
            </a:pPr>
            <a:r>
              <a:rPr lang="ru-RU" sz="2400" dirty="0" smtClean="0">
                <a:latin typeface="Arial" panose="020B0604020202020204" pitchFamily="34" charset="0"/>
              </a:rPr>
              <a:t>декоративные </a:t>
            </a:r>
          </a:p>
          <a:p>
            <a:pPr marL="342900" indent="-342900">
              <a:buFontTx/>
              <a:buChar char="-"/>
            </a:pPr>
            <a:r>
              <a:rPr lang="ru-RU" sz="2400" dirty="0" smtClean="0">
                <a:latin typeface="Arial" panose="020B0604020202020204" pitchFamily="34" charset="0"/>
              </a:rPr>
              <a:t>используются </a:t>
            </a:r>
            <a:r>
              <a:rPr lang="ru-RU" sz="2400" dirty="0">
                <a:latin typeface="Arial" panose="020B0604020202020204" pitchFamily="34" charset="0"/>
              </a:rPr>
              <a:t>в дизайне для имитации натуральной травы; </a:t>
            </a:r>
            <a:endParaRPr lang="ru-RU" sz="2400" dirty="0" smtClean="0">
              <a:latin typeface="Arial" panose="020B0604020202020204" pitchFamily="34" charset="0"/>
            </a:endParaRPr>
          </a:p>
          <a:p>
            <a:pPr marL="342900" indent="-342900">
              <a:buFontTx/>
              <a:buChar char="-"/>
            </a:pPr>
            <a:r>
              <a:rPr lang="ru-RU" sz="2400" dirty="0">
                <a:latin typeface="Arial" panose="020B0604020202020204" pitchFamily="34" charset="0"/>
              </a:rPr>
              <a:t>с</a:t>
            </a:r>
            <a:r>
              <a:rPr lang="ru-RU" sz="2400" dirty="0" smtClean="0">
                <a:latin typeface="Arial" panose="020B0604020202020204" pitchFamily="34" charset="0"/>
              </a:rPr>
              <a:t>портивные;</a:t>
            </a:r>
          </a:p>
          <a:p>
            <a:pPr marL="342900" indent="-342900">
              <a:buFontTx/>
              <a:buChar char="-"/>
            </a:pPr>
            <a:r>
              <a:rPr lang="ru-RU" sz="2400" dirty="0" smtClean="0">
                <a:latin typeface="Arial" panose="020B0604020202020204" pitchFamily="34" charset="0"/>
              </a:rPr>
              <a:t>предназначены </a:t>
            </a:r>
            <a:r>
              <a:rPr lang="ru-RU" sz="2400" dirty="0">
                <a:latin typeface="Arial" panose="020B0604020202020204" pitchFamily="34" charset="0"/>
              </a:rPr>
              <a:t>для обустройства спортивных </a:t>
            </a:r>
            <a:r>
              <a:rPr lang="ru-RU" sz="2400" dirty="0" smtClean="0">
                <a:latin typeface="Arial" panose="020B0604020202020204" pitchFamily="34" charset="0"/>
              </a:rPr>
              <a:t>площадок.</a:t>
            </a:r>
          </a:p>
          <a:p>
            <a:r>
              <a:rPr lang="ru-RU" sz="2400" dirty="0" smtClean="0">
                <a:latin typeface="Arial" panose="020B0604020202020204" pitchFamily="34" charset="0"/>
              </a:rPr>
              <a:t>Искусственные </a:t>
            </a:r>
            <a:r>
              <a:rPr lang="ru-RU" sz="2400" dirty="0">
                <a:latin typeface="Arial" panose="020B0604020202020204" pitchFamily="34" charset="0"/>
              </a:rPr>
              <a:t>виды газонов приобретают все большую популярность благодаря длительным срокам эксплуатации и высокому уровню износостойкости. Такое покрытие обходится дешевле натурального, не требует сложного ухода и будет зеленым на протяжении всего года. </a:t>
            </a:r>
            <a:endParaRPr lang="ru-RU" sz="2400" dirty="0"/>
          </a:p>
        </p:txBody>
      </p:sp>
    </p:spTree>
    <p:extLst>
      <p:ext uri="{BB962C8B-B14F-4D97-AF65-F5344CB8AC3E}">
        <p14:creationId xmlns:p14="http://schemas.microsoft.com/office/powerpoint/2010/main" xmlns="" val="2763995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Укладка искусственного газона</a:t>
            </a:r>
          </a:p>
        </p:txBody>
      </p:sp>
      <p:pic>
        <p:nvPicPr>
          <p:cNvPr id="10244" name="Picture 4" descr=" типы виды газон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2775" y="1295400"/>
            <a:ext cx="8074025" cy="536346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65829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6753" y="395803"/>
            <a:ext cx="8360230" cy="6001643"/>
          </a:xfrm>
          <a:prstGeom prst="rect">
            <a:avLst/>
          </a:prstGeom>
        </p:spPr>
        <p:txBody>
          <a:bodyPr wrap="square">
            <a:spAutoFit/>
          </a:bodyPr>
          <a:lstStyle/>
          <a:p>
            <a:r>
              <a:rPr lang="ru-RU" sz="2400" dirty="0">
                <a:latin typeface="Arial" panose="020B0604020202020204" pitchFamily="34" charset="0"/>
              </a:rPr>
              <a:t>Перед укладкой искусственного газона нужно очистить поверхность от мусора. Разравнивая почву, следует сделать небольшой уклон для стекания воды. Раскладывать пластины надо внахлест. Это обеспечит полное совпадение краев. Если края выступают, их можно подровнять и склеить специальной лентой или же скобками. После этого покрытие слегка утрамбовывают. Края газона можно закрепить при помощи специальных плинтусов или бордюров. Для обеспечения хорошего сцепления с землей искусственную траву обильно поливают. </a:t>
            </a:r>
            <a:endParaRPr lang="ru-RU" sz="2400" dirty="0" smtClean="0">
              <a:latin typeface="Arial" panose="020B0604020202020204" pitchFamily="34" charset="0"/>
            </a:endParaRPr>
          </a:p>
          <a:p>
            <a:r>
              <a:rPr lang="ru-RU" sz="2400" dirty="0" smtClean="0">
                <a:latin typeface="Arial" panose="020B0604020202020204" pitchFamily="34" charset="0"/>
              </a:rPr>
              <a:t>Зная </a:t>
            </a:r>
            <a:r>
              <a:rPr lang="ru-RU" sz="2400" dirty="0">
                <a:latin typeface="Arial" panose="020B0604020202020204" pitchFamily="34" charset="0"/>
              </a:rPr>
              <a:t>все типы, виды газонов, можно озеленить местность, придав ее благоустроенный вид. Двор и сад любого дома или дачи будут выглядеть потрясающе, а его жильцы смогут отдыхать на мягкой траве или же заниматься на ней любимыми видами </a:t>
            </a:r>
            <a:r>
              <a:rPr lang="ru-RU" sz="2400" dirty="0" smtClean="0">
                <a:latin typeface="Arial" panose="020B0604020202020204" pitchFamily="34" charset="0"/>
              </a:rPr>
              <a:t>спорта</a:t>
            </a:r>
            <a:endParaRPr lang="ru-RU" sz="2400" dirty="0"/>
          </a:p>
        </p:txBody>
      </p:sp>
    </p:spTree>
    <p:extLst>
      <p:ext uri="{BB962C8B-B14F-4D97-AF65-F5344CB8AC3E}">
        <p14:creationId xmlns:p14="http://schemas.microsoft.com/office/powerpoint/2010/main" xmlns="" val="125478768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28" y="800751"/>
            <a:ext cx="5264332" cy="646331"/>
          </a:xfrm>
          <a:prstGeom prst="rect">
            <a:avLst/>
          </a:prstGeom>
        </p:spPr>
        <p:txBody>
          <a:bodyPr wrap="square">
            <a:spAutoFit/>
          </a:bodyPr>
          <a:lstStyle/>
          <a:p>
            <a:r>
              <a:rPr lang="ru-RU" sz="3600" dirty="0" smtClean="0">
                <a:latin typeface="Arial" panose="020B0604020202020204" pitchFamily="34" charset="0"/>
              </a:rPr>
              <a:t>Спасибо за внимание)</a:t>
            </a:r>
            <a:endParaRPr lang="ru-RU" sz="3600" dirty="0"/>
          </a:p>
        </p:txBody>
      </p:sp>
    </p:spTree>
    <p:extLst>
      <p:ext uri="{BB962C8B-B14F-4D97-AF65-F5344CB8AC3E}">
        <p14:creationId xmlns:p14="http://schemas.microsoft.com/office/powerpoint/2010/main" xmlns="" val="344343780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Классификация газонов </a:t>
            </a:r>
          </a:p>
        </p:txBody>
      </p:sp>
      <p:sp>
        <p:nvSpPr>
          <p:cNvPr id="6" name="Объект 5"/>
          <p:cNvSpPr>
            <a:spLocks noGrp="1"/>
          </p:cNvSpPr>
          <p:nvPr>
            <p:ph idx="1"/>
          </p:nvPr>
        </p:nvSpPr>
        <p:spPr>
          <a:xfrm>
            <a:off x="270768" y="1313155"/>
            <a:ext cx="8229600" cy="4525963"/>
          </a:xfrm>
        </p:spPr>
        <p:txBody>
          <a:bodyPr/>
          <a:lstStyle/>
          <a:p>
            <a:pPr marL="0" indent="0">
              <a:buNone/>
            </a:pPr>
            <a:r>
              <a:rPr lang="ru-RU" sz="2000" dirty="0" smtClean="0">
                <a:solidFill>
                  <a:schemeClr val="bg1">
                    <a:lumMod val="95000"/>
                    <a:lumOff val="5000"/>
                  </a:schemeClr>
                </a:solidFill>
              </a:rPr>
              <a:t>Классификация </a:t>
            </a:r>
            <a:r>
              <a:rPr lang="ru-RU" sz="2000" dirty="0">
                <a:solidFill>
                  <a:schemeClr val="bg1">
                    <a:lumMod val="95000"/>
                    <a:lumOff val="5000"/>
                  </a:schemeClr>
                </a:solidFill>
              </a:rPr>
              <a:t>газонов и характеристика каждого вида помогут определиться с их выбором при обустройстве участка возле дома, дачи или же территорий, требующих озеленения. </a:t>
            </a:r>
            <a:endParaRPr lang="ru-RU" sz="2000" dirty="0" smtClean="0">
              <a:solidFill>
                <a:schemeClr val="bg1">
                  <a:lumMod val="95000"/>
                  <a:lumOff val="5000"/>
                </a:schemeClr>
              </a:solidFill>
            </a:endParaRPr>
          </a:p>
          <a:p>
            <a:pPr marL="0" indent="0">
              <a:buNone/>
            </a:pPr>
            <a:r>
              <a:rPr lang="ru-RU" sz="2000" dirty="0" smtClean="0">
                <a:solidFill>
                  <a:schemeClr val="bg1">
                    <a:lumMod val="95000"/>
                    <a:lumOff val="5000"/>
                  </a:schemeClr>
                </a:solidFill>
              </a:rPr>
              <a:t>В </a:t>
            </a:r>
            <a:r>
              <a:rPr lang="ru-RU" sz="2000" dirty="0">
                <a:solidFill>
                  <a:schemeClr val="bg1">
                    <a:lumMod val="95000"/>
                    <a:lumOff val="5000"/>
                  </a:schemeClr>
                </a:solidFill>
              </a:rPr>
              <a:t>зависимости от функциональности, травяные покрытия можно распределить на три основные </a:t>
            </a:r>
            <a:r>
              <a:rPr lang="ru-RU" sz="2000" dirty="0" smtClean="0">
                <a:solidFill>
                  <a:schemeClr val="bg1">
                    <a:lumMod val="95000"/>
                    <a:lumOff val="5000"/>
                  </a:schemeClr>
                </a:solidFill>
              </a:rPr>
              <a:t>группы: 1) декоративные; 2) </a:t>
            </a:r>
            <a:r>
              <a:rPr lang="ru-RU" sz="2000" dirty="0">
                <a:solidFill>
                  <a:schemeClr val="bg1">
                    <a:lumMod val="95000"/>
                    <a:lumOff val="5000"/>
                  </a:schemeClr>
                </a:solidFill>
              </a:rPr>
              <a:t>спортивные; </a:t>
            </a:r>
            <a:r>
              <a:rPr lang="ru-RU" sz="2000" dirty="0" smtClean="0">
                <a:solidFill>
                  <a:schemeClr val="bg1">
                    <a:lumMod val="95000"/>
                    <a:lumOff val="5000"/>
                  </a:schemeClr>
                </a:solidFill>
              </a:rPr>
              <a:t>3) специальные</a:t>
            </a:r>
            <a:r>
              <a:rPr lang="ru-RU" sz="2000" dirty="0">
                <a:solidFill>
                  <a:schemeClr val="bg1">
                    <a:lumMod val="95000"/>
                    <a:lumOff val="5000"/>
                  </a:schemeClr>
                </a:solidFill>
              </a:rPr>
              <a:t>. </a:t>
            </a:r>
            <a:endParaRPr lang="ru-RU" sz="2000" dirty="0" smtClean="0">
              <a:solidFill>
                <a:schemeClr val="bg1">
                  <a:lumMod val="95000"/>
                  <a:lumOff val="5000"/>
                </a:schemeClr>
              </a:solidFill>
            </a:endParaRPr>
          </a:p>
          <a:p>
            <a:pPr marL="0" indent="0">
              <a:buNone/>
            </a:pPr>
            <a:r>
              <a:rPr lang="ru-RU" sz="2000" dirty="0" smtClean="0">
                <a:solidFill>
                  <a:schemeClr val="bg1">
                    <a:lumMod val="95000"/>
                    <a:lumOff val="5000"/>
                  </a:schemeClr>
                </a:solidFill>
              </a:rPr>
              <a:t>Группа </a:t>
            </a:r>
            <a:r>
              <a:rPr lang="ru-RU" sz="2000" dirty="0">
                <a:solidFill>
                  <a:schemeClr val="bg1">
                    <a:lumMod val="95000"/>
                    <a:lumOff val="5000"/>
                  </a:schemeClr>
                </a:solidFill>
              </a:rPr>
              <a:t>декоративных газонов имеет множество видов и является наиболее популярной. Травяное покрытие такого типа можно увидеть возле домов, дач, в парках и других местах отдыха. Оно состоит из специальных видов растений, которые благодаря очень быстрому разрастанию создают густой ковер из великолепной зелени. Спортивные газоны состоят из очень выносливых к нагрузкам трав. Они используются на полях, предназначенных для спортивных занятий или состязаний. Специальные травяные покрытия предназначены не только для благоустройства. Они выполняют определенные функции, что определяет места их использования. </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Основные критерии выбора газона </a:t>
            </a:r>
          </a:p>
        </p:txBody>
      </p:sp>
      <p:sp>
        <p:nvSpPr>
          <p:cNvPr id="3" name="Объект 2"/>
          <p:cNvSpPr>
            <a:spLocks noGrp="1"/>
          </p:cNvSpPr>
          <p:nvPr>
            <p:ph idx="1"/>
          </p:nvPr>
        </p:nvSpPr>
        <p:spPr>
          <a:xfrm>
            <a:off x="457200" y="1469265"/>
            <a:ext cx="8229600" cy="5388735"/>
          </a:xfrm>
        </p:spPr>
        <p:txBody>
          <a:bodyPr/>
          <a:lstStyle/>
          <a:p>
            <a:pPr marL="0" indent="0">
              <a:buNone/>
            </a:pPr>
            <a:r>
              <a:rPr lang="ru-RU" sz="2000" dirty="0" smtClean="0"/>
              <a:t>Нынешний </a:t>
            </a:r>
            <a:r>
              <a:rPr lang="ru-RU" sz="2000" dirty="0"/>
              <a:t>рынок может предложить разнообразные виды газонов, от правильного выбора которых зависит гармоничность всего ландшафтного дизайна. Есть несколько критериев, руководствуясь которыми каждый владелец участка сможет обустроить максимально подходящую лужайку</a:t>
            </a:r>
            <a:r>
              <a:rPr lang="ru-RU" sz="2000" dirty="0" smtClean="0"/>
              <a:t>:</a:t>
            </a:r>
          </a:p>
          <a:p>
            <a:pPr marL="0" indent="0">
              <a:buNone/>
            </a:pPr>
            <a:r>
              <a:rPr lang="ru-RU" sz="2000" dirty="0"/>
              <a:t>- важно определить функцию газона: будет он сугубо декоративным, предназначенным для отдыха или же для занятий спортом</a:t>
            </a:r>
            <a:r>
              <a:rPr lang="ru-RU" sz="2000" dirty="0" smtClean="0"/>
              <a:t>;</a:t>
            </a:r>
            <a:endParaRPr lang="ru-RU" sz="2000" dirty="0"/>
          </a:p>
          <a:p>
            <a:pPr marL="0" indent="0">
              <a:buNone/>
            </a:pPr>
            <a:r>
              <a:rPr lang="ru-RU" sz="2000" dirty="0"/>
              <a:t>- нужно выяснить, какова степень затененности местности, предназначенной под газон</a:t>
            </a:r>
            <a:r>
              <a:rPr lang="ru-RU" sz="2000" dirty="0" smtClean="0"/>
              <a:t>;</a:t>
            </a:r>
            <a:endParaRPr lang="ru-RU" sz="2000" dirty="0"/>
          </a:p>
          <a:p>
            <a:pPr marL="0" indent="0">
              <a:buNone/>
            </a:pPr>
            <a:r>
              <a:rPr lang="ru-RU" sz="2000" dirty="0"/>
              <a:t>- </a:t>
            </a:r>
            <a:r>
              <a:rPr lang="ru-RU" sz="2000" dirty="0" smtClean="0"/>
              <a:t>наличие </a:t>
            </a:r>
            <a:r>
              <a:rPr lang="ru-RU" sz="2000" dirty="0"/>
              <a:t>свободного времени по уходу за газоном: некоторые виды дерна нуждаются в систематическом подстригании</a:t>
            </a:r>
            <a:r>
              <a:rPr lang="ru-RU" sz="2000" dirty="0" smtClean="0"/>
              <a:t>;</a:t>
            </a:r>
            <a:endParaRPr lang="ru-RU" sz="2000" dirty="0"/>
          </a:p>
          <a:p>
            <a:pPr marL="0" indent="0">
              <a:buNone/>
            </a:pPr>
            <a:r>
              <a:rPr lang="ru-RU" sz="2000" dirty="0"/>
              <a:t>- наличие денежных средств: цена на обустройство зависит от качества используемых материалов</a:t>
            </a:r>
            <a:r>
              <a:rPr lang="ru-RU" sz="2000" dirty="0" smtClean="0"/>
              <a:t>;</a:t>
            </a:r>
            <a:endParaRPr lang="ru-RU" sz="2000" dirty="0"/>
          </a:p>
          <a:p>
            <a:pPr marL="0" indent="0">
              <a:buNone/>
            </a:pPr>
            <a:r>
              <a:rPr lang="ru-RU" sz="2000" dirty="0"/>
              <a:t>- какие будут использоваться виды газона: многолетний или однолетний, натуральный или искусственный.</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a:xfrm>
            <a:off x="328411" y="254001"/>
            <a:ext cx="8229600" cy="1780862"/>
          </a:xfrm>
        </p:spPr>
        <p:txBody>
          <a:bodyPr/>
          <a:lstStyle/>
          <a:p>
            <a:pPr marL="0" indent="0">
              <a:buNone/>
            </a:pPr>
            <a:r>
              <a:rPr lang="ru-RU" sz="2400" dirty="0" smtClean="0"/>
              <a:t>Виды </a:t>
            </a:r>
            <a:r>
              <a:rPr lang="ru-RU" sz="2400" dirty="0"/>
              <a:t>газонов, газонные травы и их смеси обладают уникальными качествами, которые следует учитывать. Поскольку стоимость этих трав довольно высока, не помешает убедиться в хорошей репутации компании, в которой они будут покупаться. </a:t>
            </a:r>
          </a:p>
        </p:txBody>
      </p:sp>
      <p:pic>
        <p:nvPicPr>
          <p:cNvPr id="2050" name="Picture 2" descr=" виды декоративных газон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8444" y="2034862"/>
            <a:ext cx="6889533" cy="45212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48461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декоративных газонов </a:t>
            </a:r>
          </a:p>
        </p:txBody>
      </p:sp>
      <p:sp>
        <p:nvSpPr>
          <p:cNvPr id="3" name="Объект 2"/>
          <p:cNvSpPr>
            <a:spLocks noGrp="1"/>
          </p:cNvSpPr>
          <p:nvPr>
            <p:ph idx="1"/>
          </p:nvPr>
        </p:nvSpPr>
        <p:spPr>
          <a:xfrm>
            <a:off x="457199" y="1295400"/>
            <a:ext cx="8519375" cy="4525963"/>
          </a:xfrm>
        </p:spPr>
        <p:txBody>
          <a:bodyPr/>
          <a:lstStyle/>
          <a:p>
            <a:pPr marL="0" indent="0">
              <a:buNone/>
            </a:pPr>
            <a:r>
              <a:rPr lang="ru-RU" sz="2000" dirty="0" smtClean="0"/>
              <a:t>В </a:t>
            </a:r>
            <a:r>
              <a:rPr lang="ru-RU" sz="2000" dirty="0"/>
              <a:t>зависимости от назначения и смесей растений, используемых для дерна, декоративные лужайки можно разделить на несколько видов: </a:t>
            </a:r>
            <a:endParaRPr lang="ru-RU" sz="2000" dirty="0" smtClean="0"/>
          </a:p>
          <a:p>
            <a:pPr marL="0" indent="0">
              <a:buNone/>
            </a:pPr>
            <a:r>
              <a:rPr lang="ru-RU" sz="2000" dirty="0" smtClean="0"/>
              <a:t>1) Партерный </a:t>
            </a:r>
            <a:r>
              <a:rPr lang="ru-RU" sz="2000" dirty="0"/>
              <a:t>- это газон очень высокого качества, требующий тщательного ухода. Для его создания используются низкорослые травы, имеющие тонкие побеги и нежные листья: полевица тонкая и </a:t>
            </a:r>
            <a:r>
              <a:rPr lang="ru-RU" sz="2000" dirty="0" err="1"/>
              <a:t>побегоносная</a:t>
            </a:r>
            <a:r>
              <a:rPr lang="ru-RU" sz="2000" dirty="0"/>
              <a:t>, райграс многолетний, овсяница красная и другие виды трав. Они очень хорошо разрастаются и кустятся, благодаря чему лужайка такого типа имеет высокую густоту и бархатистую поверхность, подавляющую разрастание сорняков. Можно встретить разные виды газонов на участке возле домов, но партерный всегда находится на самых видных местах. Он прекрасно объединяет элементы ландшафтного дизайна и отлично подчеркивает архитектурные особенности зданий. </a:t>
            </a:r>
            <a:endParaRPr lang="ru-RU" sz="2000" dirty="0" smtClean="0"/>
          </a:p>
          <a:p>
            <a:pPr marL="0" indent="0">
              <a:buNone/>
            </a:pPr>
            <a:r>
              <a:rPr lang="ru-RU" sz="2000" dirty="0"/>
              <a:t>2</a:t>
            </a:r>
            <a:r>
              <a:rPr lang="ru-RU" sz="2000" dirty="0" smtClean="0"/>
              <a:t>) </a:t>
            </a:r>
            <a:r>
              <a:rPr lang="ru-RU" sz="2000" dirty="0"/>
              <a:t>Луговой газон часто используют для озеленения садов, парков или зон отдыха. Смесь составляют из злаковых трав с добавлением семян некоторых цветущих луговых растений. Стрижку проводят около двух раз в год. Для создания яркого лугового покрытия в состав семян добавляют смесь мавританского газона. </a:t>
            </a:r>
          </a:p>
        </p:txBody>
      </p:sp>
    </p:spTree>
    <p:extLst>
      <p:ext uri="{BB962C8B-B14F-4D97-AF65-F5344CB8AC3E}">
        <p14:creationId xmlns:p14="http://schemas.microsoft.com/office/powerpoint/2010/main" xmlns="" val="1552176356"/>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913" y="286465"/>
            <a:ext cx="8113690" cy="6247864"/>
          </a:xfrm>
          <a:prstGeom prst="rect">
            <a:avLst/>
          </a:prstGeom>
        </p:spPr>
        <p:txBody>
          <a:bodyPr wrap="square">
            <a:spAutoFit/>
          </a:bodyPr>
          <a:lstStyle/>
          <a:p>
            <a:r>
              <a:rPr lang="ru-RU" sz="2000" dirty="0" smtClean="0"/>
              <a:t>3) </a:t>
            </a:r>
            <a:r>
              <a:rPr lang="ru-RU" sz="2000" dirty="0"/>
              <a:t>Парковый газон обычно используют для озеленения парков и садов. Он немного уступает партерному, но все равно имеет отличное качество. Травы, которые используют для получения такого типа газона, имеют одинаковый цвет и отличаются высокой густотой. Для получения смеси зачастую берут семена таких трав: мятника лугового, лесного или сплюснутого, </a:t>
            </a:r>
            <a:r>
              <a:rPr lang="ru-RU" sz="2000" dirty="0" err="1"/>
              <a:t>рейграса</a:t>
            </a:r>
            <a:r>
              <a:rPr lang="ru-RU" sz="2000" dirty="0"/>
              <a:t> пастбищного, овсяницы овечьей и красной, </a:t>
            </a:r>
            <a:r>
              <a:rPr lang="ru-RU" sz="2000" dirty="0" err="1"/>
              <a:t>ежы</a:t>
            </a:r>
            <a:r>
              <a:rPr lang="ru-RU" sz="2000" dirty="0"/>
              <a:t> сборной. Для получения густого однородного дерна в местах затенения в состав добавляют семена белого клевера. Парковый газон устойчив к </a:t>
            </a:r>
            <a:r>
              <a:rPr lang="ru-RU" sz="2000" dirty="0" err="1"/>
              <a:t>вытаптыванию</a:t>
            </a:r>
            <a:r>
              <a:rPr lang="ru-RU" sz="2000" dirty="0"/>
              <a:t>, что позволяет применять его на территориях отдыха</a:t>
            </a:r>
            <a:r>
              <a:rPr lang="ru-RU" sz="2000" dirty="0" smtClean="0"/>
              <a:t>.</a:t>
            </a:r>
            <a:endParaRPr lang="ru-RU" sz="2000" dirty="0"/>
          </a:p>
          <a:p>
            <a:r>
              <a:rPr lang="ru-RU" sz="2000" dirty="0"/>
              <a:t>4) Почти все используемые виды газонов на даче или возле дома требуют стрижки. А если времени на такой уход нет? Тогда идеальным вариантом будет мавританский газон. Его еще называют цветущим, поскольку помимо злаковых в него входят и цветущие травы. Чтобы такой газон выглядел ярко на протяжении долгого времени, подбирают растения, которые сменяют друг друга в периодах цветения. В состав смеси обычно входят люпин, васильки, ромашки, маки или другие цветущие травы. Стоит заметить, что такая лужайка не подходит для парадной части двора: клумбы, альпийские горки или другие элементы дизайна будут незаметны на ее фоне.</a:t>
            </a:r>
          </a:p>
        </p:txBody>
      </p:sp>
    </p:spTree>
    <p:extLst>
      <p:ext uri="{BB962C8B-B14F-4D97-AF65-F5344CB8AC3E}">
        <p14:creationId xmlns:p14="http://schemas.microsoft.com/office/powerpoint/2010/main" xmlns="" val="129065433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Характеристики спортивных газонов </a:t>
            </a:r>
          </a:p>
        </p:txBody>
      </p:sp>
      <p:sp>
        <p:nvSpPr>
          <p:cNvPr id="3" name="Объект 2"/>
          <p:cNvSpPr>
            <a:spLocks noGrp="1"/>
          </p:cNvSpPr>
          <p:nvPr>
            <p:ph idx="1"/>
          </p:nvPr>
        </p:nvSpPr>
        <p:spPr>
          <a:xfrm>
            <a:off x="457200" y="1407017"/>
            <a:ext cx="8596648" cy="4525963"/>
          </a:xfrm>
        </p:spPr>
        <p:txBody>
          <a:bodyPr/>
          <a:lstStyle/>
          <a:p>
            <a:pPr marL="0" indent="0">
              <a:buNone/>
            </a:pPr>
            <a:r>
              <a:rPr lang="ru-RU" sz="2000" dirty="0" smtClean="0"/>
              <a:t>Спортивные </a:t>
            </a:r>
            <a:r>
              <a:rPr lang="ru-RU" sz="2000" dirty="0"/>
              <a:t>газоны создают из злаковых трав, которые способны переносить большие нагрузки и очень быстро восстанавливаться. Состав используемой для озеленения поля или площадки смеси напрямую зависит от вида спорта. К примеру, для футбольного поля используют красную овсяницу, мятлик луговой и полевицу. Эти растения создают густое покрытие и, независимо от погодных условий, довольно быстро прорастают. </a:t>
            </a:r>
          </a:p>
          <a:p>
            <a:pPr marL="0" indent="0">
              <a:buNone/>
            </a:pPr>
            <a:r>
              <a:rPr lang="ru-RU" sz="2000" dirty="0"/>
              <a:t>Для создания покрова на теннисном корте применяют один вид злаковой травы. Поле должно быть абсолютно ровным, а трава - низко пострижена. </a:t>
            </a:r>
            <a:endParaRPr lang="ru-RU" sz="2000" dirty="0" smtClean="0"/>
          </a:p>
          <a:p>
            <a:pPr marL="0" indent="0">
              <a:buNone/>
            </a:pPr>
            <a:r>
              <a:rPr lang="ru-RU" sz="2000" dirty="0"/>
              <a:t>Обустраивая поля для гольфа, зачастую используют газон из сочетания разных типов овсяниц. Травы этого вида довольно неприхотливы, отлично переносят затененность и засуху. Для обустройства спортивной площадки возле дома или дачи можно использовать любые виды газонов, предназначенные для спортивных полей. Ведь главным их качеством является устойчивость к </a:t>
            </a:r>
            <a:r>
              <a:rPr lang="ru-RU" sz="2000" dirty="0" err="1"/>
              <a:t>вытаптыванию</a:t>
            </a:r>
            <a:r>
              <a:rPr lang="ru-RU" sz="2000" dirty="0"/>
              <a:t>, а это позволит иметь красивую площадку для спортивных занятий. </a:t>
            </a:r>
          </a:p>
        </p:txBody>
      </p:sp>
    </p:spTree>
    <p:extLst>
      <p:ext uri="{BB962C8B-B14F-4D97-AF65-F5344CB8AC3E}">
        <p14:creationId xmlns:p14="http://schemas.microsoft.com/office/powerpoint/2010/main" xmlns="" val="292849888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газон виды газонов газонные травы"/>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545" y="247919"/>
            <a:ext cx="8564451" cy="64233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844208"/>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4 - Grasslands_v8">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33DC20-EDA9-4718-ACDD-4E76D0391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Луга (с видео)</Template>
  <TotalTime>0</TotalTime>
  <Words>1994</Words>
  <Application>Microsoft Office PowerPoint</Application>
  <PresentationFormat>Экран (4:3)</PresentationFormat>
  <Paragraphs>81</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44 - Grasslands_v8</vt:lpstr>
      <vt:lpstr>       Виды газонов, классификация газонов и характеристика каждого вида.  Виды рулонного газона</vt:lpstr>
      <vt:lpstr>Слайд 2</vt:lpstr>
      <vt:lpstr>Классификация газонов </vt:lpstr>
      <vt:lpstr>Основные критерии выбора газона </vt:lpstr>
      <vt:lpstr> </vt:lpstr>
      <vt:lpstr>Виды декоративных газонов </vt:lpstr>
      <vt:lpstr>Слайд 7</vt:lpstr>
      <vt:lpstr>Характеристики спортивных газонов </vt:lpstr>
      <vt:lpstr>Слайд 9</vt:lpstr>
      <vt:lpstr>Функции специальных газонов </vt:lpstr>
      <vt:lpstr>Закладка газона </vt:lpstr>
      <vt:lpstr>Слайд 12</vt:lpstr>
      <vt:lpstr>Рулонные газоны </vt:lpstr>
      <vt:lpstr>Слайд 14</vt:lpstr>
      <vt:lpstr>Виды рулонного газона </vt:lpstr>
      <vt:lpstr> Как правильно выбрать рулонный газон? </vt:lpstr>
      <vt:lpstr>Укладка рулонного газона</vt:lpstr>
      <vt:lpstr>Слайд 18</vt:lpstr>
      <vt:lpstr>Искусственный газон и его разновидности</vt:lpstr>
      <vt:lpstr>Слайд 20</vt:lpstr>
      <vt:lpstr>Укладка искусственного газона</vt:lpstr>
      <vt:lpstr>Слайд 22</vt:lpstr>
      <vt:lpstr>Слайд 23</vt:lpstr>
    </vt:vector>
  </TitlesOfParts>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2017-04-11T20:04:38Z</dcterms:created>
  <dcterms:modified xsi:type="dcterms:W3CDTF">2017-12-09T07:35:39Z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