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524328" cy="1828800"/>
          </a:xfrm>
        </p:spPr>
        <p:txBody>
          <a:bodyPr>
            <a:noAutofit/>
          </a:bodyPr>
          <a:lstStyle/>
          <a:p>
            <a:r>
              <a:rPr lang="ru-RU" sz="4800" i="1" dirty="0" smtClean="0"/>
              <a:t>Омонимы, синонимы, антонимы, паронимы и их </a:t>
            </a:r>
            <a:r>
              <a:rPr lang="ru-RU" sz="4800" i="1" dirty="0" smtClean="0"/>
              <a:t>употребление.</a:t>
            </a:r>
            <a:endParaRPr lang="ru-RU" sz="4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3573016"/>
            <a:ext cx="150168" cy="576064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46134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124744"/>
            <a:ext cx="5252120" cy="1362456"/>
          </a:xfrm>
        </p:spPr>
        <p:txBody>
          <a:bodyPr/>
          <a:lstStyle/>
          <a:p>
            <a:r>
              <a:rPr lang="ru-RU" i="1" dirty="0"/>
              <a:t>Антонимы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2780928"/>
            <a:ext cx="8218112" cy="1509712"/>
          </a:xfrm>
        </p:spPr>
        <p:txBody>
          <a:bodyPr/>
          <a:lstStyle/>
          <a:p>
            <a:r>
              <a:rPr lang="ru-RU" sz="2400" b="1" i="1" dirty="0"/>
              <a:t>Антонимы</a:t>
            </a:r>
            <a:r>
              <a:rPr lang="ru-RU" b="1" i="1" dirty="0"/>
              <a:t> - это слова с противоположным лексическим значением, используемые для противопоставления явлений, для создания контраста.</a:t>
            </a:r>
          </a:p>
        </p:txBody>
      </p:sp>
    </p:spTree>
    <p:extLst>
      <p:ext uri="{BB962C8B-B14F-4D97-AF65-F5344CB8AC3E}">
        <p14:creationId xmlns="" xmlns:p14="http://schemas.microsoft.com/office/powerpoint/2010/main" val="4091783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7564" y="1268760"/>
            <a:ext cx="770485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Стилистическая функция антонимов</a:t>
            </a:r>
            <a:r>
              <a:rPr lang="ru-RU" sz="4000" b="1" i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– </a:t>
            </a:r>
          </a:p>
          <a:p>
            <a:endParaRPr lang="ru-RU" sz="2800" b="1" i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быть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средством выражения антитезы, усиливать эмоциональность речи.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47564" y="3429000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Антонимы лежат в основе антитезы (противопоставления).</a:t>
            </a:r>
          </a:p>
          <a:p>
            <a:endParaRPr lang="ru-RU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Антонимы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чаще всего называют: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22480" y="4437112"/>
            <a:ext cx="74499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– качественные признаки (добрый – злой);</a:t>
            </a:r>
          </a:p>
          <a:p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– действия, состояния, оценки (приходить – уходить);</a:t>
            </a:r>
            <a:endParaRPr lang="ru-RU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–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количественные признаки (много – мало);</a:t>
            </a:r>
          </a:p>
          <a:p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– временные или пространственные признаки(зима – лето, южный – северный).</a:t>
            </a:r>
          </a:p>
        </p:txBody>
      </p:sp>
    </p:spTree>
    <p:extLst>
      <p:ext uri="{BB962C8B-B14F-4D97-AF65-F5344CB8AC3E}">
        <p14:creationId xmlns="" xmlns:p14="http://schemas.microsoft.com/office/powerpoint/2010/main" val="694262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3753616" cy="1362456"/>
          </a:xfrm>
        </p:spPr>
        <p:txBody>
          <a:bodyPr/>
          <a:lstStyle/>
          <a:p>
            <a:r>
              <a:rPr lang="ru-RU" i="1" dirty="0" smtClean="0"/>
              <a:t>Паронимы</a:t>
            </a:r>
            <a:endParaRPr lang="ru-RU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708920"/>
            <a:ext cx="7772400" cy="1509712"/>
          </a:xfrm>
        </p:spPr>
        <p:txBody>
          <a:bodyPr/>
          <a:lstStyle/>
          <a:p>
            <a:r>
              <a:rPr lang="ru-RU" b="1" i="1" dirty="0"/>
              <a:t>Паронимы - </a:t>
            </a:r>
            <a:r>
              <a:rPr lang="ru-RU" b="1" i="1" dirty="0" smtClean="0"/>
              <a:t>однокоренные </a:t>
            </a:r>
            <a:r>
              <a:rPr lang="ru-RU" b="1" i="1" dirty="0"/>
              <a:t>слова, близкие по звучанию, но различные по </a:t>
            </a:r>
            <a:r>
              <a:rPr lang="ru-RU" b="1" i="1" dirty="0" smtClean="0"/>
              <a:t>смыслу.</a:t>
            </a:r>
            <a:endParaRPr lang="ru-RU" b="1" i="1" dirty="0"/>
          </a:p>
        </p:txBody>
      </p:sp>
    </p:spTree>
    <p:extLst>
      <p:ext uri="{BB962C8B-B14F-4D97-AF65-F5344CB8AC3E}">
        <p14:creationId xmlns="" xmlns:p14="http://schemas.microsoft.com/office/powerpoint/2010/main" val="3232380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268760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chemeClr val="bg2">
                    <a:lumMod val="50000"/>
                  </a:schemeClr>
                </a:solidFill>
              </a:rPr>
              <a:t>Типы паронимов:</a:t>
            </a:r>
          </a:p>
          <a:p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а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) паронимы, синонимически близкие в одном из значений </a:t>
            </a:r>
            <a:r>
              <a:rPr lang="ru-RU" i="1" dirty="0"/>
              <a:t>(проводить опыты – производить опыты);</a:t>
            </a:r>
          </a:p>
          <a:p>
            <a:endParaRPr lang="ru-RU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б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) стилистические паронимы </a:t>
            </a:r>
            <a:r>
              <a:rPr lang="ru-RU" i="1" dirty="0"/>
              <a:t>(встать и стать – «перестать двигаться или действовать», в разг. – встать, стать – </a:t>
            </a:r>
            <a:r>
              <a:rPr lang="ru-RU" i="1" dirty="0" err="1"/>
              <a:t>нейтр</a:t>
            </a:r>
            <a:r>
              <a:rPr lang="ru-RU" i="1" dirty="0"/>
              <a:t>.).</a:t>
            </a:r>
          </a:p>
        </p:txBody>
      </p:sp>
    </p:spTree>
    <p:extLst>
      <p:ext uri="{BB962C8B-B14F-4D97-AF65-F5344CB8AC3E}">
        <p14:creationId xmlns="" xmlns:p14="http://schemas.microsoft.com/office/powerpoint/2010/main" val="720281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268760"/>
            <a:ext cx="7848872" cy="27392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Стилистические функции паронимов: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-   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уточнение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значения слова </a:t>
            </a:r>
            <a:r>
              <a:rPr lang="ru-RU" i="1" dirty="0"/>
              <a:t>(Лицо его мне знакомо. Личность его мне знакома.);</a:t>
            </a:r>
          </a:p>
          <a:p>
            <a:pPr marL="285750" indent="-285750">
              <a:buFontTx/>
              <a:buChar char="-"/>
            </a:pP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для речевой характеристики персонажа или для создания комического эффекта </a:t>
            </a:r>
            <a:r>
              <a:rPr lang="ru-RU" i="1" dirty="0"/>
              <a:t>(Ему была поручена заглавная роль</a:t>
            </a:r>
            <a:r>
              <a:rPr lang="ru-RU" i="1" dirty="0" smtClean="0"/>
              <a:t>.)</a:t>
            </a:r>
          </a:p>
          <a:p>
            <a:pPr marL="285750" indent="-285750">
              <a:buFontTx/>
              <a:buChar char="-"/>
            </a:pP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большая экспрессивность, выразительность речи:</a:t>
            </a:r>
          </a:p>
          <a:p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3805" y="386104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/>
              <a:t>Меня тревожит встреч случайность,</a:t>
            </a:r>
          </a:p>
          <a:p>
            <a:r>
              <a:rPr lang="ru-RU" i="1" dirty="0"/>
              <a:t>Что и не сердцу, не уму,</a:t>
            </a:r>
          </a:p>
          <a:p>
            <a:r>
              <a:rPr lang="ru-RU" i="1" dirty="0"/>
              <a:t>И та не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праздничность</a:t>
            </a:r>
            <a:r>
              <a:rPr lang="ru-RU" i="1" dirty="0"/>
              <a:t>, а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праздность</a:t>
            </a:r>
            <a:r>
              <a:rPr lang="ru-RU" i="1" dirty="0"/>
              <a:t>,</a:t>
            </a:r>
          </a:p>
          <a:p>
            <a:r>
              <a:rPr lang="ru-RU" i="1" dirty="0"/>
              <a:t>В моем гостящая дому.</a:t>
            </a:r>
          </a:p>
          <a:p>
            <a:r>
              <a:rPr lang="ru-RU" i="1" dirty="0"/>
              <a:t>(Е. Евтушенко)</a:t>
            </a:r>
          </a:p>
        </p:txBody>
      </p:sp>
    </p:spTree>
    <p:extLst>
      <p:ext uri="{BB962C8B-B14F-4D97-AF65-F5344CB8AC3E}">
        <p14:creationId xmlns="" xmlns:p14="http://schemas.microsoft.com/office/powerpoint/2010/main" val="232692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270" y="1844824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Путаница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возникает нередко из-за неточного употребления таких слов, как:</a:t>
            </a:r>
          </a:p>
          <a:p>
            <a:r>
              <a:rPr lang="ru-RU" i="1" dirty="0"/>
              <a:t>командированный (человек) и командировочный (документ), </a:t>
            </a:r>
          </a:p>
          <a:p>
            <a:r>
              <a:rPr lang="ru-RU" i="1" dirty="0"/>
              <a:t>туристский (лагерь) и туристический (журнал), </a:t>
            </a:r>
          </a:p>
          <a:p>
            <a:r>
              <a:rPr lang="ru-RU" i="1" dirty="0"/>
              <a:t>праздничный (ужин) и праздный (образ жизни).</a:t>
            </a:r>
          </a:p>
          <a:p>
            <a:endParaRPr lang="ru-RU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Смешение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паронимов весьма типично для сочинений школьников и абитуриентов. В их работах можно встретить:</a:t>
            </a:r>
          </a:p>
          <a:p>
            <a:r>
              <a:rPr lang="ru-RU" i="1" dirty="0"/>
              <a:t>нестерпимое положение (вместо нетерпимое); </a:t>
            </a:r>
          </a:p>
          <a:p>
            <a:r>
              <a:rPr lang="ru-RU" i="1" dirty="0"/>
              <a:t>дождливая туча (</a:t>
            </a:r>
            <a:r>
              <a:rPr lang="ru-RU" i="1" dirty="0" err="1"/>
              <a:t>вм</a:t>
            </a:r>
            <a:r>
              <a:rPr lang="ru-RU" i="1" dirty="0"/>
              <a:t>. дождевая); </a:t>
            </a:r>
          </a:p>
          <a:p>
            <a:r>
              <a:rPr lang="ru-RU" i="1" dirty="0"/>
              <a:t>хищное истребление лесов (</a:t>
            </a:r>
            <a:r>
              <a:rPr lang="ru-RU" i="1" dirty="0" err="1"/>
              <a:t>вм</a:t>
            </a:r>
            <a:r>
              <a:rPr lang="ru-RU" i="1" dirty="0"/>
              <a:t>. хищническое); </a:t>
            </a:r>
          </a:p>
          <a:p>
            <a:r>
              <a:rPr lang="ru-RU" i="1" dirty="0"/>
              <a:t>эффектные меры (</a:t>
            </a:r>
            <a:r>
              <a:rPr lang="ru-RU" i="1" dirty="0" err="1"/>
              <a:t>вм</a:t>
            </a:r>
            <a:r>
              <a:rPr lang="ru-RU" i="1" dirty="0"/>
              <a:t>. эффективные) и т.п.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13557" y="928013"/>
            <a:ext cx="5490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i="1" dirty="0">
                <a:solidFill>
                  <a:srgbClr val="DBF5F9">
                    <a:lumMod val="50000"/>
                  </a:srgbClr>
                </a:solidFill>
              </a:rPr>
              <a:t>Употребление паронимов</a:t>
            </a:r>
          </a:p>
        </p:txBody>
      </p:sp>
    </p:spTree>
    <p:extLst>
      <p:ext uri="{BB962C8B-B14F-4D97-AF65-F5344CB8AC3E}">
        <p14:creationId xmlns="" xmlns:p14="http://schemas.microsoft.com/office/powerpoint/2010/main" val="373401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196752"/>
            <a:ext cx="5314928" cy="1362456"/>
          </a:xfrm>
        </p:spPr>
        <p:txBody>
          <a:bodyPr/>
          <a:lstStyle/>
          <a:p>
            <a:r>
              <a:rPr lang="ru-RU" i="1" dirty="0"/>
              <a:t>Омонимы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3068960"/>
            <a:ext cx="7772400" cy="1509712"/>
          </a:xfrm>
        </p:spPr>
        <p:txBody>
          <a:bodyPr>
            <a:normAutofit/>
          </a:bodyPr>
          <a:lstStyle/>
          <a:p>
            <a:r>
              <a:rPr lang="ru-RU" sz="2400" b="1" i="1" dirty="0" smtClean="0"/>
              <a:t>Омонимы</a:t>
            </a:r>
            <a:r>
              <a:rPr lang="ru-RU" b="1" i="1" dirty="0" smtClean="0"/>
              <a:t> – это слова</a:t>
            </a:r>
            <a:r>
              <a:rPr lang="ru-RU" b="1" i="1" dirty="0"/>
              <a:t>, одинаковые по написанию или звучанию, но разные по </a:t>
            </a:r>
            <a:r>
              <a:rPr lang="ru-RU" b="1" i="1" dirty="0" smtClean="0"/>
              <a:t>значению.</a:t>
            </a:r>
            <a:endParaRPr lang="ru-RU" b="1" i="1" dirty="0"/>
          </a:p>
        </p:txBody>
      </p:sp>
    </p:spTree>
    <p:extLst>
      <p:ext uri="{BB962C8B-B14F-4D97-AF65-F5344CB8AC3E}">
        <p14:creationId xmlns="" xmlns:p14="http://schemas.microsoft.com/office/powerpoint/2010/main" val="517859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0907" y="764704"/>
            <a:ext cx="17291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</a:rPr>
              <a:t>Омонимы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267744" y="1124744"/>
            <a:ext cx="1353163" cy="79208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50082" y="1124744"/>
            <a:ext cx="1614264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1998" y="1916832"/>
            <a:ext cx="1085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Полные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88987" y="2045296"/>
            <a:ext cx="2669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Частичные омонимы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724871" y="2286164"/>
            <a:ext cx="0" cy="711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23528" y="3547190"/>
            <a:ext cx="25020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совпадающие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как в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произношении, так и в</a:t>
            </a: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написании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4716016" y="2414628"/>
            <a:ext cx="195926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720066" y="2414628"/>
            <a:ext cx="45233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656101" y="3501008"/>
            <a:ext cx="1316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Омофоны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239052" y="3501008"/>
            <a:ext cx="1414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Омографы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314390" y="3870340"/>
            <a:ext cx="0" cy="739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7948806" y="3929102"/>
            <a:ext cx="1" cy="6215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224616" y="4765538"/>
            <a:ext cx="228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совпадают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по звучанию,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но различны по 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написанию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44208" y="4609446"/>
            <a:ext cx="23310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совпадают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в написании,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но различаются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произношением, разными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ударными 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слогами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585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64627"/>
            <a:ext cx="756084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Стилистическая функция омонимов </a:t>
            </a: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– </a:t>
            </a:r>
          </a:p>
          <a:p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придавать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речи экспрессию, яркую эмоциональность; быть средством занимательной словесной игры, обыгрывания слова. Омонимы могут придавать высказыванию комизм и двусмысленность.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364502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/>
              <a:t>Правды не скроешь,</a:t>
            </a:r>
          </a:p>
          <a:p>
            <a:r>
              <a:rPr lang="ru-RU" i="1" dirty="0"/>
              <a:t>Знает весь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свет</a:t>
            </a:r>
            <a:r>
              <a:rPr lang="ru-RU" i="1" dirty="0"/>
              <a:t>:</a:t>
            </a:r>
          </a:p>
          <a:p>
            <a:r>
              <a:rPr lang="ru-RU" i="1" dirty="0"/>
              <a:t>Знания – сила!</a:t>
            </a:r>
          </a:p>
          <a:p>
            <a:r>
              <a:rPr lang="ru-RU" i="1" dirty="0"/>
              <a:t>Знания –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свет</a:t>
            </a:r>
            <a:r>
              <a:rPr lang="ru-RU" i="1" dirty="0"/>
              <a:t>!</a:t>
            </a:r>
          </a:p>
          <a:p>
            <a:r>
              <a:rPr lang="ru-RU" i="1" dirty="0"/>
              <a:t>(С. Маршак)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3922023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/>
              <a:t>Любил студентов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засыпать</a:t>
            </a:r>
            <a:r>
              <a:rPr lang="ru-RU" i="1" dirty="0"/>
              <a:t> он, видно, оттого, что те любили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засыпать</a:t>
            </a:r>
            <a:r>
              <a:rPr lang="ru-RU" i="1" dirty="0"/>
              <a:t> на лекциях его. (С.Я. Маршак</a:t>
            </a:r>
            <a:r>
              <a:rPr lang="ru-RU" i="1" dirty="0" smtClean="0"/>
              <a:t>)</a:t>
            </a:r>
            <a:endParaRPr lang="ru-RU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5517232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На многозначных словах и омонимах строятся шутки, каламбуры.</a:t>
            </a:r>
          </a:p>
        </p:txBody>
      </p:sp>
    </p:spTree>
    <p:extLst>
      <p:ext uri="{BB962C8B-B14F-4D97-AF65-F5344CB8AC3E}">
        <p14:creationId xmlns="" xmlns:p14="http://schemas.microsoft.com/office/powerpoint/2010/main" val="19150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966367"/>
            <a:ext cx="5883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bg2">
                    <a:lumMod val="50000"/>
                  </a:schemeClr>
                </a:solidFill>
              </a:rPr>
              <a:t>Употребление омонимов </a:t>
            </a:r>
            <a:endParaRPr lang="ru-RU" sz="2400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3361" y="1916832"/>
            <a:ext cx="80648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При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употреблении в речи омонимов как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таковых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ошибок нет. Но в определенных 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речевых 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ситуациях 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омонимы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могут привести к двусмысленности:</a:t>
            </a:r>
          </a:p>
          <a:p>
            <a:r>
              <a:rPr lang="ru-RU" i="1" dirty="0" smtClean="0"/>
              <a:t>Штурман </a:t>
            </a:r>
            <a:r>
              <a:rPr lang="ru-RU" i="1" dirty="0"/>
              <a:t>был у нас </a:t>
            </a:r>
            <a:r>
              <a:rPr lang="ru-RU" i="1" dirty="0" smtClean="0"/>
              <a:t>- </a:t>
            </a:r>
            <a:r>
              <a:rPr lang="ru-RU" i="1" dirty="0"/>
              <a:t>серьезный такой человек. Собрался он на берег. Прыгнул в шлюпку и кричит мне: </a:t>
            </a:r>
          </a:p>
          <a:p>
            <a:r>
              <a:rPr lang="ru-RU" i="1" dirty="0" smtClean="0"/>
              <a:t>- </a:t>
            </a:r>
            <a:r>
              <a:rPr lang="ru-RU" i="1" dirty="0"/>
              <a:t>Эй, милая, трави кошку, да живо! </a:t>
            </a:r>
          </a:p>
          <a:p>
            <a:r>
              <a:rPr lang="ru-RU" i="1" dirty="0"/>
              <a:t>Я услышала и ушам не верю: у нас на судне был кот сибирский. И вдруг его травить! За что?</a:t>
            </a:r>
          </a:p>
          <a:p>
            <a:r>
              <a:rPr lang="ru-RU" i="1" dirty="0" smtClean="0"/>
              <a:t>(кошка - </a:t>
            </a:r>
            <a:r>
              <a:rPr lang="ru-RU" i="1" dirty="0"/>
              <a:t>маленький шлюпочный якорь).</a:t>
            </a:r>
          </a:p>
          <a:p>
            <a:endParaRPr lang="ru-RU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В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определенном контексте могут создаваться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индивидуально-стилистические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омонимы, например из письма П.А. Вяземского </a:t>
            </a:r>
            <a:endParaRPr lang="ru-RU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А.С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. Пушкину:</a:t>
            </a:r>
          </a:p>
          <a:p>
            <a:r>
              <a:rPr lang="ru-RU" i="1" dirty="0" smtClean="0"/>
              <a:t>"</a:t>
            </a:r>
            <a:r>
              <a:rPr lang="ru-RU" i="1" dirty="0"/>
              <a:t>Я всю зиму проведу в здешнем краю. Я говорю, что я остепенился, потому что зарылся в степь".</a:t>
            </a:r>
          </a:p>
        </p:txBody>
      </p:sp>
    </p:spTree>
    <p:extLst>
      <p:ext uri="{BB962C8B-B14F-4D97-AF65-F5344CB8AC3E}">
        <p14:creationId xmlns="" xmlns:p14="http://schemas.microsoft.com/office/powerpoint/2010/main" val="2312840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196752"/>
            <a:ext cx="5674968" cy="1362456"/>
          </a:xfrm>
        </p:spPr>
        <p:txBody>
          <a:bodyPr/>
          <a:lstStyle/>
          <a:p>
            <a:r>
              <a:rPr lang="ru-RU" i="1" dirty="0" smtClean="0"/>
              <a:t>Синонимы</a:t>
            </a:r>
            <a:endParaRPr lang="ru-RU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3140968"/>
            <a:ext cx="7772400" cy="1509712"/>
          </a:xfrm>
        </p:spPr>
        <p:txBody>
          <a:bodyPr/>
          <a:lstStyle/>
          <a:p>
            <a:r>
              <a:rPr lang="ru-RU" sz="2400" b="1" i="1" dirty="0"/>
              <a:t>Синонимы</a:t>
            </a:r>
            <a:r>
              <a:rPr lang="ru-RU" b="1" i="1" dirty="0"/>
              <a:t> - это слова, различные по звучанию и написанию, но близкие или тождественные по значению.</a:t>
            </a:r>
          </a:p>
        </p:txBody>
      </p:sp>
    </p:spTree>
    <p:extLst>
      <p:ext uri="{BB962C8B-B14F-4D97-AF65-F5344CB8AC3E}">
        <p14:creationId xmlns="" xmlns:p14="http://schemas.microsoft.com/office/powerpoint/2010/main" val="329103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880" y="799793"/>
            <a:ext cx="18151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chemeClr val="bg2">
                    <a:lumMod val="50000"/>
                  </a:schemeClr>
                </a:solidFill>
              </a:rPr>
              <a:t>Синонимы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259632" y="1261458"/>
            <a:ext cx="2156686" cy="1015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endCxn id="12" idx="0"/>
          </p:cNvCxnSpPr>
          <p:nvPr/>
        </p:nvCxnSpPr>
        <p:spPr>
          <a:xfrm>
            <a:off x="5260265" y="1243770"/>
            <a:ext cx="2624103" cy="11716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399888" y="1422068"/>
            <a:ext cx="0" cy="8548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23528" y="2420888"/>
            <a:ext cx="16160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Лексические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04876" y="2433135"/>
            <a:ext cx="21900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Стилистические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829464" y="2415447"/>
            <a:ext cx="2109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Синтаксические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105109" y="2790220"/>
            <a:ext cx="1" cy="8548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499992" y="2784779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874114" y="2784779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231759" y="3789040"/>
            <a:ext cx="17466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различаются оттенками значения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689660" y="3831337"/>
            <a:ext cx="3600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отличаются стилистической принадлежностью и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экспрессивно-эмоциональной окрашенностью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267336" y="3831337"/>
            <a:ext cx="27591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параллельные синтаксические конструкции,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имеющие разное построение, </a:t>
            </a:r>
          </a:p>
          <a:p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но совпадающие по значению</a:t>
            </a:r>
          </a:p>
        </p:txBody>
      </p:sp>
    </p:spTree>
    <p:extLst>
      <p:ext uri="{BB962C8B-B14F-4D97-AF65-F5344CB8AC3E}">
        <p14:creationId xmlns="" xmlns:p14="http://schemas.microsoft.com/office/powerpoint/2010/main" val="1575885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382286"/>
            <a:ext cx="77768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Стилистическая функция </a:t>
            </a:r>
            <a:r>
              <a:rPr lang="ru-RU" sz="2800" b="1" i="1" dirty="0" smtClean="0">
                <a:solidFill>
                  <a:schemeClr val="bg2">
                    <a:lumMod val="50000"/>
                  </a:schemeClr>
                </a:solidFill>
              </a:rPr>
              <a:t>синонимов -</a:t>
            </a:r>
          </a:p>
          <a:p>
            <a:endParaRPr lang="ru-RU" sz="2800" b="1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</a:rPr>
              <a:t>быть </a:t>
            </a:r>
            <a:r>
              <a:rPr lang="ru-RU" b="1" i="1" dirty="0">
                <a:solidFill>
                  <a:schemeClr val="bg2">
                    <a:lumMod val="50000"/>
                  </a:schemeClr>
                </a:solidFill>
              </a:rPr>
              <a:t>средством наиболее точного выражения мысли. Использование синонимов даёт возможность избегать однообразия речи, повторения одинаковых слов, делает нашу речь более точной и выразительной.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74110" y="3897756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«скоморох — лицедей — комедиант — актер — артист»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45632" y="4941168"/>
            <a:ext cx="2911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«жалованье — зарплата»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82685" y="4430338"/>
            <a:ext cx="40260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«конь — лошадь»</a:t>
            </a:r>
          </a:p>
        </p:txBody>
      </p:sp>
    </p:spTree>
    <p:extLst>
      <p:ext uri="{BB962C8B-B14F-4D97-AF65-F5344CB8AC3E}">
        <p14:creationId xmlns="" xmlns:p14="http://schemas.microsoft.com/office/powerpoint/2010/main" val="3328295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052736"/>
            <a:ext cx="6120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bg2">
                    <a:lumMod val="50000"/>
                  </a:schemeClr>
                </a:solidFill>
              </a:rPr>
              <a:t>Употребление синонимов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700808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Синонимы обогащают язык, делают образной нашу речь. Характеризуя определенный признак, свойство предмета или явления, синонимы точно и емко передают тончайшие оттенки знания, оттенки мысли, чувства.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Особенно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сильно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воздействует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нагнетание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синонимов:</a:t>
            </a:r>
          </a:p>
          <a:p>
            <a:r>
              <a:rPr lang="ru-RU" i="1" dirty="0" smtClean="0"/>
              <a:t>Хризолитовые </a:t>
            </a:r>
            <a:r>
              <a:rPr lang="ru-RU" i="1" dirty="0"/>
              <a:t>ленты с медленным хрустом рвались, разбивались, рассыпались сияющими, живыми шариками (Б. Лавренев);</a:t>
            </a:r>
          </a:p>
          <a:p>
            <a:r>
              <a:rPr lang="ru-RU" i="1" dirty="0" smtClean="0"/>
              <a:t>Ему </a:t>
            </a:r>
            <a:r>
              <a:rPr lang="ru-RU" i="1" dirty="0"/>
              <a:t>хотелось чего-то гигантского, необъятного, поражающего. (А.П. Чехов).</a:t>
            </a:r>
          </a:p>
          <a:p>
            <a:endParaRPr lang="ru-RU" i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 </a:t>
            </a:r>
            <a:r>
              <a:rPr lang="en-US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синонимов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может быть разная функционально-стилистическая окраска. </a:t>
            </a:r>
            <a:r>
              <a:rPr lang="ru-RU" i="1" dirty="0"/>
              <a:t>Так, слова ошибка, просчет, оплошность, погрешность </a:t>
            </a:r>
            <a:r>
              <a:rPr lang="ru-RU" i="1" dirty="0" smtClean="0"/>
              <a:t>- </a:t>
            </a:r>
            <a:r>
              <a:rPr lang="ru-RU" i="1" dirty="0"/>
              <a:t>стилистически нейтральны, общеупотребительны; проруха, накладка </a:t>
            </a:r>
            <a:r>
              <a:rPr lang="ru-RU" i="1" dirty="0" smtClean="0"/>
              <a:t>- </a:t>
            </a:r>
            <a:r>
              <a:rPr lang="ru-RU" i="1" dirty="0"/>
              <a:t>просторечные, </a:t>
            </a:r>
            <a:r>
              <a:rPr lang="ru-RU" i="1" dirty="0" smtClean="0"/>
              <a:t>оплошка - </a:t>
            </a:r>
            <a:r>
              <a:rPr lang="ru-RU" i="1" dirty="0"/>
              <a:t>разговорное; ляп </a:t>
            </a:r>
            <a:r>
              <a:rPr lang="ru-RU" i="1" dirty="0" smtClean="0"/>
              <a:t>- </a:t>
            </a:r>
            <a:r>
              <a:rPr lang="ru-RU" i="1" dirty="0"/>
              <a:t>профессионально-жаргонное.</a:t>
            </a:r>
          </a:p>
          <a:p>
            <a:endParaRPr lang="ru-RU" i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Употребление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одного из синонимов без учета его стилистической окраски может привести к речевой ошибке:</a:t>
            </a:r>
          </a:p>
          <a:p>
            <a:r>
              <a:rPr lang="ru-RU" i="1" dirty="0"/>
              <a:t>Совершив оплошку, директор завода сразу же стал её исправлять.</a:t>
            </a:r>
          </a:p>
        </p:txBody>
      </p:sp>
    </p:spTree>
    <p:extLst>
      <p:ext uri="{BB962C8B-B14F-4D97-AF65-F5344CB8AC3E}">
        <p14:creationId xmlns="" xmlns:p14="http://schemas.microsoft.com/office/powerpoint/2010/main" val="25752396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126</TotalTime>
  <Words>806</Words>
  <Application>Microsoft Office PowerPoint</Application>
  <PresentationFormat>Экран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Омонимы, синонимы, антонимы, паронимы и их употребление.</vt:lpstr>
      <vt:lpstr>Омонимы</vt:lpstr>
      <vt:lpstr>Слайд 3</vt:lpstr>
      <vt:lpstr>Слайд 4</vt:lpstr>
      <vt:lpstr>Слайд 5</vt:lpstr>
      <vt:lpstr>Синонимы</vt:lpstr>
      <vt:lpstr>Слайд 7</vt:lpstr>
      <vt:lpstr>Слайд 8</vt:lpstr>
      <vt:lpstr>Слайд 9</vt:lpstr>
      <vt:lpstr>Антонимы</vt:lpstr>
      <vt:lpstr>Слайд 11</vt:lpstr>
      <vt:lpstr>Паронимы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Омонимы, синонимы, антонимы, паронимы и их употребление</dc:title>
  <dc:creator>Олег</dc:creator>
  <cp:lastModifiedBy>user</cp:lastModifiedBy>
  <cp:revision>13</cp:revision>
  <dcterms:created xsi:type="dcterms:W3CDTF">2013-10-01T11:12:17Z</dcterms:created>
  <dcterms:modified xsi:type="dcterms:W3CDTF">2014-02-01T07:56:48Z</dcterms:modified>
</cp:coreProperties>
</file>