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4" r:id="rId5"/>
    <p:sldId id="273" r:id="rId6"/>
    <p:sldId id="261" r:id="rId7"/>
    <p:sldId id="262" r:id="rId8"/>
    <p:sldId id="263" r:id="rId9"/>
    <p:sldId id="270" r:id="rId10"/>
    <p:sldId id="271" r:id="rId11"/>
    <p:sldId id="272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7EB3-FF97-4735-9924-693A3EA4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A08AA-09D7-4FC8-8D69-2854CB6E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B813-AF9A-4424-A419-E6DCFC8C5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14FE7-05A4-44A2-B13A-7DC3E494C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93ED7-5FBD-455D-A455-0536AD5F8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0548-AD39-4C98-9735-D85C49B61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4F51-D257-43FC-83C4-050071280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71C9-9AF1-444C-B9BE-DC7510778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A89F-8F1E-4E67-AE25-B0F115AC3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0CD4-379C-489E-B37B-A39576F06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52DE-BF09-4269-AA64-D455466C9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096A49-8648-48EC-903C-9774CF644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onshop.ru/?Page=catalog&amp;cID=14&amp;pID=446&amp;dID=51" TargetMode="External"/><Relationship Id="rId2" Type="http://schemas.openxmlformats.org/officeDocument/2006/relationships/hyperlink" Target="http://www.betonshop.ru/?Page=catalog&amp;cID=14&amp;pID=449&amp;dID=5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etonshop.ru/?Page=catalog&amp;cID=14&amp;pID=447&amp;dID=51" TargetMode="External"/><Relationship Id="rId4" Type="http://schemas.openxmlformats.org/officeDocument/2006/relationships/hyperlink" Target="http://www.betonshop.ru/?Page=catalog&amp;cID=14&amp;pID=448&amp;dID=5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5364" y="6350"/>
            <a:ext cx="7086600" cy="62867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Специальность 08.02.05</a:t>
            </a:r>
            <a:endParaRPr lang="ru-RU" sz="2000" b="1" kern="1200" dirty="0">
              <a:ln w="6350">
                <a:noFill/>
              </a:ln>
              <a:solidFill>
                <a:schemeClr val="accent1">
                  <a:tint val="90000"/>
                  <a:satMod val="12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305800" cy="5486400"/>
          </a:xfrm>
        </p:spPr>
        <p:txBody>
          <a:bodyPr>
            <a:normAutofit/>
          </a:bodyPr>
          <a:lstStyle/>
          <a:p>
            <a:pPr marL="73025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Лекция</a:t>
            </a:r>
          </a:p>
          <a:p>
            <a:pPr marL="73025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/>
          </a:p>
          <a:p>
            <a:pPr marL="73025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МДК 01.01: «Изыскание и проектирование»</a:t>
            </a:r>
          </a:p>
          <a:p>
            <a:pPr marL="73025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/>
          </a:p>
          <a:p>
            <a:pPr marL="73025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Тема: Особенности строительства различных типов дорожных одежд</a:t>
            </a:r>
          </a:p>
          <a:p>
            <a:pPr marL="73025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/>
          </a:p>
          <a:p>
            <a:pPr marL="73025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Автор: </a:t>
            </a:r>
            <a:r>
              <a:rPr lang="ru-RU" dirty="0" err="1" smtClean="0"/>
              <a:t>Гамзина</a:t>
            </a:r>
            <a:r>
              <a:rPr lang="ru-RU" dirty="0" smtClean="0"/>
              <a:t>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28600" y="4953000"/>
            <a:ext cx="8743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>Компактная и маневренная машина </a:t>
            </a:r>
            <a:r>
              <a:rPr lang="ru-RU" b="1"/>
              <a:t>LeeBoy LBC-24W</a:t>
            </a:r>
            <a:r>
              <a:rPr lang="ru-RU"/>
              <a:t> позволяет с высокой скоростью и качеством изготавливать бордюрный камень или водосточный желоб. Кроме этого, специальные легкозаменяемые скользящие опалубки позволяют формировать узкие дорожки и тротуары шириной до 1,2 м. Рулевое управление позволяет выполнять плавные закругления радиусом до 61 см, что значительно экономит время на ручное формирование.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7056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304800" y="3810000"/>
            <a:ext cx="838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Характерные особенности:</a:t>
            </a:r>
            <a:endParaRPr lang="ru-RU"/>
          </a:p>
          <a:p>
            <a:pPr algn="ctr"/>
            <a:r>
              <a:rPr lang="ru-RU"/>
              <a:t>Запатентованная система шарнирного крепления скользящей опалубки </a:t>
            </a:r>
          </a:p>
          <a:p>
            <a:pPr algn="ctr"/>
            <a:r>
              <a:rPr lang="ru-RU"/>
              <a:t>Возможность заливки ниже нулевого уровня (до 200 мм) </a:t>
            </a:r>
          </a:p>
          <a:p>
            <a:pPr algn="ctr"/>
            <a:r>
              <a:rPr lang="ru-RU"/>
              <a:t>Дизельный двигатель мощностью 37,5 л.с. Привод на все колеса </a:t>
            </a:r>
          </a:p>
          <a:p>
            <a:pPr algn="ctr"/>
            <a:r>
              <a:rPr lang="ru-RU"/>
              <a:t>Обрезка края дорожного полотна. Изготовление бордюра или водосточного желоба </a:t>
            </a:r>
          </a:p>
          <a:p>
            <a:pPr algn="ctr"/>
            <a:r>
              <a:rPr lang="ru-RU"/>
              <a:t>Ширина заливки до 1,2 м; Радиус закругления до 61 см </a:t>
            </a:r>
          </a:p>
          <a:p>
            <a:pPr algn="ctr"/>
            <a:r>
              <a:rPr lang="ru-RU"/>
              <a:t>Система контроля наклона </a:t>
            </a:r>
          </a:p>
          <a:p>
            <a:pPr algn="ctr"/>
            <a:r>
              <a:rPr lang="ru-RU"/>
              <a:t>Автоматическое управление направлением движения </a:t>
            </a:r>
          </a:p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33400" y="457200"/>
            <a:ext cx="8305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/>
              <a:t>Основные особенности строительства дорожных одежд:</a:t>
            </a:r>
          </a:p>
          <a:p>
            <a:endParaRPr lang="ru-RU" sz="2000" u="sng"/>
          </a:p>
          <a:p>
            <a:r>
              <a:rPr lang="ru-RU" sz="2000"/>
              <a:t>1. – стесненность территории строительства, обусловленная существующей городской  застройкой;</a:t>
            </a:r>
          </a:p>
          <a:p>
            <a:r>
              <a:rPr lang="ru-RU" sz="2000"/>
              <a:t>2. – наличие большого количества подземных коммуникаций, усложняющих технологию и организацию работ;</a:t>
            </a:r>
          </a:p>
          <a:p>
            <a:r>
              <a:rPr lang="ru-RU" sz="2000"/>
              <a:t>3. – неравномерность распределения объемов работ по длине улиц;</a:t>
            </a:r>
          </a:p>
          <a:p>
            <a:r>
              <a:rPr lang="ru-RU" sz="2000"/>
              <a:t>4. – необходимость в дополнительных перевозках грунта (подвоза недостающего или вывоза излишнего грунта) при выполнении земляных работ из-за невозможности закладки резервов или отсыпки кавальеров в непосредственной близости от места строительства;</a:t>
            </a:r>
          </a:p>
          <a:p>
            <a:r>
              <a:rPr lang="ru-RU" sz="2000"/>
              <a:t>5. – необходимость в ряде случаев ведения работ на улицах в условиях интенсивного движения городского транспорта;</a:t>
            </a:r>
          </a:p>
          <a:p>
            <a:r>
              <a:rPr lang="ru-RU" sz="2000"/>
              <a:t>6. – невозможность организации складских территорий для хранения и складирования дорожно-строительных материалов, изделий и конструкций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7630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Последовательность строительства городской улицы или дороги при поточном методе организации работ:</a:t>
            </a:r>
          </a:p>
          <a:p>
            <a:r>
              <a:rPr lang="ru-RU"/>
              <a:t> 1. – подготовительные работы (полное или частичное закрытие движения городского транспорта и пешеходов; устройство различного рода ограждений; устройство проездов и путей; снос строений, попадающих в зону строительства; пересадку деревьев и кустарников; перекладку (в случае необходимости) существующих подземных коммуникаций и т. д.).</a:t>
            </a:r>
          </a:p>
          <a:p>
            <a:r>
              <a:rPr lang="ru-RU"/>
              <a:t>2. – Строительство подземных инженерных сетей, включающее земляные работы для прокладки сетей, а также  монтажные работы по сооружению коллекторов, камер, колодцев, трубопроводов, кабелей и т.п. с засыпкой и уплотнением траншей после прокладки подземных коммуникаций;</a:t>
            </a:r>
          </a:p>
          <a:p>
            <a:r>
              <a:rPr lang="ru-RU"/>
              <a:t>3. – возведение земляного полотна и устройство дренажа мелкого заложения;</a:t>
            </a:r>
          </a:p>
          <a:p>
            <a:r>
              <a:rPr lang="ru-RU"/>
              <a:t>4. – устройство основания проезжей части, включающее установку бортового камня, устройство дренирующих и морозозащитных слоев основания проезжей части и трамвайных путей;</a:t>
            </a:r>
          </a:p>
          <a:p>
            <a:r>
              <a:rPr lang="ru-RU"/>
              <a:t>5. – устройство покрытий проезжей части, включающее работы по укладке нижнего и верхнего слоя и отделке покрытия, а также  при необходимости покрытия трамвайного пути;</a:t>
            </a:r>
          </a:p>
          <a:p>
            <a:r>
              <a:rPr lang="ru-RU"/>
              <a:t>6. – строительство тротуарного покрытия;</a:t>
            </a:r>
          </a:p>
          <a:p>
            <a:r>
              <a:rPr lang="ru-RU"/>
              <a:t>7. – организация освещения улиц с установкой осветительных мачт и подвеской осветительной арматуры;</a:t>
            </a:r>
          </a:p>
          <a:p>
            <a:r>
              <a:rPr lang="ru-RU"/>
              <a:t>8. – озеленение улиц;</a:t>
            </a:r>
          </a:p>
          <a:p>
            <a:r>
              <a:rPr lang="ru-RU"/>
              <a:t>9. – оборудование улиц средствами регулирования 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382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09600" y="3581400"/>
            <a:ext cx="8001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Рис.5.   Конструкции дорожных одежд.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Асфальтобетон (верхний слой - мелкозернистый, </a:t>
            </a:r>
          </a:p>
          <a:p>
            <a:pPr>
              <a:defRPr/>
            </a:pPr>
            <a:r>
              <a:rPr lang="ru-RU" dirty="0"/>
              <a:t>                                  нижний слой - крупнозернистый);</a:t>
            </a:r>
          </a:p>
          <a:p>
            <a:pPr>
              <a:defRPr/>
            </a:pPr>
            <a:r>
              <a:rPr lang="ru-RU" dirty="0"/>
              <a:t>2	- черный щебень;</a:t>
            </a:r>
          </a:p>
          <a:p>
            <a:pPr>
              <a:defRPr/>
            </a:pPr>
            <a:r>
              <a:rPr lang="ru-RU" dirty="0"/>
              <a:t>3	– щебень;</a:t>
            </a:r>
          </a:p>
          <a:p>
            <a:pPr>
              <a:defRPr/>
            </a:pPr>
            <a:r>
              <a:rPr lang="ru-RU" dirty="0"/>
              <a:t>4	- подстилающий слой из песка или ПГС;</a:t>
            </a:r>
          </a:p>
          <a:p>
            <a:pPr>
              <a:defRPr/>
            </a:pPr>
            <a:r>
              <a:rPr lang="ru-RU" dirty="0"/>
              <a:t>5	- гравийная смесь;</a:t>
            </a:r>
          </a:p>
          <a:p>
            <a:pPr>
              <a:defRPr/>
            </a:pPr>
            <a:r>
              <a:rPr lang="ru-RU" dirty="0"/>
              <a:t>6	- тощий бетон м70 –м90  без швов;</a:t>
            </a:r>
          </a:p>
          <a:p>
            <a:pPr>
              <a:defRPr/>
            </a:pPr>
            <a:r>
              <a:rPr lang="ru-RU" dirty="0"/>
              <a:t>7	- щебень или гравий, укрепленный цементом.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762000" y="2286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3. Контроль качества работ. Техника безопасности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52400" y="685800"/>
            <a:ext cx="8763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/>
              <a:t>При   устройстве   оснований   и   покрытий   способом   смешения   на   дороге: </a:t>
            </a:r>
          </a:p>
          <a:p>
            <a:r>
              <a:rPr lang="ru-RU" u="sng"/>
              <a:t>  </a:t>
            </a:r>
          </a:p>
          <a:p>
            <a:r>
              <a:rPr lang="ru-RU"/>
              <a:t>• При каждом розливе- температуру вяжущего материала;</a:t>
            </a:r>
          </a:p>
          <a:p>
            <a:r>
              <a:rPr lang="ru-RU"/>
              <a:t>• Не   реже   одного   раза   в   смену(при   выпадении   осадков)-   влажность</a:t>
            </a:r>
          </a:p>
          <a:p>
            <a:pPr algn="ctr"/>
            <a:r>
              <a:rPr lang="ru-RU"/>
              <a:t>минеральных материалов;</a:t>
            </a:r>
          </a:p>
          <a:p>
            <a:r>
              <a:rPr lang="ru-RU"/>
              <a:t>• Постоянно визуально- однородность смеси и качество уплотнения;</a:t>
            </a:r>
          </a:p>
          <a:p>
            <a:r>
              <a:rPr lang="ru-RU"/>
              <a:t>• Качество смеси- по показателям двух проб на 1км по ГОСТ 12804-84;</a:t>
            </a:r>
          </a:p>
          <a:p>
            <a:r>
              <a:rPr lang="ru-RU"/>
              <a:t>• Плотность материала- в покрытии по трём вырубкам (кернам) на 1км по</a:t>
            </a:r>
          </a:p>
          <a:p>
            <a:pPr algn="ctr"/>
            <a:r>
              <a:rPr lang="ru-RU"/>
              <a:t>ГОСТ 12801-84.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33363" y="3016250"/>
            <a:ext cx="868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u="sng"/>
          </a:p>
          <a:p>
            <a:pPr algn="ctr"/>
            <a:r>
              <a:rPr lang="ru-RU" u="sng"/>
              <a:t>При строительстве    асфальтобетонных    покрытий    и    оснований    следует контролировать:</a:t>
            </a:r>
          </a:p>
          <a:p>
            <a:pPr algn="ctr"/>
            <a:r>
              <a:rPr lang="ru-RU"/>
              <a:t>*   Постоянно- температуру готовой асфальтобетонной смеси в кузове каждого</a:t>
            </a:r>
          </a:p>
          <a:p>
            <a:pPr algn="ctr"/>
            <a:r>
              <a:rPr lang="ru-RU"/>
              <a:t>автомобиля- самосвала;</a:t>
            </a:r>
          </a:p>
          <a:p>
            <a:r>
              <a:rPr lang="ru-RU"/>
              <a:t>*   Не реже одного раза в смену- качество смеси по ГОСТ 12801-84; </a:t>
            </a:r>
          </a:p>
          <a:p>
            <a:pPr algn="ctr"/>
            <a:r>
              <a:rPr lang="ru-RU"/>
              <a:t>*   Не реже одного раза в 10 смен- качество щебня, песка и минерального</a:t>
            </a:r>
          </a:p>
          <a:p>
            <a:pPr algn="ctr"/>
            <a:r>
              <a:rPr lang="ru-RU"/>
              <a:t>порошка по ГОСТ 9128-84;</a:t>
            </a:r>
          </a:p>
          <a:p>
            <a:pPr algn="ctr"/>
            <a:r>
              <a:rPr lang="ru-RU"/>
              <a:t>*   Постоянно-качество продольных и поперечных сопряжений укладываемых</a:t>
            </a:r>
          </a:p>
          <a:p>
            <a:pPr algn="ctr"/>
            <a:r>
              <a:rPr lang="ru-RU"/>
              <a:t>полос; </a:t>
            </a:r>
          </a:p>
          <a:p>
            <a:pPr algn="ctr"/>
            <a:r>
              <a:rPr lang="ru-RU"/>
              <a:t>*   Качество асфальтобетона по показателям кернов(вырубок) в трёх местах на 7000м2 по ГОСТ9128-84 и ГОСТ12801-84.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57200" y="304800"/>
            <a:ext cx="8534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При    строительстве    сборных    железобетонных    покрытий    </a:t>
            </a:r>
          </a:p>
          <a:p>
            <a:pPr algn="ctr"/>
            <a:r>
              <a:rPr lang="ru-RU"/>
              <a:t>    следует контролировать:</a:t>
            </a:r>
          </a:p>
          <a:p>
            <a:pPr algn="ctr"/>
            <a:r>
              <a:rPr lang="ru-RU"/>
              <a:t>• Постоянно визуально- цельность плит и стыковых элементов, качество сварки стыков и заполнение швов, соблюдение технологии строительства;</a:t>
            </a:r>
          </a:p>
          <a:p>
            <a:pPr algn="ctr"/>
            <a:r>
              <a:rPr lang="ru-RU"/>
              <a:t>   • Не реже одного раза в смену- контакт плит с основанием поднятием одной из 100 уложенных плит;</a:t>
            </a:r>
          </a:p>
          <a:p>
            <a:r>
              <a:rPr lang="ru-RU"/>
              <a:t>     •Превышение граней смежных плит в 10 стыках поперечных швов на 1км.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ru-RU" sz="1800" smtClean="0"/>
              <a:t>Техника безопасности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До начала работ оборудовать санитарно-бытовые помещения;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Запрещается приступать к ДСР без предварительного устройства ограждения места производства работ;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i="1" u="sng" smtClean="0"/>
              <a:t>Руководители работ обязаны: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smtClean="0"/>
              <a:t>1.Рассмотреть ПОР и иметь инструкцию по ТБ и производственной санитарии;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smtClean="0"/>
              <a:t>2. С согласия органов ГИБДД направить движение транспортных средств в объезд;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smtClean="0"/>
              <a:t>3.Наметить схему въезда и выезда рабочего  транспорта на рабочей площадке;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smtClean="0"/>
              <a:t>4. Не допускать к работам людей без установленной спецодежды, предохранительных приспособлений и жилетов;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u="sng" smtClean="0"/>
              <a:t>Для ограждения мест производства работ необходимо применять: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smtClean="0"/>
              <a:t>-штакетный барьер высотой 1м, шириной 1,4м окрашенный в красный и белый цвета;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smtClean="0"/>
              <a:t>-сплошной щит 1,2Х1,5м желтого цвета с красной каймой по контуру щита шириной 0,12м с указанием организации, ФИО прораба и тлф.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smtClean="0"/>
              <a:t>-в темное время суток выставлять световые сигналы красного цвета хорошо видимого на расстоянии не менее 100м;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smtClean="0"/>
              <a:t>-скорость движения машин в рабочей зоне не более 5км/час.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u="sng" smtClean="0"/>
              <a:t>При работе экскаватора необходимо: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Перед началом работы подавать сигнал;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Пребывание людей в зоне действия стрелы запрещается;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Погрузку грунта в автомобили следует производить только сбоку или сзади, верхнюю часть забоя необходимо обрушать с целью предотвращения обвалов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9691" y="219053"/>
            <a:ext cx="7086600" cy="93822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 prst="relaxedInset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kern="1200" dirty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Учебные вопросы: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85813" y="1500188"/>
            <a:ext cx="8053387" cy="5072062"/>
          </a:xfrm>
        </p:spPr>
        <p:txBody>
          <a:bodyPr/>
          <a:lstStyle/>
          <a:p>
            <a:pPr marL="530225" indent="-4572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1800" dirty="0" smtClean="0"/>
              <a:t>Технология установки бортовых камней.</a:t>
            </a:r>
          </a:p>
          <a:p>
            <a:pPr marL="530225" indent="-4572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1800" dirty="0" smtClean="0"/>
              <a:t>Особенности строительства различных типов дорожных одежд.</a:t>
            </a:r>
          </a:p>
          <a:p>
            <a:pPr marL="530225" indent="-4572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1800" dirty="0" smtClean="0"/>
              <a:t>Контроль качества работ. Техника безопасности.</a:t>
            </a:r>
          </a:p>
          <a:p>
            <a:pPr marL="530225" indent="-457200" algn="ctr" eaLnBrk="1" hangingPunct="1">
              <a:lnSpc>
                <a:spcPct val="90000"/>
              </a:lnSpc>
              <a:buFontTx/>
              <a:buNone/>
            </a:pPr>
            <a:r>
              <a:rPr lang="ru-RU" sz="1600" dirty="0" smtClean="0"/>
              <a:t>Литература:</a:t>
            </a:r>
          </a:p>
          <a:p>
            <a:pPr marL="530225" indent="-4572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1800" dirty="0" smtClean="0"/>
              <a:t>Н. В. </a:t>
            </a:r>
            <a:r>
              <a:rPr lang="ru-RU" sz="1800" dirty="0" err="1" smtClean="0"/>
              <a:t>Горелышев</a:t>
            </a:r>
            <a:r>
              <a:rPr lang="ru-RU" sz="1800" dirty="0" smtClean="0"/>
              <a:t> и др. «Технология и организация строительства автомобильных дорог», Учебник, М., Транспорт, 2012 г., с. 536-540.</a:t>
            </a:r>
          </a:p>
          <a:p>
            <a:pPr marL="530225" indent="-4572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1800" dirty="0" smtClean="0"/>
              <a:t>Дубровин Е.Н. Городские улицы и дороги. М.: Высшая школа, 2015г. с.211-248.</a:t>
            </a:r>
          </a:p>
          <a:p>
            <a:pPr marL="530225" indent="-4572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1800" dirty="0" err="1" smtClean="0"/>
              <a:t>СНиП</a:t>
            </a:r>
            <a:r>
              <a:rPr lang="ru-RU" sz="1800" dirty="0" smtClean="0"/>
              <a:t> РП 3.06.03-85* Автомобильные дороги.  / Госстрой РФ. – М.: ЦИТП Госстроя РФ, 2012.- 56 с. </a:t>
            </a:r>
          </a:p>
          <a:p>
            <a:pPr indent="-255588">
              <a:buNone/>
            </a:pPr>
            <a:r>
              <a:rPr lang="ru-RU" sz="1800" dirty="0" smtClean="0"/>
              <a:t>4.     </a:t>
            </a:r>
            <a:r>
              <a:rPr lang="ru-RU" sz="1800" dirty="0" err="1" smtClean="0"/>
              <a:t>Колышев</a:t>
            </a:r>
            <a:r>
              <a:rPr lang="ru-RU" sz="1800" dirty="0" smtClean="0"/>
              <a:t> В.И., Турок А.С. Охрана труда в дорожном     строительстве.     Учебник– М.: Транспорт, 2012. – 239 с. </a:t>
            </a:r>
          </a:p>
          <a:p>
            <a:pPr marL="530225" indent="-4572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1800" dirty="0" err="1" smtClean="0"/>
              <a:t>СНиП</a:t>
            </a:r>
            <a:r>
              <a:rPr lang="ru-RU" sz="1800" dirty="0" smtClean="0"/>
              <a:t> 2.07.01-89* Градостроительство. Планировка и застройка городских и сельских поселений. М.: 2014г.  </a:t>
            </a:r>
          </a:p>
          <a:p>
            <a:pPr marL="530225" indent="-4572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28600" y="457200"/>
            <a:ext cx="861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000"/>
              <a:t>Предназначение бортовых камней - отделить проезжую часть от тротуаров, газонов и полос зеленых насаждений. Бортовые  камни устанавливают после возведения земляного полотна и перед устройством дорожной одежды.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133600"/>
            <a:ext cx="8382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-19218"/>
            <a:ext cx="8610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dirty="0">
                <a:latin typeface="Times New Roman" pitchFamily="18" charset="0"/>
              </a:rPr>
              <a:t>Бортовой камень - бордюрный камень изготавливается по ГОСТ </a:t>
            </a:r>
            <a:r>
              <a:rPr lang="ru-RU" sz="2400" dirty="0" smtClean="0">
                <a:latin typeface="Times New Roman" pitchFamily="18" charset="0"/>
              </a:rPr>
              <a:t>6666-81* </a:t>
            </a:r>
            <a:r>
              <a:rPr lang="ru-RU" sz="2400" dirty="0">
                <a:latin typeface="Times New Roman" pitchFamily="18" charset="0"/>
              </a:rPr>
              <a:t>"Камни бортовые из горных пород." </a:t>
            </a:r>
          </a:p>
          <a:p>
            <a:pPr eaLnBrk="0" hangingPunct="0"/>
            <a:r>
              <a:rPr lang="ru-RU" sz="2000" dirty="0">
                <a:latin typeface="Times New Roman" pitchFamily="18" charset="0"/>
              </a:rPr>
              <a:t>Предназначается для разделения:</a:t>
            </a:r>
          </a:p>
          <a:p>
            <a:pPr eaLnBrk="0" hangingPunct="0"/>
            <a:r>
              <a:rPr lang="ru-RU" sz="2000" dirty="0">
                <a:latin typeface="Times New Roman" pitchFamily="18" charset="0"/>
              </a:rPr>
              <a:t>-проезжей части магистральных улиц от тротуаров, газонов, площадок остановок общественного транспорта и от обособленного полотна трамвайных путей;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</a:rPr>
              <a:t>-проезжей части дорог от разделительных полос;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</a:rPr>
              <a:t>-проезжей части внутриквартальных проездов от тротуаров и газонов;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</a:rPr>
              <a:t>-проезжей части дорог от тротуаров на мостах и путепроводах, съездах и в тоннелях;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</a:rPr>
              <a:t>-пешеходных дорожек и тротуаров от газонов в городских парках, скверах и на бульварах.</a:t>
            </a:r>
          </a:p>
        </p:txBody>
      </p:sp>
      <p:pic>
        <p:nvPicPr>
          <p:cNvPr id="5123" name="Picture 5" descr="%D0%91%D0%BE%D1%80%D1%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3886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bord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17950"/>
            <a:ext cx="4191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304800" y="762000"/>
          <a:ext cx="8686800" cy="5715001"/>
        </p:xfrm>
        <a:graphic>
          <a:graphicData uri="http://schemas.openxmlformats.org/drawingml/2006/table">
            <a:tbl>
              <a:tblPr/>
              <a:tblGrid>
                <a:gridCol w="2763838"/>
                <a:gridCol w="1401762"/>
                <a:gridCol w="1209675"/>
                <a:gridCol w="1317625"/>
                <a:gridCol w="1165225"/>
                <a:gridCol w="828675"/>
              </a:tblGrid>
              <a:tr h="19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Ширина, см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Длина, см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Высота, см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Цена, руб.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 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БР 100-20-8 (Б-5)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 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БР 100-30-15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 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БР 50-20-8 (Б-4)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 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БР 80-30-15 поворотный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82588" y="381000"/>
            <a:ext cx="838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Технология установки бетонных бортовых камней включает в себя выполнение следующих операций:</a:t>
            </a:r>
          </a:p>
          <a:p>
            <a:r>
              <a:rPr lang="ru-RU"/>
              <a:t>-</a:t>
            </a:r>
            <a:r>
              <a:rPr lang="en-US"/>
              <a:t> </a:t>
            </a:r>
            <a:r>
              <a:rPr lang="ru-RU"/>
              <a:t>геодезическую разбивку линий и высотных отметок;</a:t>
            </a:r>
          </a:p>
          <a:p>
            <a:r>
              <a:rPr lang="ru-RU"/>
              <a:t>- раскладку бортовых камней по линии установки;</a:t>
            </a:r>
          </a:p>
          <a:p>
            <a:r>
              <a:rPr lang="ru-RU"/>
              <a:t>-</a:t>
            </a:r>
            <a:r>
              <a:rPr lang="en-US"/>
              <a:t> </a:t>
            </a:r>
            <a:r>
              <a:rPr lang="ru-RU"/>
              <a:t>подготовку основания (земляного полотна);</a:t>
            </a:r>
          </a:p>
          <a:p>
            <a:r>
              <a:rPr lang="ru-RU"/>
              <a:t>-</a:t>
            </a:r>
            <a:r>
              <a:rPr lang="en-US"/>
              <a:t> </a:t>
            </a:r>
            <a:r>
              <a:rPr lang="ru-RU"/>
              <a:t>устройство цементобетонного основания;</a:t>
            </a:r>
          </a:p>
          <a:p>
            <a:r>
              <a:rPr lang="ru-RU"/>
              <a:t>- устройство цементобетонной обоймы;	</a:t>
            </a:r>
          </a:p>
          <a:p>
            <a:r>
              <a:rPr lang="ru-RU"/>
              <a:t>-</a:t>
            </a:r>
            <a:r>
              <a:rPr lang="en-US"/>
              <a:t> </a:t>
            </a:r>
            <a:r>
              <a:rPr lang="ru-RU"/>
              <a:t>заливку   и расшивку швов.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533400" y="2689225"/>
            <a:ext cx="25146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3657600" y="3733800"/>
            <a:ext cx="4572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Рис, 2. Конструкция металлических клещей для установки бортового камня.</a:t>
            </a:r>
          </a:p>
          <a:p>
            <a:r>
              <a:rPr lang="ru-RU" sz="2000"/>
              <a:t>I- металлическая штанга Ø 25 мм;</a:t>
            </a:r>
          </a:p>
          <a:p>
            <a:r>
              <a:rPr lang="ru-RU" sz="2000"/>
              <a:t>2 – шарнир.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4475"/>
            <a:ext cx="74676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457200" y="2989263"/>
            <a:ext cx="838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      </a:t>
            </a:r>
            <a:r>
              <a:rPr lang="ru-RU"/>
              <a:t>Рисунок №3. Способы установки бортовых камней:</a:t>
            </a:r>
          </a:p>
          <a:p>
            <a:r>
              <a:rPr lang="ru-RU"/>
              <a:t>а) при бетонных или щебеночных основаниях проезжей части;</a:t>
            </a:r>
          </a:p>
          <a:p>
            <a:r>
              <a:rPr lang="ru-RU"/>
              <a:t>б) при бетонных покрытиях;</a:t>
            </a:r>
          </a:p>
          <a:p>
            <a:r>
              <a:rPr lang="en-US"/>
              <a:t>                       </a:t>
            </a:r>
            <a:r>
              <a:rPr lang="ru-RU"/>
              <a:t>1 -  бортовой камень</a:t>
            </a:r>
          </a:p>
          <a:p>
            <a:r>
              <a:rPr lang="en-US"/>
              <a:t>                       </a:t>
            </a:r>
            <a:r>
              <a:rPr lang="ru-RU"/>
              <a:t>2 – основание из бетона М – 250;</a:t>
            </a:r>
          </a:p>
          <a:p>
            <a:r>
              <a:rPr lang="en-US"/>
              <a:t>                       </a:t>
            </a:r>
            <a:r>
              <a:rPr lang="ru-RU"/>
              <a:t>3 – шов сжатия, не более 5 мм .(внутреннюю поверхность при бетонном основании обмазывают битумом; шов заделывают песчаным асфальтом или цементным раствором 1:4).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4371975" y="468313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             Производительность бортоукладчика может составлять в зависимости от сечения борта от 300 до 1000 м борта в смену.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104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4648200"/>
            <a:ext cx="8686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/>
              <a:t>Компактная и маневренная машина </a:t>
            </a:r>
            <a:r>
              <a:rPr lang="ru-RU" b="1"/>
              <a:t>LeeBoy LBC-24W</a:t>
            </a:r>
            <a:r>
              <a:rPr lang="ru-RU"/>
              <a:t> позволяет с высокой скоростью и качеством изготавливать бордюрный камень или водосточный желоб. Кроме этого, специальные легкозаменяемые скользящие опалубки позволяют формировать узкие дорожки и тротуары шириной до 1,2 м. Рулевое управление позволяет выполнять плавные закругления радиусом до 61 см, что значительно экономит время на ручное формирование.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1397</Words>
  <Application>Microsoft Office PowerPoint</Application>
  <PresentationFormat>Экран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Специальность 08.02.05</vt:lpstr>
      <vt:lpstr>Учебные вопросы: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Техника безопасности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gamzina</cp:lastModifiedBy>
  <cp:revision>14</cp:revision>
  <cp:lastPrinted>1601-01-01T00:00:00Z</cp:lastPrinted>
  <dcterms:created xsi:type="dcterms:W3CDTF">1601-01-01T00:00:00Z</dcterms:created>
  <dcterms:modified xsi:type="dcterms:W3CDTF">2018-01-20T09:04:17Z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