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31"/>
  </p:notesMasterIdLst>
  <p:handoutMasterIdLst>
    <p:handoutMasterId r:id="rId32"/>
  </p:handoutMasterIdLst>
  <p:sldIdLst>
    <p:sldId id="264" r:id="rId5"/>
    <p:sldId id="289" r:id="rId6"/>
    <p:sldId id="290" r:id="rId7"/>
    <p:sldId id="291" r:id="rId8"/>
    <p:sldId id="287" r:id="rId9"/>
    <p:sldId id="285" r:id="rId10"/>
    <p:sldId id="293" r:id="rId11"/>
    <p:sldId id="283" r:id="rId12"/>
    <p:sldId id="294" r:id="rId13"/>
    <p:sldId id="288" r:id="rId14"/>
    <p:sldId id="284" r:id="rId15"/>
    <p:sldId id="286" r:id="rId16"/>
    <p:sldId id="295" r:id="rId17"/>
    <p:sldId id="277" r:id="rId18"/>
    <p:sldId id="278" r:id="rId19"/>
    <p:sldId id="292" r:id="rId20"/>
    <p:sldId id="279" r:id="rId21"/>
    <p:sldId id="268" r:id="rId22"/>
    <p:sldId id="296" r:id="rId23"/>
    <p:sldId id="297" r:id="rId24"/>
    <p:sldId id="269" r:id="rId25"/>
    <p:sldId id="280" r:id="rId26"/>
    <p:sldId id="276" r:id="rId27"/>
    <p:sldId id="274" r:id="rId28"/>
    <p:sldId id="281" r:id="rId29"/>
    <p:sldId id="298" r:id="rId30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96" y="-51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06.12.2017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560" y="1371600"/>
            <a:ext cx="10969943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324" y="3331698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4A38-064E-4FD3-ADDA-813D070CCDEC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D35B-A72A-47CE-BC7F-8E47A98042F7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5FC7-2B8E-409D-848C-109CED0920CB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045" y="609600"/>
            <a:ext cx="9446339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045" y="2507786"/>
            <a:ext cx="9446339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3649" y="6416676"/>
            <a:ext cx="1015735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A6FA-49D8-40F0-9874-72AAFBF9C152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1754" y="1535113"/>
            <a:ext cx="538763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441" y="2362201"/>
            <a:ext cx="5385514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362201"/>
            <a:ext cx="538763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E139-3DCD-45B3-A256-BC4A45460039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68-AEAE-47A6-9F44-4FA6ECD045F6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297-96D5-47D9-A057-97E3A0064DBB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442" y="1524001"/>
            <a:ext cx="4010039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D06-A2F7-42F2-8394-5FE48A31B1CA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609600"/>
            <a:ext cx="7313295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1831975"/>
            <a:ext cx="7313295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1166787"/>
            <a:ext cx="7313295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F9B5-42A6-4D3C-A117-7204DD0BD50D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441" y="6416676"/>
            <a:ext cx="284405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4515" y="6416676"/>
            <a:ext cx="3859795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3649" y="6416676"/>
            <a:ext cx="1015735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788" y="0"/>
            <a:ext cx="11203169" cy="3933055"/>
          </a:xfrm>
        </p:spPr>
        <p:txBody>
          <a:bodyPr rtlCol="0">
            <a:noAutofit/>
          </a:bodyPr>
          <a:lstStyle/>
          <a:p>
            <a:pPr algn="l"/>
            <a:r>
              <a:rPr lang="ru-RU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Зубчатые передачи</a:t>
            </a: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ЗУБЧАТЫХ КОЛЕС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77788" y="1154472"/>
            <a:ext cx="113052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Зубчатые колеса можно мысленно подразделить на два элемента. Зубчатый венец состоит из всех зубьев колеса, расположенных между поверхностью вершин и поверхностью впадин зубьев. Тело колеса ограничивается поверхностью впадин.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Делительными окружностями называют соприкасающиеся окружности пары зубчатых колес, катящиеся одна по другой без скольжения. Эти окружности, находясь в зацеплении, являются сопряженными.На чертеже делительные окружности проводят штрихпунктирной линией, а диаметр их обозначают буквой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 между одноименными профильными поверхностями соседних зубьев, измеренное в миллиметрах по дуге делительной окружности, называют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шагом зацепления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0396" y="554148"/>
            <a:ext cx="5544616" cy="60432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63787"/>
            <a:ext cx="9161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Конструктивные разновидности зубчатых колес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77788" y="584440"/>
            <a:ext cx="49685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Конструктивные формы и размеры зубчатого колеса зависят от нагрузок, действующих на его зубья, требований технологии их изготовления, удобства монтажа и эксплуатации, уменьшения массы зубчатых колес.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Зубчатые колеса изготавливают штамповкой, прокаткой,  отливкой и сваркой.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зубч передачи\зп17-4t_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492" y="1052735"/>
            <a:ext cx="4914707" cy="4140641"/>
          </a:xfrm>
          <a:prstGeom prst="rect">
            <a:avLst/>
          </a:prstGeom>
          <a:noFill/>
          <a:ln w="28575">
            <a:solidFill>
              <a:schemeClr val="tx2">
                <a:lumMod val="2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444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Конструктивные особенности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21804" y="466617"/>
            <a:ext cx="11017224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Цилиндрическое зубчатое колесо малого диаметра имеет форму сплошного диска с отверстием для установки на вал.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несколько большем диаметре колеса, для облегчения его конструкции, выполняются массивными только обод и ступица с отверстием для вала. Остальная часть колеса представляет собой тонкий диск с отверстиями или без отверстий. Диск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выполняться с ребрами жесткости.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диаметр колеса достаточно велик, диск заменяют несколькими спицами, соединяющими обод со ступицей. Форма спиц может быть различной. Форма поперечного сечения спиц тоже различна: круглая, овальная, прямоугольная, двутавровая, крестообразная.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Колеса большего диаметра для удобства монтажа и упрощения технологии изготовления иногда выполняют разъемными из двух половин, скрепляемых болтами.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Зубья колес могут быть прямыми, косыми, шевронными и криволинейными.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термины, определения и обозначения элементов зубчатых передач установлены ГОСТ 16530-83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effectLst/>
              </a:rPr>
              <a:t>Виды передач</a:t>
            </a:r>
            <a:endParaRPr lang="ru-RU" sz="6000" dirty="0">
              <a:solidFill>
                <a:schemeClr val="tx2"/>
              </a:solidFill>
              <a:effectLst/>
            </a:endParaRPr>
          </a:p>
        </p:txBody>
      </p:sp>
      <p:pic>
        <p:nvPicPr>
          <p:cNvPr id="3" name="Picture 2" descr="I:\зубч передачи\зп17-3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1628800"/>
            <a:ext cx="11233248" cy="51891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9297583" cy="112055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solidFill>
                  <a:schemeClr val="tx2"/>
                </a:solidFill>
              </a:rPr>
              <a:t>Цилиндрическая зубчатая передача  Рабочий чертеж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535343"/>
            <a:ext cx="7056784" cy="48288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49173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зубч передачи\зп17-5e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524" y="3239712"/>
            <a:ext cx="4830291" cy="34194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5780" y="1988840"/>
            <a:ext cx="11233248" cy="4173488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1.Постоянство </a:t>
            </a: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передаточного отношения 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2.Надежность и долговечность работы.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3.Компактность.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4.Большой диапазон передаваемых скоростей.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5.Небольшое давление на валы.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6.Высокий КПД.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7.Простота обслуживания.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3812" y="188640"/>
            <a:ext cx="11161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Достоинства зубчатых передач:</a:t>
            </a:r>
            <a:endParaRPr lang="ru-RU" sz="6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04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1340768"/>
            <a:ext cx="10969943" cy="652934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Недостатки зубчатых передач</a:t>
            </a:r>
            <a:r>
              <a:rPr lang="ru-RU" sz="600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:</a:t>
            </a:r>
            <a:r>
              <a:rPr lang="ru-RU" sz="6000" i="1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/>
            </a:r>
            <a:br>
              <a:rPr lang="ru-RU" sz="6000" i="1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3812" y="2276872"/>
            <a:ext cx="11305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1.Необходимость высокой точности изготовления и монтажа.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2.Шум при работе со значительными скоростями.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3.Невозможность бесступенчатого регулирования передаточного отношения 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0"/>
            <a:ext cx="9937104" cy="206084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Изображение цилиндрической зубчатой передачи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Начальные окружности двух зацепляющих колес - это воображаемые окружности двух гладких цилиндрических катков, которые при вращении колес перекатываются друг по другу без скольжения (межосевое расстояние начальных окружностей)</a:t>
            </a:r>
            <a:r>
              <a:rPr lang="ru-RU" sz="2800" dirty="0" smtClean="0">
                <a:solidFill>
                  <a:schemeClr val="tx2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/>
                </a:solidFill>
                <a:effectLst/>
              </a:rPr>
            </a:br>
            <a:endParaRPr lang="ru-RU" sz="2800" dirty="0">
              <a:solidFill>
                <a:schemeClr val="tx2"/>
              </a:solidFill>
              <a:effectLst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884" y="2708920"/>
            <a:ext cx="8660387" cy="34289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035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017663" cy="5444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solidFill>
                  <a:schemeClr val="tx2"/>
                </a:solidFill>
                <a:effectLst/>
              </a:rPr>
              <a:t>ВИДЫ ЗУБЧАТЫХ ПЕРЕДАЧ</a:t>
            </a:r>
            <a:endParaRPr lang="ru-RU" b="1" dirty="0">
              <a:solidFill>
                <a:schemeClr val="tx2"/>
              </a:solidFill>
              <a:effectLst/>
            </a:endParaRP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0" t="1389" r="2349" b="1389"/>
          <a:stretch>
            <a:fillRect/>
          </a:stretch>
        </p:blipFill>
        <p:spPr>
          <a:xfrm>
            <a:off x="693812" y="1124744"/>
            <a:ext cx="6192688" cy="5040560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700" y="764704"/>
            <a:ext cx="2887127" cy="341876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Определение модуля и числа зубьев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916" y="1905000"/>
            <a:ext cx="7136259" cy="404428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473853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  <a:effectLst/>
              </a:rPr>
              <a:t>Развивать внимание и активизировать познавательную активность учащихся.</a:t>
            </a:r>
            <a:br>
              <a:rPr lang="ru-RU" dirty="0" smtClean="0">
                <a:solidFill>
                  <a:schemeClr val="tx2"/>
                </a:solidFill>
                <a:effectLst/>
              </a:rPr>
            </a:br>
            <a:r>
              <a:rPr lang="ru-RU" dirty="0" smtClean="0">
                <a:solidFill>
                  <a:schemeClr val="tx2"/>
                </a:solidFill>
                <a:effectLst/>
              </a:rPr>
              <a:t>Изучение устройства и принцип работы зубчатой передачи</a:t>
            </a:r>
            <a:endParaRPr lang="ru-RU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7" y="274638"/>
            <a:ext cx="119990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Геометрические характеристики зубчатых колес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836" y="1444624"/>
            <a:ext cx="9793088" cy="5224735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749" t="3916" r="891" b="3901"/>
          <a:stretch>
            <a:fillRect/>
          </a:stretch>
        </p:blipFill>
        <p:spPr bwMode="auto">
          <a:xfrm>
            <a:off x="1053852" y="692696"/>
            <a:ext cx="10225136" cy="4896544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04464" y="-125343"/>
            <a:ext cx="6179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профиля зуба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6134" y="548680"/>
            <a:ext cx="9484077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Классификация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зубчатых передач</a:t>
            </a:r>
            <a:b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9796" y="692696"/>
            <a:ext cx="11089232" cy="6089104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конструкций зубчатых преобразователей группирует передачи по трем признакам: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Зубчатые передачи, применяемые в механических системах, разнообразны. Они используются как для понижения, так и для повышения угловой скорости.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06465"/>
              </p:ext>
            </p:extLst>
          </p:nvPr>
        </p:nvGraphicFramePr>
        <p:xfrm>
          <a:off x="4467225" y="3754120"/>
          <a:ext cx="3457575" cy="274320"/>
        </p:xfrm>
        <a:graphic>
          <a:graphicData uri="http://schemas.openxmlformats.org/drawingml/2006/table">
            <a:tbl>
              <a:tblPr/>
              <a:tblGrid>
                <a:gridCol w="3381375"/>
                <a:gridCol w="76200"/>
              </a:tblGrid>
              <a:tr h="190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49796" y="3249543"/>
            <a:ext cx="1116124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зацепления зубьев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технических устройствах применяются передачи с внешним, с внутренним и с реечным зацеплением.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с внешним зацеплением применяются для преобразования вращательного движения с изменением направления движения. Передаточное отношение колеблется в пределах –0,1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–10.Внутреннее зацепление применяется в том случае, если требуется преобразовывать вращательное движение с сохранением направления.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6889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412" y="188640"/>
            <a:ext cx="5613374" cy="6440760"/>
          </a:xfr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1765" y="548680"/>
            <a:ext cx="56166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внешним зацеплением передача имеет меньшие габаритные размеры, </a:t>
            </a:r>
            <a:r>
              <a:rPr lang="ru-RU" alt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бóльший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коэффициент перекрытия и повышенную прочность, но более </a:t>
            </a:r>
            <a:r>
              <a:rPr lang="ru-RU" alt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cложна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изготовлении. Реечное зацепление применяется при преобразовании вращательного движения в поступательное и обратно.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749" y="228600"/>
            <a:ext cx="120710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. По взаимному расположению осей </a:t>
            </a:r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валов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различают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передачи цилиндрическими колесами с параллельными осями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валов,  коническими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колесами с пересекающимися осями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,колесами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со скрещивающимися осями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Передачи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c коническими колесами обладают меньшим передаточным отношением (1/6 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6), более сложны в изготовлении и эксплуатации, имеют дополнительные осевые нагрузки. Винтовые колеса работают с повышенным скольжением, быстрее изнашиваются, имеют малую нагрузочную способность. Эти передачи могут обеспечивать различные передаточные отношения при одинаковых диаметрах колес.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3024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53852" y="-156120"/>
            <a:ext cx="102971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зубчатых зацеплений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763" t="17092" r="763"/>
          <a:stretch>
            <a:fillRect/>
          </a:stretch>
        </p:blipFill>
        <p:spPr bwMode="auto">
          <a:xfrm>
            <a:off x="981844" y="1340768"/>
            <a:ext cx="9289032" cy="279435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97867" y="4644280"/>
            <a:ext cx="68407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цилиндрическая передача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коническая передача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червячная передача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1464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Условные обозначения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884" y="1556793"/>
            <a:ext cx="5647879" cy="530120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669547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sz="670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Передачи и их элементы</a:t>
            </a:r>
            <a: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7789" y="1134337"/>
            <a:ext cx="113052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система подвижно соединенных между собой тел (звеньев), совершающих под действием приложенных сил определенные целесообразные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механизм с согласованно работающими частями, осуществляющий определенные движения для преобразования энергии, материалов или информации.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Вращательное движение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движение, при котором все точки тела, двигаясь в параллельных плоскостях, описывают окружности с центрами на одной прямой, перпендикулярной к плоскости, называемой осью вращения.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Передаточное отношение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(передаточное число)- отношение числа зубьев колеса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числу зубьев шестерни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деталь машины, вращающаяся в опорах (подшипниках), предназначенная для передачи крутящих моментов от одной детали к другой.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Передачи и их элементы</a:t>
            </a:r>
            <a:r>
              <a:rPr lang="ru-RU" sz="360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05780" y="1242685"/>
            <a:ext cx="1144927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деталь машины, поддерживающая вращающиеся части машины (колеса).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Отличается от вала тем, что не передает крутящего момента.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780" y="2852936"/>
            <a:ext cx="1044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5780" y="2132856"/>
            <a:ext cx="11089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Цапфа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вала или оси, опирающаяся на подшипник.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Зубчатое зацепление-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кинематическая пара, образованная зубчатыми колесами, зубья которых при последовательном соприкосновении между собой передают заданное движение от одного колеса к другому.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Зубчатое колесо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– деталь зубчатой передачи в виде диска с зубьями, входящими в зацепление с зубьями другого колеса.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Ведущее зубчатое колесо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– зубчатое колесо передачи, которое сообщает движение парному колесу.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Ведомое зубчатое колесо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– </a:t>
            </a:r>
            <a:r>
              <a:rPr lang="ru-RU" dirty="0" err="1" smtClean="0">
                <a:solidFill>
                  <a:schemeClr val="bg1"/>
                </a:solidFill>
                <a:cs typeface="Arial" pitchFamily="34" charset="0"/>
              </a:rPr>
              <a:t>колесо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,  которому сообщает движение парное зубчатое колесо.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017663" cy="688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ОБЩИЕ СВЕДЕНИЯ О ПЕРЕДАЧАХ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5821" y="694011"/>
            <a:ext cx="110892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передачи вращательного движение с одного вала на другой, преобразования вращательного движения в поступательное и изменения частоты вращения применяют зубчатые передачи, основными деталями которых являются различные зубчатые колеса и рейки.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Зубчатое колесо, сидящее на передающем вращение валу, называют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на получающем вращение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ведомым.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Меньшее из двух колес сопряженной пары называют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шестерней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большее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одинаковом числе зубьев шестерней называют ведущее колесо, а колесо- ведомое.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передачи вращательного движения между видами, оси которых расположены параллельно, применяют цилиндрические передачи; если оси валов пересекаются, используют конические передачи.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1" y="188640"/>
            <a:ext cx="4896544" cy="62646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Фрикционная передача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Конические фрикционные катки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ременная передача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г) цепная передача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зубчатая передача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е) зубчатая передача с внутренним зацеплением зубьев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ж) реечная передача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конические зубчатые колеса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и) червячная передача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к)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храповый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механизм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340" y="188640"/>
            <a:ext cx="5771515" cy="6388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49796" y="99591"/>
            <a:ext cx="39604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ПЕРЕДАЧИ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ОБЩИЕ ПОЛОЖЕНИЯ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535"/>
          <a:stretch>
            <a:fillRect/>
          </a:stretch>
        </p:blipFill>
        <p:spPr bwMode="auto">
          <a:xfrm>
            <a:off x="1053852" y="1268760"/>
            <a:ext cx="9649072" cy="54006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0"/>
            <a:ext cx="10657184" cy="1412776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параметры зубчатых колес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908720"/>
            <a:ext cx="9577064" cy="57606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Элементы зубчатого колеса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28" y="1420813"/>
            <a:ext cx="10513168" cy="524854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schemas.microsoft.com/office/2006/metadata/properties"/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848</Words>
  <Application>Microsoft Office PowerPoint</Application>
  <PresentationFormat>Произвольный</PresentationFormat>
  <Paragraphs>75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Зубчатые передачи </vt:lpstr>
      <vt:lpstr>Цель: Развивать внимание и активизировать познавательную активность учащихся. Изучение устройства и принцип работы зубчатой передачи</vt:lpstr>
      <vt:lpstr>Передачи и их элементы </vt:lpstr>
      <vt:lpstr>Передачи и их элементы </vt:lpstr>
      <vt:lpstr>ОБЩИЕ СВЕДЕНИЯ О ПЕРЕДАЧАХ</vt:lpstr>
      <vt:lpstr>а) Фрикционная передача б) Конические фрикционные катки в) ременная передача г) цепная передача д) зубчатая передача е) зубчатая передача с внутренним зацеплением зубьев ж) реечная передача з) конические зубчатые колеса и) червячная передача к) храповый механизм </vt:lpstr>
      <vt:lpstr>ОБЩИЕ ПОЛОЖЕНИЯ</vt:lpstr>
      <vt:lpstr>Основные параметры зубчатых колес </vt:lpstr>
      <vt:lpstr>Элементы зубчатого колеса</vt:lpstr>
      <vt:lpstr>ЭЛЕМЕНТЫ ЗУБЧАТЫХ КОЛЕС </vt:lpstr>
      <vt:lpstr>Слайд 11</vt:lpstr>
      <vt:lpstr>Конструктивные особенности</vt:lpstr>
      <vt:lpstr>Виды передач</vt:lpstr>
      <vt:lpstr>Цилиндрическая зубчатая передача  Рабочий чертеж</vt:lpstr>
      <vt:lpstr>Слайд 15</vt:lpstr>
      <vt:lpstr>Недостатки зубчатых передач: </vt:lpstr>
      <vt:lpstr>  Изображение цилиндрической зубчатой передачи Начальные окружности двух зацепляющих колес - это воображаемые окружности двух гладких цилиндрических катков, которые при вращении колес перекатываются друг по другу без скольжения (межосевое расстояние начальных окружностей) </vt:lpstr>
      <vt:lpstr>ВИДЫ ЗУБЧАТЫХ ПЕРЕДАЧ</vt:lpstr>
      <vt:lpstr>Определение модуля и числа зубьев</vt:lpstr>
      <vt:lpstr>Геометрические характеристики зубчатых колес</vt:lpstr>
      <vt:lpstr>Слайд 21</vt:lpstr>
      <vt:lpstr>Классификация зубчатых передач  </vt:lpstr>
      <vt:lpstr>Слайд 23</vt:lpstr>
      <vt:lpstr>Слайд 24</vt:lpstr>
      <vt:lpstr>Слайд 25</vt:lpstr>
      <vt:lpstr>Условные обозначения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2017-12-04T05:56:33Z</dcterms:created>
  <dcterms:modified xsi:type="dcterms:W3CDTF">2017-12-06T11:28:19Z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