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2AC7B9D-BAE8-4F11-889D-B8D00BBE2756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E1C66E-DCF5-413B-A147-19E261E9A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24744"/>
            <a:ext cx="6060508" cy="3903712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4800" dirty="0" smtClean="0">
                <a:latin typeface="Arial Black" pitchFamily="34" charset="0"/>
              </a:rPr>
              <a:t>ОПИСАНИЕ ЭЛЕМЕНТОВ МЕСТНОСТИ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Суть этого метода заключается в следующем.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На карту нужно наложить прозрачную палетку в виде сетки квадратов со стороной </a:t>
            </a:r>
            <a:r>
              <a:rPr lang="en-US" sz="2400" dirty="0" smtClean="0"/>
              <a:t>d</a:t>
            </a:r>
            <a:r>
              <a:rPr lang="ru-RU" sz="2400" dirty="0" smtClean="0"/>
              <a:t> см (</a:t>
            </a:r>
            <a:r>
              <a:rPr lang="ru-RU" sz="2400" dirty="0" err="1" smtClean="0"/>
              <a:t>см</a:t>
            </a:r>
            <a:r>
              <a:rPr lang="ru-RU" sz="2400" dirty="0" smtClean="0"/>
              <a:t>. рис.1) и подсчитать число всех пересечений (т) речной сети с линиями палетки.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Рисунок 1 – квадратная палетка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2" cstate="print"/>
          <a:srcRect l="14563" t="15343" r="60237" b="57581"/>
          <a:stretch>
            <a:fillRect/>
          </a:stretch>
        </p:blipFill>
        <p:spPr>
          <a:xfrm>
            <a:off x="1907704" y="3284985"/>
            <a:ext cx="3816424" cy="2736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064896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Суммарная длина всей речной сети данного района оказывается пропорциональна числу пересечений (т) и равна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Научно доказано, что наименьшие погрешности при измерении длины извилистых линий дают палетки со сторонами 2—4 мм. При таком косвенном способе измерения, основанном не на промере каждой отдельной линии, а на статистических закономерностях, погрешность составляет порядка 5%.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2" cstate="print"/>
          <a:srcRect l="20075" t="51083" r="68113" b="45668"/>
          <a:stretch>
            <a:fillRect/>
          </a:stretch>
        </p:blipFill>
        <p:spPr>
          <a:xfrm>
            <a:off x="1835696" y="2132856"/>
            <a:ext cx="3240360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064896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Для выполнения работы достаточно взять</a:t>
            </a:r>
            <a:r>
              <a:rPr lang="en-US" sz="2200" dirty="0" smtClean="0"/>
              <a:t> d</a:t>
            </a:r>
            <a:r>
              <a:rPr lang="ru-RU" sz="2200" dirty="0" smtClean="0"/>
              <a:t>=1 см. Палетку можно изготовить на кальке или на прозрачном пластике размером 10 см</a:t>
            </a:r>
            <a:r>
              <a:rPr lang="en-US" sz="2200" dirty="0" smtClean="0"/>
              <a:t> </a:t>
            </a:r>
            <a:r>
              <a:rPr lang="ru-RU" sz="2200" dirty="0" smtClean="0"/>
              <a:t>на 10 см и, приложите к работе. Отступив от краев палетки по 0,5 см, проведите черной тушью тонкие сплошные линии через 1 см. Получится квадратная палетка размером 9 на 9 квадратов.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Палетку нужно наложить на топографическую карту так, чтобы она покрывала 2 квадрата горизонтали и 2 квадрата по вертикали, образованные линиями километровой сетки, проведенной на карте (см. рис.3)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064896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2" cstate="print"/>
          <a:srcRect l="53937" t="11011" r="9838" b="41336"/>
          <a:stretch>
            <a:fillRect/>
          </a:stretch>
        </p:blipFill>
        <p:spPr>
          <a:xfrm>
            <a:off x="395536" y="260648"/>
            <a:ext cx="7488832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064896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Подсчитать число всех пересечений (т), последовательно передвигая палетку по всей площади карты. По предложенной формуле вычислить длину речной  сети (</a:t>
            </a:r>
            <a:r>
              <a:rPr lang="en-US" sz="2400" dirty="0" smtClean="0"/>
              <a:t>l</a:t>
            </a:r>
            <a:r>
              <a:rPr lang="ru-RU" sz="2400" dirty="0" smtClean="0"/>
              <a:t> см), а затем перевести ее в километры.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Так, например, если длина реки (или какой-либо другой извилистой линии) равна 132,6 см на карте масштаба 1 : 10 000, то на местности ей будет соответствовать величина 13,26 км.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064896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Площадь трапеции топографической карты легко получить, умножив длину основания трапеции (в км) на длину боковой стороны трапеции (в км), принимая приближенно трапецию за прямоугольник.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Густоту распределения водоемов (прудов, озер и </a:t>
            </a:r>
            <a:r>
              <a:rPr lang="ru-RU" sz="2200" dirty="0" err="1" smtClean="0"/>
              <a:t>др</a:t>
            </a:r>
            <a:r>
              <a:rPr lang="ru-RU" sz="2200" dirty="0" smtClean="0"/>
              <a:t>) по территории картографируемого района можно определить по формуле: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Где </a:t>
            </a:r>
            <a:r>
              <a:rPr lang="ru-RU" sz="2200" dirty="0" err="1" smtClean="0"/>
              <a:t>Кгв</a:t>
            </a:r>
            <a:r>
              <a:rPr lang="ru-RU" sz="2200" dirty="0" smtClean="0"/>
              <a:t> – коэффициент густоты водоемов;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200" dirty="0" smtClean="0"/>
              <a:t>N</a:t>
            </a:r>
            <a:r>
              <a:rPr lang="ru-RU" sz="2200" dirty="0" smtClean="0"/>
              <a:t> – количество всех водоемов на территории данного района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68512" t="83393" r="22826" b="11192"/>
          <a:stretch>
            <a:fillRect/>
          </a:stretch>
        </p:blipFill>
        <p:spPr>
          <a:xfrm>
            <a:off x="2123728" y="4005064"/>
            <a:ext cx="3672408" cy="7920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064896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b="1" i="1" u="sng" dirty="0" smtClean="0"/>
              <a:t>Населенные пункты.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Все населенные пункты, расположенные сети на территории картографируемого района, следует характеризовать  по типу поселения (города, поселки городского типа, поселки сельского типа), их величине по количеству жителей и их густоте распределения.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Тип поселения определяется по характеру подписи названия  населенного пункта (вид шрифта, наклон). Количество жителей, а для сельских населенных пунктов количество жилых домов определяется по высоте подписи названия населенного пункта по Условным знакам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064896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Густота распределения населенных пунктов (</a:t>
            </a:r>
            <a:r>
              <a:rPr lang="ru-RU" sz="2000" dirty="0" err="1" smtClean="0"/>
              <a:t>Кгн</a:t>
            </a:r>
            <a:r>
              <a:rPr lang="ru-RU" sz="2000" dirty="0" smtClean="0"/>
              <a:t>) рассчитывается по той же формуле, что и распределение водоемов. При расчете нужно учитывать все населенные пункты независимо от типа поселения и количества жителей. После характеристики населенных пунктов следует перейти к социально - экономическим объектам, расположенным в данном районе. Перечисляются все социально – экономические объекты: школы, заводы, фабрики, шахты, электростанции, трансформаторные будки, больницы, санатории, аэродромы, стадионы, памятники, развалины, пасеки, дома лесников, церкви, часовни, кладбище, нефтепроводы, газопроводы и т. Д.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Заканчивать этот раздел следует указанием наличия </a:t>
            </a:r>
            <a:r>
              <a:rPr lang="ru-RU" sz="2000" smtClean="0"/>
              <a:t>в данном районе </a:t>
            </a:r>
            <a:r>
              <a:rPr lang="ru-RU" sz="2000" dirty="0" smtClean="0"/>
              <a:t>линий связи </a:t>
            </a:r>
            <a:r>
              <a:rPr lang="ru-RU" sz="2000" smtClean="0"/>
              <a:t>и электропередач.</a:t>
            </a:r>
            <a:endParaRPr lang="ru-RU" sz="20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b="1" i="1" u="sng" dirty="0" smtClean="0"/>
              <a:t>Дорожная сеть.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Все дороги должны быть охарактеризованы по их типу (железные, шоссейные, улучшенные грунтовые и грунтовые — проселочные, полевые, лесные, зимние и др.). В свою очередь, каждый тип дорог должен быть наделен более подробной характеристикой.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Так, например, для железных дорог нужно сказать о количестве путей, о виде тяги (электрифицированные и т. д.), о ширине колеи (нормальная, узкоколейная), о техническом состоянии (действующие, строящиеся, разобранные).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Для шоссейных дорог необходимо сказать об их виде (автострады, усовершенствованные шоссе, шоссе), ширине проезжей части и ширине всей дороги. Материале покрытия, их техническом состоянии.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Для улучшенных грунтовых дорог нужно указать их ширину , техническое состояние.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Кроме того, для всех дорог нужно назван все имеющиеся на них сооружения (выемки, насыпи, станции, вокзалы, депо, семафоры и светофоры, километровые столбы, указатели дорог, туннели, обсадка деревьями и т. д.).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rmAutofit fontScale="25000" lnSpcReduction="20000"/>
          </a:bodyPr>
          <a:lstStyle/>
          <a:p>
            <a:pPr marL="0" indent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 smtClean="0"/>
              <a:t>Подробную характеристику всех элементов местности, имеющихся на территории картографируемого района выполняют, используя топографическую карту.</a:t>
            </a:r>
          </a:p>
          <a:p>
            <a:pPr marL="0" indent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 smtClean="0"/>
              <a:t>По своему происхождению все объекты (или элементы) местности могут быть разделены на физико-географические или природные (гидрография, рельеф, растительность, грунты) и социально-экономические (населенные пункты, пути сообщения, ‚средства связи; объекты промышленности, сельского хозяйства, культуры, </a:t>
            </a:r>
            <a:r>
              <a:rPr lang="ru-RU" sz="9600" dirty="0" err="1" smtClean="0"/>
              <a:t>политико</a:t>
            </a:r>
            <a:r>
              <a:rPr lang="ru-RU" sz="9600" dirty="0" smtClean="0"/>
              <a:t> - административные).</a:t>
            </a:r>
          </a:p>
          <a:p>
            <a:pPr>
              <a:lnSpc>
                <a:spcPct val="170000"/>
              </a:lnSpc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Заканчивать этот раздел нужно расчетами густоты дорожной сети (</a:t>
            </a:r>
            <a:r>
              <a:rPr lang="ru-RU" sz="2200" dirty="0" err="1" smtClean="0"/>
              <a:t>Кгд</a:t>
            </a:r>
            <a:r>
              <a:rPr lang="ru-RU" sz="2200" dirty="0" smtClean="0"/>
              <a:t>) картографируемого района, выполненными по той же формуле, которую использовали выше при расчете густоты речной сети. При расчете длины дорожной сети района нужно учитывать все виды дорог независимо от их типа и технического состояния. В связи с те, что дорожная сеть в некоторых районах более сильно развита, чем речная сеть, необходимо воспользоваться вероятностным картометрическим способом измерения, рассмотренным при описании элементов гидрографии.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b="1" i="1" u="sng" dirty="0" smtClean="0"/>
              <a:t>Рельеф.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Сначала следует определить общий характер рельефа картографируемого района (равнинный, холмистый или горный).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Равнинным называют рельеф участков суши с малыми (до 50 м) колебаниями относительных высот, холмистым – рельеф с относительными высотами от 50 м до 200 м, горным – рельеф с относительными высотами от 200 м и более.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На топографической карте найти и указать в работе отметки максимальной и минимальной высот для данной местности. Разность этих отметок даст значение относительной высоты, по которому необходимо сделать выводы о характере рельефа картографируемого района.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568952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Бывают ситуации когда рельеф района неоднороден. В таком случае, характеризовать рельеф необходимо не в общем, а по частям. Для каждой части отыскивается своя максимальная и минимальная высота, а затем и относительная высота, по которой судят о рельефе картографируемого района. После описания характера рельефа следует по карте перечислить основные формы (горы, горные хребты, холмы, долины, балки, овраги) и элементы рельефа ( вершины, водоразделы, склоны, гребни, бровки, тальвеги, седловины, обрывы, оползни, осыпи, скалы, каменистые россыпи), имеющиеся на данной местности.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Также нужно сказать о преобладающих для картографируемой территории углах наклона. Их можно определить с учетом сечения рельефа по масштабу заложений, имеющемуся на топографической карте.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b="1" i="1" u="sng" dirty="0" smtClean="0"/>
              <a:t>Растительность и грунты.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Прежде по карте нужно перечислить все виды растительности и угодий, имеющиеся в данном районе (леса, лесные и кустарниковые полосы, кустарники, сенокосы, пашни, сады, виноградники, технические культуры и др.), а затем уже подробно </a:t>
            </a:r>
            <a:r>
              <a:rPr lang="ru-RU" sz="2400" dirty="0" err="1" smtClean="0"/>
              <a:t>охарактеризовывать</a:t>
            </a:r>
            <a:r>
              <a:rPr lang="ru-RU" sz="2400" dirty="0" smtClean="0"/>
              <a:t> каждый вид растительности или угодья.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Так, например, леса могут быть: лиственные, хвойные, смешанные; зрелые и карликовые; редкие, вырубленные, горелые, буреломы, поросль, лесные питомники.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300" dirty="0" smtClean="0"/>
              <a:t>Прежде по карте нужно перечислить все виды растительности и угодий, имеющиеся в данном районе (леса, лесные и кустарниковые полосы, кустарники, сенокосы, пашни, сады, виноградники, технические культуры и др.), а затем уже подробно </a:t>
            </a:r>
            <a:r>
              <a:rPr lang="ru-RU" sz="2300" dirty="0" err="1" smtClean="0"/>
              <a:t>охарактеризовывать</a:t>
            </a:r>
            <a:r>
              <a:rPr lang="ru-RU" sz="2300" dirty="0" smtClean="0"/>
              <a:t> каждый вид растительности или угодья.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300" dirty="0" smtClean="0"/>
              <a:t>Так, например, леса могут быть: лиственные, хвойные, смешанные; зрелые и карликовые; редкие, вырубленные, горелые, буреломы, поросль, лесные питомники.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300" dirty="0" smtClean="0"/>
              <a:t>При описании леса необходимо назвать породный состав его, высоту и толщину деревьев, густоту леса, наличие просек и их ширину, наличие лесных кварталов.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300" dirty="0" err="1" smtClean="0"/>
              <a:t>Залесенность</a:t>
            </a:r>
            <a:r>
              <a:rPr lang="ru-RU" sz="2300" dirty="0" smtClean="0"/>
              <a:t> района (в процентах) определяется по формуле: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3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3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300" dirty="0" smtClean="0"/>
              <a:t>где П —процент </a:t>
            </a:r>
            <a:r>
              <a:rPr lang="ru-RU" sz="2300" dirty="0" err="1" smtClean="0"/>
              <a:t>залесенности</a:t>
            </a:r>
            <a:r>
              <a:rPr lang="ru-RU" sz="2300" dirty="0" smtClean="0"/>
              <a:t>;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300" dirty="0" err="1" smtClean="0"/>
              <a:t>Рл</a:t>
            </a:r>
            <a:r>
              <a:rPr lang="ru-RU" sz="2300" dirty="0" smtClean="0"/>
              <a:t> —площадь (в кв. км), занимаемая лесом;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300" dirty="0" smtClean="0"/>
              <a:t>Р км2 — общая площадь района картографирования.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300" dirty="0" smtClean="0"/>
              <a:t>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3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3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3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  <p:pic>
        <p:nvPicPr>
          <p:cNvPr id="4" name="Рисунок 3" descr="5.jpeg"/>
          <p:cNvPicPr>
            <a:picLocks noChangeAspect="1"/>
          </p:cNvPicPr>
          <p:nvPr/>
        </p:nvPicPr>
        <p:blipFill>
          <a:blip r:embed="rId2" cstate="print"/>
          <a:srcRect l="21650" t="46751" r="66538" b="50000"/>
          <a:stretch>
            <a:fillRect/>
          </a:stretch>
        </p:blipFill>
        <p:spPr>
          <a:xfrm>
            <a:off x="1331640" y="3717032"/>
            <a:ext cx="3600400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Площадь леса определяется по топографической карте с помощью палетки, изготовленной ранее для расчета густоты речной или дорожной сети.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Наложив палетку на ареалы лесных массивов, нужно подсчитать сколько квадратиков палетки попадет на лес и умножить это число на площадь этого квадратика, то есть: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где </a:t>
            </a:r>
            <a:r>
              <a:rPr lang="ru-RU" sz="2200" dirty="0" err="1" smtClean="0"/>
              <a:t>п</a:t>
            </a:r>
            <a:r>
              <a:rPr lang="ru-RU" sz="2200" dirty="0" smtClean="0"/>
              <a:t> — число квадратиков палетки;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а — площадь одного квадратика палетки (в </a:t>
            </a:r>
            <a:r>
              <a:rPr lang="ru-RU" sz="2200" dirty="0" err="1" smtClean="0"/>
              <a:t>кв</a:t>
            </a:r>
            <a:r>
              <a:rPr lang="ru-RU" sz="2200" dirty="0" smtClean="0"/>
              <a:t>, км).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  <p:pic>
        <p:nvPicPr>
          <p:cNvPr id="4" name="Рисунок 3" descr="5.jpeg"/>
          <p:cNvPicPr>
            <a:picLocks noChangeAspect="1"/>
          </p:cNvPicPr>
          <p:nvPr/>
        </p:nvPicPr>
        <p:blipFill>
          <a:blip r:embed="rId2" cstate="print"/>
          <a:srcRect l="25987" t="67780" r="68500" b="29603"/>
          <a:stretch>
            <a:fillRect/>
          </a:stretch>
        </p:blipFill>
        <p:spPr>
          <a:xfrm>
            <a:off x="2699792" y="3645024"/>
            <a:ext cx="1728192" cy="5966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При этом следует иметь в виду, что площадь квадрата со стороной  </a:t>
            </a:r>
            <a:r>
              <a:rPr lang="en-US" sz="2200" dirty="0" smtClean="0"/>
              <a:t>d = 1 </a:t>
            </a:r>
            <a:r>
              <a:rPr lang="ru-RU" sz="2200" dirty="0" smtClean="0"/>
              <a:t>см на карте соответствует на местности: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200" dirty="0" smtClean="0"/>
              <a:t>-</a:t>
            </a:r>
            <a:r>
              <a:rPr lang="ru-RU" sz="2200" dirty="0" smtClean="0"/>
              <a:t> в масштабе 1 : 10 000 — 0,01 кв. км,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/>
              <a:t>- </a:t>
            </a:r>
            <a:r>
              <a:rPr lang="ru-RU" sz="2200" dirty="0" smtClean="0"/>
              <a:t>в масштабе 1 :25 000 — 0,0625 кв. км,</a:t>
            </a:r>
            <a:endParaRPr lang="en-US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/>
              <a:t>- </a:t>
            </a:r>
            <a:r>
              <a:rPr lang="ru-RU" sz="2200" dirty="0" smtClean="0"/>
              <a:t>в масштабе 1 : 50 0000 — 0,25 кв. км,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/>
              <a:t>-</a:t>
            </a:r>
            <a:r>
              <a:rPr lang="ru-RU" sz="2200" dirty="0" smtClean="0"/>
              <a:t> в масштабе 1 : 100 ООО—1,0 кв. км.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При описании пашни </a:t>
            </a:r>
            <a:r>
              <a:rPr lang="ru-RU" sz="2200" dirty="0" smtClean="0"/>
              <a:t>необходимо обратить </a:t>
            </a:r>
            <a:r>
              <a:rPr lang="ru-RU" sz="2200" dirty="0" smtClean="0"/>
              <a:t>внимание на ее </a:t>
            </a:r>
            <a:r>
              <a:rPr lang="ru-RU" sz="2200" dirty="0" err="1" smtClean="0"/>
              <a:t>культуртехническое</a:t>
            </a:r>
            <a:r>
              <a:rPr lang="ru-RU" sz="2200" dirty="0" smtClean="0"/>
              <a:t> </a:t>
            </a:r>
            <a:r>
              <a:rPr lang="ru-RU" sz="2200" dirty="0" smtClean="0"/>
              <a:t>состояние (чистая, </a:t>
            </a:r>
            <a:r>
              <a:rPr lang="ru-RU" sz="2200" dirty="0" err="1" smtClean="0"/>
              <a:t>залесенная</a:t>
            </a:r>
            <a:r>
              <a:rPr lang="ru-RU" sz="2200" dirty="0" smtClean="0"/>
              <a:t>, </a:t>
            </a:r>
            <a:r>
              <a:rPr lang="ru-RU" sz="2200" dirty="0" err="1" smtClean="0"/>
              <a:t>закустаренная</a:t>
            </a:r>
            <a:r>
              <a:rPr lang="ru-RU" sz="2200" dirty="0" smtClean="0"/>
              <a:t> </a:t>
            </a:r>
            <a:r>
              <a:rPr lang="ru-RU" sz="2200" dirty="0" smtClean="0"/>
              <a:t>и т</a:t>
            </a:r>
            <a:r>
              <a:rPr lang="ru-RU" sz="2200" dirty="0" smtClean="0"/>
              <a:t>. д.).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Заканчивая характеристику всех видов растительности и угодий, переходят к грунтам картографируемого района(болота, пески, солончаки)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Для болот следует указать их местоположение, степень проходимости, глубину, растительность. Для других видов грунтов указывается местоположение и занимаемая ими площадь.</a:t>
            </a: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b="1" i="1" u="sng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800" dirty="0" smtClean="0"/>
              <a:t>Описывать же элементы местности картографируемого района следует последовательно в определенном порядке, а именно:</a:t>
            </a:r>
          </a:p>
          <a:p>
            <a:pPr marL="0" indent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800" dirty="0" smtClean="0"/>
              <a:t>— элементы гидрографии, </a:t>
            </a:r>
          </a:p>
          <a:p>
            <a:pPr marL="0" indent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800" dirty="0" smtClean="0"/>
              <a:t>— населенные пункты,</a:t>
            </a:r>
          </a:p>
          <a:p>
            <a:pPr marL="0" indent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800" dirty="0" smtClean="0"/>
              <a:t>— дорожная сеть,</a:t>
            </a:r>
          </a:p>
          <a:p>
            <a:pPr marL="0" indent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800" dirty="0" smtClean="0"/>
              <a:t>—рельеф,</a:t>
            </a:r>
          </a:p>
          <a:p>
            <a:pPr marL="0" indent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800" dirty="0" smtClean="0"/>
              <a:t>— растительность и грунты,</a:t>
            </a:r>
          </a:p>
          <a:p>
            <a:pPr marL="0" indent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800" dirty="0" smtClean="0"/>
              <a:t>— границы.</a:t>
            </a:r>
          </a:p>
          <a:p>
            <a:pPr>
              <a:lnSpc>
                <a:spcPct val="170000"/>
              </a:lnSpc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ru-RU" b="1" i="1" u="sng" dirty="0" smtClean="0"/>
              <a:t>Элементы гидрографии.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/>
              <a:t>Из элементов гидрографии следует назвать моря, реки и их притоки, каналы и канавы, озера и пруды, водохранилища, ключи, родники, колодцы и т‚ д.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/>
              <a:t>Характеристику речной сети нужно начинать с главной, самой крупной реки района, как правило, имеющей наибольшую ширину Если все реки района имеют одинаковую ширину, тогда за главную следует принять реку, имеющую наибольшую протяженность. Затем описываются притоки главной реки </a:t>
            </a:r>
            <a:r>
              <a:rPr lang="ru-RU" dirty="0" err="1" smtClean="0"/>
              <a:t>иостальные</a:t>
            </a:r>
            <a:r>
              <a:rPr lang="ru-RU" dirty="0" smtClean="0"/>
              <a:t> реки района.</a:t>
            </a:r>
          </a:p>
          <a:p>
            <a:pPr>
              <a:lnSpc>
                <a:spcPct val="170000"/>
              </a:lnSpc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rmAutofit/>
          </a:bodyPr>
          <a:lstStyle/>
          <a:p>
            <a:pPr marL="0" indent="45000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/>
              <a:t>Для всех рек необходимо указать: направление течения, судоходность, ширину, глубину, характер берегов (пологие, обрывистые, скалистые и т. д.), притоки, пороги и водопады, переправы (броды, перевозы, паромы, мосты) и гидротехнические сооружения на них (плотины, шлюзы, пристани, волноломы, маяки и т. д.). </a:t>
            </a:r>
          </a:p>
          <a:p>
            <a:pPr marL="0" indent="45000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/>
              <a:t>Все сведения о реках района снимаются с исходной топографической карты, а для лучшего ее чтения необходимо воспользоваться условными знаками.</a:t>
            </a:r>
          </a:p>
          <a:p>
            <a:pPr>
              <a:lnSpc>
                <a:spcPct val="170000"/>
              </a:lnSpc>
              <a:buNone/>
            </a:pPr>
            <a:endParaRPr lang="ru-RU" dirty="0" smtClean="0"/>
          </a:p>
          <a:p>
            <a:pPr>
              <a:lnSpc>
                <a:spcPct val="170000"/>
              </a:lnSpc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Озера и искусственные водоемы (пруды, водохранилища и др.) характеризуются по размеру, характеру береговой линии (постоянная, пересыхающая, пропадающая), характеру воды (пресная, соленая, горько-соленая).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Для каналов, канав и водопроводов указывается их состояние (действующие, строящиеся, сухие, наземные или подземные и т. д.), их назначение (транспортные, мелиоративные), их ширину.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Заканчивать описание гидрографии следует расчетами примерной густоты речной сети и густоты распределения водоемов на территории картографируемого района.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smtClean="0"/>
              <a:t>Густота речной сети рассчитывается по следующей формуле: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200" dirty="0" err="1" smtClean="0"/>
              <a:t>Кгр</a:t>
            </a:r>
            <a:r>
              <a:rPr lang="ru-RU" sz="2200" dirty="0" smtClean="0"/>
              <a:t> -  коэффициент густоты речной сети картографируемого района;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200" dirty="0" smtClean="0"/>
              <a:t>L</a:t>
            </a:r>
            <a:r>
              <a:rPr lang="ru-RU" sz="2200" dirty="0" smtClean="0"/>
              <a:t>км -  длина всех рек, каналов и канав района (в (километрах);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err="1" smtClean="0"/>
              <a:t>Ркм</a:t>
            </a:r>
            <a:r>
              <a:rPr lang="ru-RU" sz="2400" dirty="0" smtClean="0"/>
              <a:t>² - площадь всего района картографирования (в квадратных километрах).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  <p:pic>
        <p:nvPicPr>
          <p:cNvPr id="4" name="Рисунок 3" descr="2.jpeg"/>
          <p:cNvPicPr>
            <a:picLocks noChangeAspect="1"/>
          </p:cNvPicPr>
          <p:nvPr/>
        </p:nvPicPr>
        <p:blipFill>
          <a:blip r:embed="rId2" cstate="print"/>
          <a:srcRect l="68900" t="35560" r="21650" b="59747"/>
          <a:stretch>
            <a:fillRect/>
          </a:stretch>
        </p:blipFill>
        <p:spPr>
          <a:xfrm>
            <a:off x="2267744" y="2492896"/>
            <a:ext cx="2736304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Длина рек определяется по топографической карте в пределах всей трапеции, а площадь района берется равной площади трапеции данной карты. Длину рек, измеренную по карте (в мм), нужно перевести с учетом масштаба карты в соответствующую величину на местности (в км).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При этом следует вспомнить, что 1 см на карте соответствует на местности: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— в масштабе карты 1 : 10 000 —— 0,1 км,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— в масштабе карты 1 : 25 000 —— 0,25 км,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_ в масштабе карты 1 : 50 000 _ 0,5 км,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— в масштабе карты 1 : 100000 — 1,0 км.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6555128"/>
          </a:xfrm>
        </p:spPr>
        <p:txBody>
          <a:bodyPr>
            <a:noAutofit/>
          </a:bodyPr>
          <a:lstStyle/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Для измерения длин кривых-линий, в том числе и рек, по карте можно пользоваться курвиметром или циркулем-измерителем с малым раствором между иглами (2-4 мм).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dirty="0" smtClean="0"/>
              <a:t>Для выполнения практической работы можно раствор циркуля брать равным 10 мм, так как расчеты приближенные. Для районов с густой речной сетью длину рек можно определять, пользуясь вероятностными картометрическими приемами, значительно упрощающими работу. </a:t>
            </a:r>
          </a:p>
          <a:p>
            <a:pPr marL="0" indent="450000">
              <a:lnSpc>
                <a:spcPct val="17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</TotalTime>
  <Words>2002</Words>
  <Application>Microsoft Office PowerPoint</Application>
  <PresentationFormat>Экран (4:3)</PresentationFormat>
  <Paragraphs>149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ОПИСАНИЕ ЭЛЕМЕНТОВ МЕСТНОСТИ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ЭЛЕМЕНТОВ МЕСТНОСТИ</dc:title>
  <dc:creator>Pentegova</dc:creator>
  <cp:lastModifiedBy>Pentegova</cp:lastModifiedBy>
  <cp:revision>25</cp:revision>
  <dcterms:created xsi:type="dcterms:W3CDTF">2017-03-04T10:48:21Z</dcterms:created>
  <dcterms:modified xsi:type="dcterms:W3CDTF">2017-03-11T11:43:48Z</dcterms:modified>
</cp:coreProperties>
</file>