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6" r:id="rId2"/>
    <p:sldId id="296" r:id="rId3"/>
    <p:sldId id="257" r:id="rId4"/>
    <p:sldId id="290" r:id="rId5"/>
    <p:sldId id="295" r:id="rId6"/>
    <p:sldId id="287" r:id="rId7"/>
    <p:sldId id="284" r:id="rId8"/>
    <p:sldId id="278" r:id="rId9"/>
    <p:sldId id="286" r:id="rId10"/>
    <p:sldId id="283" r:id="rId11"/>
    <p:sldId id="279" r:id="rId12"/>
    <p:sldId id="288" r:id="rId13"/>
    <p:sldId id="289" r:id="rId14"/>
    <p:sldId id="259" r:id="rId15"/>
    <p:sldId id="264" r:id="rId16"/>
    <p:sldId id="265" r:id="rId17"/>
    <p:sldId id="281" r:id="rId18"/>
    <p:sldId id="261" r:id="rId19"/>
    <p:sldId id="269" r:id="rId20"/>
    <p:sldId id="277" r:id="rId21"/>
    <p:sldId id="262" r:id="rId22"/>
    <p:sldId id="270" r:id="rId23"/>
    <p:sldId id="273" r:id="rId24"/>
    <p:sldId id="285" r:id="rId25"/>
    <p:sldId id="268" r:id="rId26"/>
    <p:sldId id="267" r:id="rId27"/>
    <p:sldId id="293" r:id="rId28"/>
    <p:sldId id="294" r:id="rId29"/>
    <p:sldId id="282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40C8"/>
    <a:srgbClr val="605A3E"/>
    <a:srgbClr val="3C624E"/>
    <a:srgbClr val="9B916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ACFAD-280B-45E7-9C8D-C7C1FF2D68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CC384D-2032-4005-9CE5-00DD420E1E21}">
      <dgm:prSet custT="1"/>
      <dgm:spPr/>
      <dgm:t>
        <a:bodyPr/>
        <a:lstStyle/>
        <a:p>
          <a:pPr rtl="0"/>
          <a:r>
            <a:rPr lang="ru-RU" sz="2200" dirty="0" smtClean="0"/>
            <a:t>1.Запрещается закладывать в загрузочные клапаны крупный мусор во избежание засорения.</a:t>
          </a:r>
          <a:endParaRPr lang="ru-RU" sz="2200" dirty="0"/>
        </a:p>
      </dgm:t>
    </dgm:pt>
    <dgm:pt modelId="{D7D50230-4851-4808-B907-74BA92B1A1BF}" type="parTrans" cxnId="{D66BEDAE-2DF1-46CC-BB50-E5542CD8B42E}">
      <dgm:prSet/>
      <dgm:spPr/>
      <dgm:t>
        <a:bodyPr/>
        <a:lstStyle/>
        <a:p>
          <a:endParaRPr lang="ru-RU"/>
        </a:p>
      </dgm:t>
    </dgm:pt>
    <dgm:pt modelId="{1FEF6D75-7D1C-4F7B-AC83-5479611F20BF}" type="sibTrans" cxnId="{D66BEDAE-2DF1-46CC-BB50-E5542CD8B42E}">
      <dgm:prSet/>
      <dgm:spPr/>
      <dgm:t>
        <a:bodyPr/>
        <a:lstStyle/>
        <a:p>
          <a:endParaRPr lang="ru-RU"/>
        </a:p>
      </dgm:t>
    </dgm:pt>
    <dgm:pt modelId="{027D1C7B-33A8-402C-9551-CDD9D2CAF74E}">
      <dgm:prSet custT="1"/>
      <dgm:spPr/>
      <dgm:t>
        <a:bodyPr/>
        <a:lstStyle/>
        <a:p>
          <a:pPr rtl="0"/>
          <a:r>
            <a:rPr lang="ru-RU" sz="2200" dirty="0" smtClean="0"/>
            <a:t>2.Запрещается бросать в мусоропровод стекло, горящие и тлеющие предметы, огнеопасные и взрывчатые вещества.</a:t>
          </a:r>
          <a:endParaRPr lang="ru-RU" sz="2200" dirty="0"/>
        </a:p>
      </dgm:t>
    </dgm:pt>
    <dgm:pt modelId="{B136D004-BA3C-45C6-B283-A634001EB35F}" type="parTrans" cxnId="{623B241C-B82D-46F6-AF98-54187A56DC8A}">
      <dgm:prSet/>
      <dgm:spPr/>
      <dgm:t>
        <a:bodyPr/>
        <a:lstStyle/>
        <a:p>
          <a:endParaRPr lang="ru-RU"/>
        </a:p>
      </dgm:t>
    </dgm:pt>
    <dgm:pt modelId="{288863F2-69CD-47BE-93D4-0597BE9547E6}" type="sibTrans" cxnId="{623B241C-B82D-46F6-AF98-54187A56DC8A}">
      <dgm:prSet/>
      <dgm:spPr/>
      <dgm:t>
        <a:bodyPr/>
        <a:lstStyle/>
        <a:p>
          <a:endParaRPr lang="ru-RU"/>
        </a:p>
      </dgm:t>
    </dgm:pt>
    <dgm:pt modelId="{6C989F5F-966E-4AB0-A81C-D70EF67EB48B}">
      <dgm:prSet custT="1"/>
      <dgm:spPr/>
      <dgm:t>
        <a:bodyPr/>
        <a:lstStyle/>
        <a:p>
          <a:pPr rtl="0"/>
          <a:r>
            <a:rPr lang="ru-RU" sz="2200" dirty="0" smtClean="0"/>
            <a:t>3.Выбрасываемый мелкий мусор, а также остатки пищи необходимо упаковывать в полиэтиленовые пакеты.</a:t>
          </a:r>
          <a:endParaRPr lang="ru-RU" sz="2200" dirty="0"/>
        </a:p>
      </dgm:t>
    </dgm:pt>
    <dgm:pt modelId="{0151DFC3-322A-4AB0-AE92-A8F5B9E7337D}" type="parTrans" cxnId="{174CF146-3124-4AD3-A5E4-ED990134BFF5}">
      <dgm:prSet/>
      <dgm:spPr/>
      <dgm:t>
        <a:bodyPr/>
        <a:lstStyle/>
        <a:p>
          <a:endParaRPr lang="ru-RU"/>
        </a:p>
      </dgm:t>
    </dgm:pt>
    <dgm:pt modelId="{BEC8F321-FBBD-44F7-AD0C-A072F7EAD0F4}" type="sibTrans" cxnId="{174CF146-3124-4AD3-A5E4-ED990134BFF5}">
      <dgm:prSet/>
      <dgm:spPr/>
      <dgm:t>
        <a:bodyPr/>
        <a:lstStyle/>
        <a:p>
          <a:endParaRPr lang="ru-RU"/>
        </a:p>
      </dgm:t>
    </dgm:pt>
    <dgm:pt modelId="{6B552E1E-F45F-4D5F-BAB2-DA5B77424791}">
      <dgm:prSet custT="1"/>
      <dgm:spPr/>
      <dgm:t>
        <a:bodyPr/>
        <a:lstStyle/>
        <a:p>
          <a:pPr rtl="0"/>
          <a:r>
            <a:rPr lang="ru-RU" sz="2200" dirty="0" smtClean="0"/>
            <a:t>4.Запрещается выливать в мусоропровод различные жидкости.</a:t>
          </a:r>
          <a:endParaRPr lang="ru-RU" sz="2200" dirty="0"/>
        </a:p>
      </dgm:t>
    </dgm:pt>
    <dgm:pt modelId="{2FA9D4AD-98D9-46FC-90F0-5184582235C1}" type="parTrans" cxnId="{6F137695-7221-47F5-9611-14D71A798B31}">
      <dgm:prSet/>
      <dgm:spPr/>
      <dgm:t>
        <a:bodyPr/>
        <a:lstStyle/>
        <a:p>
          <a:endParaRPr lang="ru-RU"/>
        </a:p>
      </dgm:t>
    </dgm:pt>
    <dgm:pt modelId="{DDB51FEF-8137-4EA1-B8AD-4C3E9492AE57}" type="sibTrans" cxnId="{6F137695-7221-47F5-9611-14D71A798B31}">
      <dgm:prSet/>
      <dgm:spPr/>
      <dgm:t>
        <a:bodyPr/>
        <a:lstStyle/>
        <a:p>
          <a:endParaRPr lang="ru-RU"/>
        </a:p>
      </dgm:t>
    </dgm:pt>
    <dgm:pt modelId="{1C6E1F29-946D-4568-80FC-72E8D1FC3876}" type="pres">
      <dgm:prSet presAssocID="{499ACFAD-280B-45E7-9C8D-C7C1FF2D68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9374F3-2D0D-4FCF-A9CD-C25B8D420853}" type="pres">
      <dgm:prSet presAssocID="{2DCC384D-2032-4005-9CE5-00DD420E1E2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CF1E1-A7F9-4795-821D-28DBE4E815E9}" type="pres">
      <dgm:prSet presAssocID="{1FEF6D75-7D1C-4F7B-AC83-5479611F20BF}" presName="spacer" presStyleCnt="0"/>
      <dgm:spPr/>
    </dgm:pt>
    <dgm:pt modelId="{D309D055-1D7D-4B0F-B98E-CDA62C097124}" type="pres">
      <dgm:prSet presAssocID="{027D1C7B-33A8-402C-9551-CDD9D2CAF74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FE1F3-2F87-4FEE-8668-FA10CB157254}" type="pres">
      <dgm:prSet presAssocID="{288863F2-69CD-47BE-93D4-0597BE9547E6}" presName="spacer" presStyleCnt="0"/>
      <dgm:spPr/>
    </dgm:pt>
    <dgm:pt modelId="{8299617B-38D5-4989-84B1-064D96F866D2}" type="pres">
      <dgm:prSet presAssocID="{6C989F5F-966E-4AB0-A81C-D70EF67EB48B}" presName="parentText" presStyleLbl="node1" presStyleIdx="2" presStyleCnt="4" custLinFactNeighborY="-5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5099F-D0DE-4512-886C-E66EAC92658C}" type="pres">
      <dgm:prSet presAssocID="{BEC8F321-FBBD-44F7-AD0C-A072F7EAD0F4}" presName="spacer" presStyleCnt="0"/>
      <dgm:spPr/>
    </dgm:pt>
    <dgm:pt modelId="{8E14BFDE-0EE7-4007-B3B6-EFCC25D4FBD0}" type="pres">
      <dgm:prSet presAssocID="{6B552E1E-F45F-4D5F-BAB2-DA5B7742479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B241C-B82D-46F6-AF98-54187A56DC8A}" srcId="{499ACFAD-280B-45E7-9C8D-C7C1FF2D6861}" destId="{027D1C7B-33A8-402C-9551-CDD9D2CAF74E}" srcOrd="1" destOrd="0" parTransId="{B136D004-BA3C-45C6-B283-A634001EB35F}" sibTransId="{288863F2-69CD-47BE-93D4-0597BE9547E6}"/>
    <dgm:cxn modelId="{5391548C-5FED-459E-AC26-39935E2A9724}" type="presOf" srcId="{027D1C7B-33A8-402C-9551-CDD9D2CAF74E}" destId="{D309D055-1D7D-4B0F-B98E-CDA62C097124}" srcOrd="0" destOrd="0" presId="urn:microsoft.com/office/officeart/2005/8/layout/vList2"/>
    <dgm:cxn modelId="{174CF146-3124-4AD3-A5E4-ED990134BFF5}" srcId="{499ACFAD-280B-45E7-9C8D-C7C1FF2D6861}" destId="{6C989F5F-966E-4AB0-A81C-D70EF67EB48B}" srcOrd="2" destOrd="0" parTransId="{0151DFC3-322A-4AB0-AE92-A8F5B9E7337D}" sibTransId="{BEC8F321-FBBD-44F7-AD0C-A072F7EAD0F4}"/>
    <dgm:cxn modelId="{65A2D948-874C-46D9-8D63-E6F25A267547}" type="presOf" srcId="{6C989F5F-966E-4AB0-A81C-D70EF67EB48B}" destId="{8299617B-38D5-4989-84B1-064D96F866D2}" srcOrd="0" destOrd="0" presId="urn:microsoft.com/office/officeart/2005/8/layout/vList2"/>
    <dgm:cxn modelId="{FE842EAF-7ED9-49E8-BCC0-985D68D52435}" type="presOf" srcId="{6B552E1E-F45F-4D5F-BAB2-DA5B77424791}" destId="{8E14BFDE-0EE7-4007-B3B6-EFCC25D4FBD0}" srcOrd="0" destOrd="0" presId="urn:microsoft.com/office/officeart/2005/8/layout/vList2"/>
    <dgm:cxn modelId="{192A8701-0873-4AF9-8BF3-B532EC74A6F5}" type="presOf" srcId="{2DCC384D-2032-4005-9CE5-00DD420E1E21}" destId="{A09374F3-2D0D-4FCF-A9CD-C25B8D420853}" srcOrd="0" destOrd="0" presId="urn:microsoft.com/office/officeart/2005/8/layout/vList2"/>
    <dgm:cxn modelId="{D66BEDAE-2DF1-46CC-BB50-E5542CD8B42E}" srcId="{499ACFAD-280B-45E7-9C8D-C7C1FF2D6861}" destId="{2DCC384D-2032-4005-9CE5-00DD420E1E21}" srcOrd="0" destOrd="0" parTransId="{D7D50230-4851-4808-B907-74BA92B1A1BF}" sibTransId="{1FEF6D75-7D1C-4F7B-AC83-5479611F20BF}"/>
    <dgm:cxn modelId="{A9E6D2B3-AD4F-4C06-8183-DE433568A5D9}" type="presOf" srcId="{499ACFAD-280B-45E7-9C8D-C7C1FF2D6861}" destId="{1C6E1F29-946D-4568-80FC-72E8D1FC3876}" srcOrd="0" destOrd="0" presId="urn:microsoft.com/office/officeart/2005/8/layout/vList2"/>
    <dgm:cxn modelId="{6F137695-7221-47F5-9611-14D71A798B31}" srcId="{499ACFAD-280B-45E7-9C8D-C7C1FF2D6861}" destId="{6B552E1E-F45F-4D5F-BAB2-DA5B77424791}" srcOrd="3" destOrd="0" parTransId="{2FA9D4AD-98D9-46FC-90F0-5184582235C1}" sibTransId="{DDB51FEF-8137-4EA1-B8AD-4C3E9492AE57}"/>
    <dgm:cxn modelId="{7E6E54B4-8399-47BE-BEBF-3ADCC3C4F384}" type="presParOf" srcId="{1C6E1F29-946D-4568-80FC-72E8D1FC3876}" destId="{A09374F3-2D0D-4FCF-A9CD-C25B8D420853}" srcOrd="0" destOrd="0" presId="urn:microsoft.com/office/officeart/2005/8/layout/vList2"/>
    <dgm:cxn modelId="{91652463-6E8A-4139-B628-20796126F2B4}" type="presParOf" srcId="{1C6E1F29-946D-4568-80FC-72E8D1FC3876}" destId="{D63CF1E1-A7F9-4795-821D-28DBE4E815E9}" srcOrd="1" destOrd="0" presId="urn:microsoft.com/office/officeart/2005/8/layout/vList2"/>
    <dgm:cxn modelId="{445C3214-CEB8-48C3-A008-3B00B0365065}" type="presParOf" srcId="{1C6E1F29-946D-4568-80FC-72E8D1FC3876}" destId="{D309D055-1D7D-4B0F-B98E-CDA62C097124}" srcOrd="2" destOrd="0" presId="urn:microsoft.com/office/officeart/2005/8/layout/vList2"/>
    <dgm:cxn modelId="{D188BDDC-C48E-4DA5-BB4E-706FF89C6DDE}" type="presParOf" srcId="{1C6E1F29-946D-4568-80FC-72E8D1FC3876}" destId="{23EFE1F3-2F87-4FEE-8668-FA10CB157254}" srcOrd="3" destOrd="0" presId="urn:microsoft.com/office/officeart/2005/8/layout/vList2"/>
    <dgm:cxn modelId="{84E04688-A563-4695-8046-68F244517F02}" type="presParOf" srcId="{1C6E1F29-946D-4568-80FC-72E8D1FC3876}" destId="{8299617B-38D5-4989-84B1-064D96F866D2}" srcOrd="4" destOrd="0" presId="urn:microsoft.com/office/officeart/2005/8/layout/vList2"/>
    <dgm:cxn modelId="{B00CA588-6990-4EE8-A530-155BE6AE873A}" type="presParOf" srcId="{1C6E1F29-946D-4568-80FC-72E8D1FC3876}" destId="{5305099F-D0DE-4512-886C-E66EAC92658C}" srcOrd="5" destOrd="0" presId="urn:microsoft.com/office/officeart/2005/8/layout/vList2"/>
    <dgm:cxn modelId="{0BF2BE4B-F4F1-4D38-B112-4180A82970F3}" type="presParOf" srcId="{1C6E1F29-946D-4568-80FC-72E8D1FC3876}" destId="{8E14BFDE-0EE7-4007-B3B6-EFCC25D4FBD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2769A-4EF6-4470-848B-F9ADB469BB31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32DAF-34D2-48F2-A3B0-50E5D96203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47919F-BE6E-47A7-80C4-C22093065C9E}" type="datetimeFigureOut">
              <a:rPr lang="ru-RU" smtClean="0"/>
              <a:pPr/>
              <a:t>27.10.2018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5AFFA7-517A-41C0-AC1A-6453110351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gif"/><Relationship Id="rId4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ikary\Desktop\НЕД\recycle-292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357298"/>
            <a:ext cx="3710980" cy="385765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5852" y="785794"/>
            <a:ext cx="6786610" cy="3071834"/>
          </a:xfrm>
        </p:spPr>
        <p:txBody>
          <a:bodyPr>
            <a:prstTxWarp prst="textArchUp">
              <a:avLst>
                <a:gd name="adj" fmla="val 10476971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МУСОРОУДАЛЕНИЕ из зданий</a:t>
            </a:r>
            <a:endParaRPr lang="ru-RU" sz="44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28596" y="5000636"/>
            <a:ext cx="8582044" cy="1411292"/>
          </a:xfrm>
        </p:spPr>
        <p:txBody>
          <a:bodyPr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предназначена для использования на уроках по дисциплине «Инженерные Сети»гр. А-31и ГК-31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преподаватель Недильская И.И.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571472" y="4071942"/>
            <a:ext cx="4071966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0" y="1214422"/>
            <a:ext cx="8929718" cy="1785950"/>
          </a:xfrm>
        </p:spPr>
        <p:txBody>
          <a:bodyPr>
            <a:normAutofit/>
          </a:bodyPr>
          <a:lstStyle/>
          <a:p>
            <a:pPr indent="342900"/>
            <a:r>
              <a:rPr lang="ru-RU" sz="2200" dirty="0" smtClean="0"/>
              <a:t>Мусоропровод — техническое устройство, представляющее собой бетонную, либо металлическую трубу большого сечения, смонтированную вертикально в многоэтажных домах. Предназначен для более эффективной утилизации твёрдых бытовых отходов (ТБО*).</a:t>
            </a:r>
            <a:endParaRPr lang="ru-RU" sz="2200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294967295"/>
          </p:nvPr>
        </p:nvSpPr>
        <p:spPr>
          <a:xfrm>
            <a:off x="1" y="5715016"/>
            <a:ext cx="9001155" cy="114298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ТБО - твёрдые бытовые отходы - предметы или товары, потерявшие потребительские свойства, наибольшая часть отходов потребления.</a:t>
            </a:r>
            <a:endParaRPr lang="ru-RU" sz="2200" dirty="0"/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214282" y="142852"/>
            <a:ext cx="8786874" cy="1143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вывозной способ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Мусоропровод в жилых и общественных</a:t>
            </a:r>
            <a:r>
              <a:rPr kumimoji="0" lang="ru-RU" sz="2600" b="0" i="1" u="none" strike="noStrike" kern="1200" cap="all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зданиях</a:t>
            </a:r>
            <a:endParaRPr kumimoji="0" lang="ru-RU" sz="2600" b="0" i="1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 descr="C:\Users\Hikary\Desktop\НЕД\Картинки для презентаций\4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143380"/>
            <a:ext cx="3929090" cy="642942"/>
          </a:xfrm>
          <a:prstGeom prst="rect">
            <a:avLst/>
          </a:prstGeom>
          <a:noFill/>
        </p:spPr>
      </p:pic>
      <p:pic>
        <p:nvPicPr>
          <p:cNvPr id="2055" name="Picture 7" descr="C:\Users\Hikary\Desktop\НЕД\j0215331_454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5088">
            <a:off x="5444658" y="3101747"/>
            <a:ext cx="2253244" cy="2148255"/>
          </a:xfrm>
          <a:prstGeom prst="rect">
            <a:avLst/>
          </a:prstGeom>
          <a:ln w="38100" cap="sq">
            <a:solidFill>
              <a:srgbClr val="AB40C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85720" y="428604"/>
            <a:ext cx="8643998" cy="1785949"/>
          </a:xfrm>
        </p:spPr>
        <p:txBody>
          <a:bodyPr>
            <a:normAutofit/>
          </a:bodyPr>
          <a:lstStyle/>
          <a:p>
            <a:pPr indent="342900" algn="just"/>
            <a:r>
              <a:rPr lang="ru-RU" sz="2200" dirty="0" smtClean="0"/>
              <a:t>При проектировании мусоропроводов должны учитываться требования нормативных документов – санитарно-гигиенические, требования пожарной безопасности, а также правила устройства электроустановок и грузоподъемных устройств.</a:t>
            </a:r>
          </a:p>
          <a:p>
            <a:endParaRPr lang="ru-RU" dirty="0"/>
          </a:p>
        </p:txBody>
      </p:sp>
      <p:pic>
        <p:nvPicPr>
          <p:cNvPr id="11266" name="Picture 2" descr="C:\Users\Hikary\Desktop\НЕД\672c3af78c5d266d8e816e2ee6da28ac8af5bc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14686"/>
            <a:ext cx="4177181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Hikary\Desktop\НЕД\verybi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86058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Hikary\Desktop\НЕД\CoolClips_wb0298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643578"/>
            <a:ext cx="785817" cy="73770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285728"/>
            <a:ext cx="9001156" cy="3500461"/>
          </a:xfrm>
        </p:spPr>
        <p:txBody>
          <a:bodyPr>
            <a:normAutofit fontScale="92500" lnSpcReduction="10000"/>
          </a:bodyPr>
          <a:lstStyle/>
          <a:p>
            <a:pPr indent="342900" algn="just"/>
            <a:r>
              <a:rPr lang="ru-RU" dirty="0" smtClean="0"/>
              <a:t>В жилом доме твердые бытовые отходы начинают свой путь на мусороперерабатывающее предприятие или на свалку с мусоропровода. </a:t>
            </a:r>
          </a:p>
          <a:p>
            <a:pPr indent="342900" algn="just"/>
            <a:r>
              <a:rPr lang="ru-RU" dirty="0" smtClean="0"/>
              <a:t>Рабочие ЖКХ (ДЭЗ, ТСЖ и т.д.) забирают накопившиеся ТБО и отвозят в зону мусорных контейнеров. В дальнейшем твердые бытовые отходы из мусорных контейнеров согласно определенному графику вывозятся специализированными компаниями, с которыми управляющие домами компании заключили договор сбора, транспортировки и размещения на мусорных полигонах.</a:t>
            </a:r>
            <a:endParaRPr lang="ru-RU" dirty="0"/>
          </a:p>
        </p:txBody>
      </p:sp>
      <p:pic>
        <p:nvPicPr>
          <p:cNvPr id="20482" name="Picture 2" descr="C:\Users\Hikary\Desktop\НЕД\1432207221_sergey-ermohin-ria-nov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00438"/>
            <a:ext cx="5072098" cy="3185912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 descr="C:\Users\Hikary\Desktop\НЕД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286124"/>
            <a:ext cx="3211081" cy="34527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324848" cy="882650"/>
          </a:xfrm>
        </p:spPr>
        <p:txBody>
          <a:bodyPr>
            <a:normAutofit/>
          </a:bodyPr>
          <a:lstStyle/>
          <a:p>
            <a:r>
              <a:rPr lang="ru-RU" sz="2900" dirty="0" smtClean="0"/>
              <a:t>Высоконагружаемый полигон</a:t>
            </a:r>
            <a:endParaRPr lang="ru-RU" sz="29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4214818"/>
            <a:ext cx="4429124" cy="2643182"/>
          </a:xfrm>
        </p:spPr>
        <p:txBody>
          <a:bodyPr>
            <a:noAutofit/>
          </a:bodyPr>
          <a:lstStyle/>
          <a:p>
            <a:pPr indent="342900">
              <a:buNone/>
            </a:pPr>
            <a:r>
              <a:rPr lang="ru-RU" sz="2200" b="1" dirty="0" smtClean="0"/>
              <a:t>1</a:t>
            </a:r>
            <a:r>
              <a:rPr lang="ru-RU" sz="2200" dirty="0" smtClean="0"/>
              <a:t> - зеленая зона;</a:t>
            </a:r>
          </a:p>
          <a:p>
            <a:pPr indent="342900">
              <a:buNone/>
            </a:pPr>
            <a:r>
              <a:rPr lang="ru-RU" sz="2200" b="1" dirty="0" smtClean="0"/>
              <a:t>2</a:t>
            </a:r>
            <a:r>
              <a:rPr lang="ru-RU" sz="2200" dirty="0" smtClean="0"/>
              <a:t> - сетчатый забор;</a:t>
            </a:r>
          </a:p>
          <a:p>
            <a:pPr indent="342900">
              <a:buNone/>
            </a:pPr>
            <a:r>
              <a:rPr lang="ru-RU" sz="2200" b="1" dirty="0" smtClean="0"/>
              <a:t>3, 4 </a:t>
            </a:r>
            <a:r>
              <a:rPr lang="ru-RU" sz="2200" dirty="0" smtClean="0"/>
              <a:t>- окончательный и промежуточный изолирующие слои грунта; </a:t>
            </a:r>
          </a:p>
          <a:p>
            <a:pPr indent="342900">
              <a:buNone/>
            </a:pPr>
            <a:r>
              <a:rPr lang="ru-RU" sz="2200" b="1" dirty="0" smtClean="0"/>
              <a:t>5</a:t>
            </a:r>
            <a:r>
              <a:rPr lang="ru-RU" sz="2200" dirty="0" smtClean="0"/>
              <a:t> - отходы;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4286248" y="4214818"/>
            <a:ext cx="4857752" cy="264318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6</a:t>
            </a:r>
            <a:r>
              <a:rPr lang="ru-RU" dirty="0" smtClean="0"/>
              <a:t> - мачта электроосвещения;</a:t>
            </a:r>
          </a:p>
          <a:p>
            <a:pPr>
              <a:buNone/>
            </a:pPr>
            <a:r>
              <a:rPr lang="ru-RU" b="1" dirty="0" smtClean="0"/>
              <a:t>7</a:t>
            </a:r>
            <a:r>
              <a:rPr lang="ru-RU" dirty="0" smtClean="0"/>
              <a:t> - плотины;</a:t>
            </a:r>
          </a:p>
          <a:p>
            <a:pPr>
              <a:buNone/>
            </a:pPr>
            <a:r>
              <a:rPr lang="ru-RU" b="1" dirty="0" smtClean="0"/>
              <a:t>8</a:t>
            </a:r>
            <a:r>
              <a:rPr lang="ru-RU" dirty="0" smtClean="0"/>
              <a:t> - подъездная дорога;</a:t>
            </a:r>
          </a:p>
          <a:p>
            <a:pPr>
              <a:buNone/>
            </a:pPr>
            <a:r>
              <a:rPr lang="ru-RU" b="1" dirty="0" smtClean="0"/>
              <a:t>9</a:t>
            </a:r>
            <a:r>
              <a:rPr lang="ru-RU" dirty="0" smtClean="0"/>
              <a:t> - временная дорога;</a:t>
            </a:r>
          </a:p>
          <a:p>
            <a:pPr>
              <a:buNone/>
            </a:pPr>
            <a:r>
              <a:rPr lang="ru-RU" b="1" dirty="0" smtClean="0"/>
              <a:t>10</a:t>
            </a:r>
            <a:r>
              <a:rPr lang="ru-RU" dirty="0" smtClean="0"/>
              <a:t> - хозяйственный двор; </a:t>
            </a:r>
          </a:p>
          <a:p>
            <a:pPr>
              <a:buNone/>
            </a:pPr>
            <a:r>
              <a:rPr lang="ru-RU" b="1" dirty="0" smtClean="0"/>
              <a:t>11</a:t>
            </a:r>
            <a:r>
              <a:rPr lang="ru-RU" dirty="0" smtClean="0"/>
              <a:t> - насосная станция;</a:t>
            </a:r>
          </a:p>
          <a:p>
            <a:pPr>
              <a:buNone/>
            </a:pPr>
            <a:r>
              <a:rPr lang="ru-RU" b="1" dirty="0" smtClean="0"/>
              <a:t>12</a:t>
            </a:r>
            <a:r>
              <a:rPr lang="ru-RU" dirty="0" smtClean="0"/>
              <a:t> - участок особо вредных промышленных отходов.</a:t>
            </a:r>
            <a:endParaRPr lang="ru-RU" dirty="0"/>
          </a:p>
        </p:txBody>
      </p:sp>
      <p:pic>
        <p:nvPicPr>
          <p:cNvPr id="21506" name="Picture 2" descr="C:\Users\Hikary\Desktop\НЕД\Ochistka_naselennych_m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72560" cy="3246352"/>
          </a:xfrm>
          <a:prstGeom prst="rect">
            <a:avLst/>
          </a:prstGeom>
          <a:noFill/>
          <a:ln w="28575">
            <a:solidFill>
              <a:srgbClr val="AB40C8"/>
            </a:solidFill>
            <a:prstDash val="sysDash"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71472" y="214290"/>
            <a:ext cx="8572528" cy="714380"/>
            <a:chOff x="-1" y="348"/>
            <a:chExt cx="8858283" cy="714380"/>
          </a:xfrm>
          <a:scene3d>
            <a:camera prst="orthographicFront"/>
            <a:lightRig rig="flat" dir="t"/>
          </a:scene3d>
        </p:grpSpPr>
        <p:sp>
          <p:nvSpPr>
            <p:cNvPr id="8" name="Пятиугольник 7"/>
            <p:cNvSpPr/>
            <p:nvPr/>
          </p:nvSpPr>
          <p:spPr>
            <a:xfrm rot="10800000">
              <a:off x="-1" y="348"/>
              <a:ext cx="8858283" cy="713682"/>
            </a:xfrm>
            <a:prstGeom prst="homePlat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Пятиугольник 4"/>
            <p:cNvSpPr/>
            <p:nvPr/>
          </p:nvSpPr>
          <p:spPr>
            <a:xfrm>
              <a:off x="178424" y="348"/>
              <a:ext cx="8679858" cy="714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14714" tIns="83820" rIns="156464" bIns="8382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baseline="0" dirty="0" smtClean="0"/>
                <a:t>В составе мусоропровода можно выделить следующие конструктивные элементы:</a:t>
              </a:r>
              <a:endParaRPr lang="ru-RU" sz="2400" kern="1200" baseline="0" dirty="0"/>
            </a:p>
          </p:txBody>
        </p:sp>
      </p:grpSp>
      <p:sp>
        <p:nvSpPr>
          <p:cNvPr id="10" name="Овал 9"/>
          <p:cNvSpPr/>
          <p:nvPr/>
        </p:nvSpPr>
        <p:spPr>
          <a:xfrm>
            <a:off x="285720" y="214290"/>
            <a:ext cx="713682" cy="713682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2" descr="C:\Users\Hikary\Desktop\НЕД\truba-met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2143140" cy="1549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C:\Users\Hikary\Desktop\НЕД\400p-b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496"/>
            <a:ext cx="1643074" cy="2205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AB40C8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 descr="C:\Users\Hikary\Desktop\НЕД\29900040_w640_h640_gasitel_skorost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143512"/>
            <a:ext cx="1995829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одержимое 4"/>
          <p:cNvSpPr txBox="1">
            <a:spLocks/>
          </p:cNvSpPr>
          <p:nvPr/>
        </p:nvSpPr>
        <p:spPr>
          <a:xfrm>
            <a:off x="2357422" y="1428736"/>
            <a:ext cx="6572296" cy="51435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ствол, предназначенный для периодического порционного гравитационного транспортирования ТБО в контейнер, установленный в мусоросборной камере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загрузочный клапан, предназначенный для порционного приема, калибровки и перегрузки ТБО в ствол мусоропровода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гаситель, предназначенный для снижения гравитационной скорости падения компонентов ТБО в стволе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00496" y="3714752"/>
            <a:ext cx="4714908" cy="428628"/>
          </a:xfrm>
          <a:prstGeom prst="roundRect">
            <a:avLst>
              <a:gd name="adj" fmla="val 42644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 descr="C:\Users\Hikary\Desktop\НЕД\26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857628"/>
            <a:ext cx="4572032" cy="142876"/>
          </a:xfrm>
          <a:prstGeom prst="rect">
            <a:avLst/>
          </a:prstGeom>
          <a:noFill/>
        </p:spPr>
      </p:pic>
      <p:sp>
        <p:nvSpPr>
          <p:cNvPr id="7" name="Содержимое 9"/>
          <p:cNvSpPr txBox="1">
            <a:spLocks/>
          </p:cNvSpPr>
          <p:nvPr/>
        </p:nvSpPr>
        <p:spPr>
          <a:xfrm>
            <a:off x="3500430" y="357166"/>
            <a:ext cx="5286412" cy="5929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шибер, предназначенный для периодического перекрытия нижней оконечности ствола при вывозе заполненных ТБО контейнеров, безопасного проведения в мусоросборной камере профилактических, санитарных и ремонтных работ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вентиляционный узел, предназначенный для вытяжной вентиляции мусоросборной камеры и ствола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Hikary\Desktop\НЕД\deflektor_musoroprov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9619">
            <a:off x="774887" y="3692351"/>
            <a:ext cx="2077284" cy="276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AB40C8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Hikary\Desktop\НЕД\shib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1128">
            <a:off x="646501" y="448529"/>
            <a:ext cx="2388190" cy="2671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5" name="Стрелка влево 14"/>
          <p:cNvSpPr/>
          <p:nvPr/>
        </p:nvSpPr>
        <p:spPr>
          <a:xfrm rot="1640255">
            <a:off x="3143719" y="1126468"/>
            <a:ext cx="610681" cy="15972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640255">
            <a:off x="3145814" y="5203377"/>
            <a:ext cx="610681" cy="15972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9"/>
          <p:cNvSpPr txBox="1">
            <a:spLocks/>
          </p:cNvSpPr>
          <p:nvPr/>
        </p:nvSpPr>
        <p:spPr>
          <a:xfrm>
            <a:off x="4500562" y="2928934"/>
            <a:ext cx="4286280" cy="342902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очистное моюще-дезинфицирующее устройство, предназначенное для периодической очистки, промывки и дезинфекции внутренней поверхности ствола, а также автоматического тушения возможного возгорания ТБО внутри ствола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Hikary\Desktop\НЕД\kamera_ochistki_musoroprov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929089" cy="5240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AB40C8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C:\Users\Hikary\Desktop\НЕД\33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8604"/>
            <a:ext cx="2357454" cy="1900397"/>
          </a:xfrm>
          <a:prstGeom prst="rect">
            <a:avLst/>
          </a:prstGeom>
          <a:noFill/>
        </p:spPr>
      </p:pic>
      <p:sp>
        <p:nvSpPr>
          <p:cNvPr id="9" name="Стрелка влево 8"/>
          <p:cNvSpPr/>
          <p:nvPr/>
        </p:nvSpPr>
        <p:spPr>
          <a:xfrm rot="2328119">
            <a:off x="4483223" y="2531142"/>
            <a:ext cx="610681" cy="15972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14282" y="1142984"/>
            <a:ext cx="4714908" cy="5143536"/>
          </a:xfrm>
        </p:spPr>
        <p:txBody>
          <a:bodyPr>
            <a:normAutofit fontScale="92500"/>
          </a:bodyPr>
          <a:lstStyle/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1</a:t>
            </a:r>
            <a:r>
              <a:rPr lang="ru-RU" sz="2400" dirty="0" smtClean="0"/>
              <a:t> - дефлектор; 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2</a:t>
            </a:r>
            <a:r>
              <a:rPr lang="ru-RU" sz="2400" dirty="0" smtClean="0"/>
              <a:t> - вентиляционная труба; 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3</a:t>
            </a:r>
            <a:r>
              <a:rPr lang="ru-RU" sz="2400" dirty="0" smtClean="0"/>
              <a:t> - верхнее помещение для прочи­стки канала;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4</a:t>
            </a:r>
            <a:r>
              <a:rPr lang="ru-RU" sz="2400" dirty="0" smtClean="0"/>
              <a:t> - ерш для прочистки канала; 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5</a:t>
            </a:r>
            <a:r>
              <a:rPr lang="ru-RU" sz="2400" dirty="0" smtClean="0"/>
              <a:t> - ручная лебедка; 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6</a:t>
            </a:r>
            <a:r>
              <a:rPr lang="ru-RU" sz="2400" dirty="0" smtClean="0"/>
              <a:t> - заслонка; 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7</a:t>
            </a:r>
            <a:r>
              <a:rPr lang="ru-RU" sz="2400" dirty="0" smtClean="0"/>
              <a:t> - ствол мусоропровода;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8</a:t>
            </a:r>
            <a:r>
              <a:rPr lang="ru-RU" sz="2400" dirty="0" smtClean="0"/>
              <a:t> - отводы;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9</a:t>
            </a:r>
            <a:r>
              <a:rPr lang="ru-RU" sz="2400" dirty="0" smtClean="0"/>
              <a:t> - загрузочные клапаны;</a:t>
            </a:r>
          </a:p>
          <a:p>
            <a:pPr marL="180000" indent="90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/>
              <a:t>10</a:t>
            </a:r>
            <a:r>
              <a:rPr lang="ru-RU" sz="2400" dirty="0" smtClean="0"/>
              <a:t> -</a:t>
            </a:r>
            <a:r>
              <a:rPr lang="ru-RU" sz="2400" i="1" dirty="0" smtClean="0"/>
              <a:t> </a:t>
            </a:r>
            <a:r>
              <a:rPr lang="ru-RU" sz="2400" dirty="0" smtClean="0"/>
              <a:t>камера для приема мусора</a:t>
            </a:r>
          </a:p>
          <a:p>
            <a:endParaRPr lang="ru-RU" dirty="0"/>
          </a:p>
        </p:txBody>
      </p:sp>
      <p:pic>
        <p:nvPicPr>
          <p:cNvPr id="8194" name="Picture 2" descr="C:\Users\Hikary\Desktop\НЕД\img-CzaK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000108"/>
            <a:ext cx="3460924" cy="5610229"/>
          </a:xfrm>
          <a:prstGeom prst="rect">
            <a:avLst/>
          </a:prstGeom>
          <a:ln w="38100" cap="sq">
            <a:solidFill>
              <a:srgbClr val="AB40C8"/>
            </a:solidFill>
            <a:prstDash val="sys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одержимое 3"/>
          <p:cNvSpPr txBox="1">
            <a:spLocks/>
          </p:cNvSpPr>
          <p:nvPr/>
        </p:nvSpPr>
        <p:spPr>
          <a:xfrm>
            <a:off x="-142908" y="214290"/>
            <a:ext cx="9144000" cy="739798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all" dirty="0" smtClean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Схема мусоропровода:</a:t>
            </a:r>
            <a:endParaRPr kumimoji="0" lang="ru-RU" sz="29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ikary\Desktop\НЕД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857232"/>
            <a:ext cx="4572033" cy="5715040"/>
          </a:xfrm>
          <a:prstGeom prst="rect">
            <a:avLst/>
          </a:prstGeom>
          <a:ln w="38100" cap="sq">
            <a:solidFill>
              <a:srgbClr val="AB40C8"/>
            </a:solidFill>
            <a:prstDash val="sysDot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3"/>
          <p:cNvSpPr txBox="1">
            <a:spLocks/>
          </p:cNvSpPr>
          <p:nvPr/>
        </p:nvSpPr>
        <p:spPr>
          <a:xfrm>
            <a:off x="0" y="142852"/>
            <a:ext cx="9144000" cy="739798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Схема вентиляционного узла мусоропровода</a:t>
            </a:r>
            <a:r>
              <a:rPr kumimoji="0" lang="ru-RU" sz="2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29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85794"/>
            <a:ext cx="37147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1</a:t>
            </a:r>
            <a:r>
              <a:rPr lang="ru-RU" sz="2200" dirty="0" smtClean="0">
                <a:solidFill>
                  <a:schemeClr val="tx2"/>
                </a:solidFill>
              </a:rPr>
              <a:t> - плита перекрытия;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2</a:t>
            </a:r>
            <a:r>
              <a:rPr lang="ru-RU" sz="2200" dirty="0" smtClean="0">
                <a:solidFill>
                  <a:schemeClr val="tx2"/>
                </a:solidFill>
              </a:rPr>
              <a:t> - </a:t>
            </a:r>
            <a:r>
              <a:rPr lang="ru-RU" sz="2200" dirty="0" err="1" smtClean="0">
                <a:solidFill>
                  <a:schemeClr val="tx2"/>
                </a:solidFill>
              </a:rPr>
              <a:t>пароизоляция</a:t>
            </a:r>
            <a:r>
              <a:rPr lang="ru-RU" sz="2200" dirty="0" smtClean="0">
                <a:solidFill>
                  <a:schemeClr val="tx2"/>
                </a:solidFill>
              </a:rPr>
              <a:t>; 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3</a:t>
            </a:r>
            <a:r>
              <a:rPr lang="ru-RU" sz="2200" dirty="0" smtClean="0">
                <a:solidFill>
                  <a:schemeClr val="tx2"/>
                </a:solidFill>
              </a:rPr>
              <a:t> - теплоизоляция; 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4</a:t>
            </a:r>
            <a:r>
              <a:rPr lang="ru-RU" sz="2200" dirty="0" smtClean="0">
                <a:solidFill>
                  <a:schemeClr val="tx2"/>
                </a:solidFill>
              </a:rPr>
              <a:t> - выравнивающая стяжка с бортиком из цементно-песчаного раствора; 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5</a:t>
            </a:r>
            <a:r>
              <a:rPr lang="ru-RU" sz="2200" dirty="0" smtClean="0">
                <a:solidFill>
                  <a:schemeClr val="tx2"/>
                </a:solidFill>
              </a:rPr>
              <a:t> - основной водоизоляционный слой;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6</a:t>
            </a:r>
            <a:r>
              <a:rPr lang="ru-RU" sz="2200" dirty="0" smtClean="0">
                <a:solidFill>
                  <a:schemeClr val="tx2"/>
                </a:solidFill>
              </a:rPr>
              <a:t> - дополнительные слои водоизоляционного кровельного материала; 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7</a:t>
            </a:r>
            <a:r>
              <a:rPr lang="ru-RU" sz="2200" dirty="0" smtClean="0">
                <a:solidFill>
                  <a:schemeClr val="tx2"/>
                </a:solidFill>
              </a:rPr>
              <a:t> - гильза;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8</a:t>
            </a:r>
            <a:r>
              <a:rPr lang="ru-RU" sz="2200" dirty="0" smtClean="0">
                <a:solidFill>
                  <a:schemeClr val="tx2"/>
                </a:solidFill>
              </a:rPr>
              <a:t> - дефлектор;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9</a:t>
            </a:r>
            <a:r>
              <a:rPr lang="ru-RU" sz="2200" dirty="0" smtClean="0">
                <a:solidFill>
                  <a:schemeClr val="tx2"/>
                </a:solidFill>
              </a:rPr>
              <a:t> - фартук;</a:t>
            </a:r>
          </a:p>
          <a:p>
            <a:pPr marL="108000" indent="450000"/>
            <a:r>
              <a:rPr lang="ru-RU" sz="2200" b="1" dirty="0" smtClean="0">
                <a:solidFill>
                  <a:schemeClr val="tx2"/>
                </a:solidFill>
              </a:rPr>
              <a:t>10</a:t>
            </a:r>
            <a:r>
              <a:rPr lang="ru-RU" sz="2200" dirty="0" smtClean="0">
                <a:solidFill>
                  <a:schemeClr val="tx2"/>
                </a:solidFill>
              </a:rPr>
              <a:t> - труба вентиляционная</a:t>
            </a:r>
            <a:endParaRPr lang="ru-RU" sz="2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14283" y="285751"/>
            <a:ext cx="8715436" cy="2786060"/>
          </a:xfrm>
        </p:spPr>
        <p:txBody>
          <a:bodyPr>
            <a:normAutofit fontScale="70000" lnSpcReduction="20000"/>
          </a:bodyPr>
          <a:lstStyle/>
          <a:p>
            <a:pPr indent="342900" algn="just"/>
            <a:r>
              <a:rPr lang="ru-RU" dirty="0" smtClean="0"/>
              <a:t>Ствол и все его неподвижные соединения должны быть влагостойкими, дымонепроницаемыми и воздухонепроницаемыми. Внутренняя поверхность ствола должна быть гладкой, без наплавов. В нижней части ствола (в месте его входа в мусоросборную камеру) находится шиберное устройство. Ствол мусоропровода должен отделяться от строительных конструкций здания звукоизолирующими прокладками, иметь систему вентиляции, а также оборудование для прочистки и промывки.</a:t>
            </a:r>
          </a:p>
          <a:p>
            <a:endParaRPr lang="ru-RU" dirty="0"/>
          </a:p>
        </p:txBody>
      </p:sp>
      <p:pic>
        <p:nvPicPr>
          <p:cNvPr id="12290" name="Picture 2" descr="C:\Users\Hikary\Desktop\НЕД\DSC_9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000372"/>
            <a:ext cx="3074102" cy="357190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Hikary\Desktop\НЕД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429000"/>
            <a:ext cx="2748796" cy="3125774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Hikary\Desktop\НЕД\335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00570"/>
            <a:ext cx="1578773" cy="1857380"/>
          </a:xfrm>
          <a:prstGeom prst="rect">
            <a:avLst/>
          </a:prstGeom>
          <a:noFill/>
        </p:spPr>
      </p:pic>
      <p:cxnSp>
        <p:nvCxnSpPr>
          <p:cNvPr id="12" name="Соединительная линия уступом 11"/>
          <p:cNvCxnSpPr/>
          <p:nvPr/>
        </p:nvCxnSpPr>
        <p:spPr>
          <a:xfrm rot="10800000" flipV="1">
            <a:off x="2786050" y="3000372"/>
            <a:ext cx="5786478" cy="428628"/>
          </a:xfrm>
          <a:prstGeom prst="bentConnector3">
            <a:avLst>
              <a:gd name="adj1" fmla="val 52724"/>
            </a:avLst>
          </a:prstGeom>
          <a:ln w="38100">
            <a:solidFill>
              <a:srgbClr val="AB4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2571736" y="3643314"/>
            <a:ext cx="3143272" cy="2714644"/>
          </a:xfrm>
          <a:prstGeom prst="bentConnector3">
            <a:avLst>
              <a:gd name="adj1" fmla="val 100156"/>
            </a:avLst>
          </a:prstGeom>
          <a:ln w="38100">
            <a:solidFill>
              <a:srgbClr val="AB4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64196"/>
            <a:ext cx="75608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Цель урока:</a:t>
            </a:r>
            <a:r>
              <a:rPr lang="ru-RU" sz="28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ознакомить студентов с темой   «</a:t>
            </a:r>
            <a:r>
              <a:rPr lang="ru-RU" sz="2800" b="1" dirty="0" err="1" smtClean="0">
                <a:latin typeface="+mj-lt"/>
              </a:rPr>
              <a:t>Мусороудаление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».</a:t>
            </a:r>
            <a:br>
              <a:rPr lang="ru-RU" sz="2800" b="1" dirty="0" smtClean="0">
                <a:solidFill>
                  <a:prstClr val="black"/>
                </a:solidFill>
                <a:latin typeface="+mj-lt"/>
              </a:rPr>
            </a:b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+mj-lt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Задачи урока: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 </a:t>
            </a:r>
            <a:endParaRPr lang="ru-RU" sz="2800" b="1" dirty="0" smtClean="0">
              <a:solidFill>
                <a:prstClr val="black"/>
              </a:solidFill>
              <a:latin typeface="+mj-lt"/>
            </a:endParaRP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Изучить 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основные понятия   по инженерному благоустройству 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территории</a:t>
            </a:r>
            <a:r>
              <a:rPr lang="ru-RU" sz="2800" b="1" i="1" dirty="0" smtClean="0">
                <a:solidFill>
                  <a:prstClr val="black"/>
                </a:solidFill>
                <a:latin typeface="+mj-lt"/>
              </a:rPr>
              <a:t>.</a:t>
            </a:r>
            <a:endParaRPr lang="ru-RU" sz="2800" b="1" dirty="0" smtClean="0">
              <a:solidFill>
                <a:prstClr val="black"/>
              </a:solidFill>
              <a:latin typeface="+mj-lt"/>
            </a:endParaRP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Закрепить 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материал с помощью контрольных вопросов.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Привить интерес к дисциплине и специальности</a:t>
            </a:r>
            <a:endParaRPr lang="ru-RU" sz="2800" b="1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57158" y="357166"/>
            <a:ext cx="4572032" cy="6215106"/>
          </a:xfrm>
        </p:spPr>
        <p:txBody>
          <a:bodyPr>
            <a:normAutofit/>
          </a:bodyPr>
          <a:lstStyle/>
          <a:p>
            <a:pPr indent="342900"/>
            <a:r>
              <a:rPr lang="ru-RU" sz="2200" dirty="0" smtClean="0"/>
              <a:t>Загрузочный клапан должен иметь размеры, исключающие сбрасывание предметов, по размерам превышающих сечение ствола.</a:t>
            </a:r>
          </a:p>
          <a:p>
            <a:pPr indent="342900"/>
            <a:r>
              <a:rPr lang="ru-RU" sz="2200" dirty="0" smtClean="0"/>
              <a:t>Загрузочные клапаны должны быть легко открывающимися, надежно обеспечивающими герметичность.</a:t>
            </a:r>
          </a:p>
          <a:p>
            <a:pPr indent="342900"/>
            <a:r>
              <a:rPr lang="ru-RU" sz="2200" dirty="0" smtClean="0"/>
              <a:t>Мусороприемная камера может быть выполнена в виде сменных емкостей или в виде бункера.</a:t>
            </a:r>
          </a:p>
        </p:txBody>
      </p:sp>
      <p:pic>
        <p:nvPicPr>
          <p:cNvPr id="13315" name="Picture 3" descr="C:\Users\Hikary\Desktop\НЕД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00029"/>
            <a:ext cx="3357586" cy="3743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 descr="C:\Users\Hikary\Desktop\НЕД\335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572008"/>
            <a:ext cx="1785950" cy="1678793"/>
          </a:xfrm>
          <a:prstGeom prst="rect">
            <a:avLst/>
          </a:prstGeom>
          <a:noFill/>
        </p:spPr>
      </p:pic>
      <p:pic>
        <p:nvPicPr>
          <p:cNvPr id="13317" name="Picture 5" descr="C:\Users\Hikary\Desktop\НЕД\0_77ac3_4d419bc0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90154">
            <a:off x="3844800" y="5302825"/>
            <a:ext cx="1428750" cy="1400175"/>
          </a:xfrm>
          <a:prstGeom prst="rect">
            <a:avLst/>
          </a:prstGeom>
          <a:noFill/>
        </p:spPr>
      </p:pic>
      <p:pic>
        <p:nvPicPr>
          <p:cNvPr id="13318" name="Picture 6" descr="C:\Users\Hikary\Desktop\НЕД\0_77ac3_4d419bc0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43457" flipH="1">
            <a:off x="1568431" y="5370370"/>
            <a:ext cx="1428750" cy="14001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0" y="142875"/>
            <a:ext cx="8572500" cy="4143375"/>
          </a:xfrm>
        </p:spPr>
        <p:txBody>
          <a:bodyPr>
            <a:noAutofit/>
          </a:bodyPr>
          <a:lstStyle/>
          <a:p>
            <a:pPr indent="342900"/>
            <a:r>
              <a:rPr lang="ru-RU" sz="2200" dirty="0" smtClean="0"/>
              <a:t>Стены мусороприемного бункера облицовываются плиткой, потолки окрашиваются масляной краской. В бункер должна быть подведена горячая и холодная вода для промывки. Пол в бункере должен быть водонепроницаемым с уклоном в сторону трапа не менее 1 %. Дверь в бункер должна быть изнутри обита листовой сталью, иметь плотный притвор и запорное устройство.</a:t>
            </a:r>
          </a:p>
          <a:p>
            <a:endParaRPr lang="ru-RU" sz="2200" dirty="0"/>
          </a:p>
        </p:txBody>
      </p:sp>
      <p:pic>
        <p:nvPicPr>
          <p:cNvPr id="4102" name="Picture 6" descr="C:\Users\Hikary\Desktop\НЕД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718652"/>
            <a:ext cx="4238628" cy="3844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8" name="Picture 12" descr="C:\Users\Hikary\Desktop\НЕД\335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00100" y="3786190"/>
            <a:ext cx="2000264" cy="23532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Содержимое 21"/>
          <p:cNvGraphicFramePr>
            <a:graphicFrameLocks noGrp="1"/>
          </p:cNvGraphicFramePr>
          <p:nvPr>
            <p:ph sz="quarter" idx="4294967295"/>
          </p:nvPr>
        </p:nvGraphicFramePr>
        <p:xfrm>
          <a:off x="857224" y="1357298"/>
          <a:ext cx="742955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C:\Users\Hikary\Desktop\НЕД\Exclamation-mark-2604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7574">
            <a:off x="7949006" y="4537731"/>
            <a:ext cx="952500" cy="2143125"/>
          </a:xfrm>
          <a:prstGeom prst="rect">
            <a:avLst/>
          </a:prstGeom>
          <a:noFill/>
        </p:spPr>
      </p:pic>
      <p:sp>
        <p:nvSpPr>
          <p:cNvPr id="19" name="Содержимое 3"/>
          <p:cNvSpPr txBox="1">
            <a:spLocks/>
          </p:cNvSpPr>
          <p:nvPr/>
        </p:nvSpPr>
        <p:spPr>
          <a:xfrm>
            <a:off x="-142908" y="214290"/>
            <a:ext cx="9144000" cy="739798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4"/>
          <p:cNvSpPr txBox="1">
            <a:spLocks/>
          </p:cNvSpPr>
          <p:nvPr/>
        </p:nvSpPr>
        <p:spPr>
          <a:xfrm>
            <a:off x="214282" y="285728"/>
            <a:ext cx="8610600" cy="1000132"/>
          </a:xfrm>
          <a:prstGeom prst="rect">
            <a:avLst/>
          </a:prstGeom>
        </p:spPr>
        <p:txBody>
          <a:bodyPr vert="horz" anchor="ctr">
            <a:normAutofit fontScale="4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При работе с мусоропроводом следует соблюдать следующие правила: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42" name="Picture 6" descr="C:\Users\Hikary\Desktop\НЕД\Exclamation-mark-2604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81521" flipH="1">
            <a:off x="97088" y="4540033"/>
            <a:ext cx="952500" cy="2143125"/>
          </a:xfrm>
          <a:prstGeom prst="rect">
            <a:avLst/>
          </a:prstGeom>
          <a:noFill/>
        </p:spPr>
      </p:pic>
      <p:pic>
        <p:nvPicPr>
          <p:cNvPr id="14343" name="Picture 7" descr="C:\Users\Hikary\Desktop\НЕД\412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928670"/>
            <a:ext cx="609600" cy="762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2" cstate="print"/>
          <a:srcRect b="29184"/>
          <a:stretch>
            <a:fillRect/>
          </a:stretch>
        </p:blipFill>
        <p:spPr bwMode="auto">
          <a:xfrm>
            <a:off x="0" y="1928802"/>
            <a:ext cx="5715008" cy="1571636"/>
          </a:xfrm>
          <a:prstGeom prst="rect">
            <a:avLst/>
          </a:prstGeom>
          <a:noFill/>
        </p:spPr>
      </p:pic>
      <p:pic>
        <p:nvPicPr>
          <p:cNvPr id="16388" name="Picture 4" descr="C:\Users\Hikary\Desktop\НЕД\Картинки для презентаций\104136607_Schmetterl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428868"/>
            <a:ext cx="523872" cy="523872"/>
          </a:xfrm>
          <a:prstGeom prst="rect">
            <a:avLst/>
          </a:prstGeom>
          <a:noFill/>
        </p:spPr>
      </p:pic>
      <p:pic>
        <p:nvPicPr>
          <p:cNvPr id="11" name="Picture 5" descr="C:\Users\Hikary\Desktop\НЕД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14290"/>
            <a:ext cx="2857520" cy="3072602"/>
          </a:xfrm>
          <a:prstGeom prst="rect">
            <a:avLst/>
          </a:prstGeom>
          <a:noFill/>
        </p:spPr>
      </p:pic>
      <p:pic>
        <p:nvPicPr>
          <p:cNvPr id="16390" name="Picture 6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2" cstate="print"/>
          <a:srcRect b="29184"/>
          <a:stretch>
            <a:fillRect/>
          </a:stretch>
        </p:blipFill>
        <p:spPr bwMode="auto">
          <a:xfrm>
            <a:off x="5643570" y="1928802"/>
            <a:ext cx="3500430" cy="1571636"/>
          </a:xfrm>
          <a:prstGeom prst="rect">
            <a:avLst/>
          </a:prstGeom>
          <a:noFill/>
        </p:spPr>
      </p:pic>
      <p:pic>
        <p:nvPicPr>
          <p:cNvPr id="15" name="Picture 4" descr="C:\Users\Hikary\Desktop\НЕД\Картинки для презентаций\104136607_Schmetterl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071546"/>
            <a:ext cx="500066" cy="50006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596" y="285728"/>
            <a:ext cx="8253410" cy="7397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Сплавной способ</a:t>
            </a:r>
            <a:endParaRPr kumimoji="0" lang="ru-RU" sz="29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0" y="4071942"/>
            <a:ext cx="8929718" cy="242889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сплавной системе, удаление домового мусора производится по трубам канализации. Домовой мусор дробят и разбавляют водой в квартирных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мусородробилках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а потом сплавляется по мусоропроводной канализационной сети. Эта система не получила широкого распространения, за счет большой стоимости дробилок и не подготовленных канализационных сетей.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8"/>
          <p:cNvSpPr/>
          <p:nvPr/>
        </p:nvSpPr>
        <p:spPr>
          <a:xfrm>
            <a:off x="142844" y="4357694"/>
            <a:ext cx="3857652" cy="15716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0" y="214290"/>
            <a:ext cx="8858280" cy="2500330"/>
          </a:xfrm>
        </p:spPr>
        <p:txBody>
          <a:bodyPr>
            <a:normAutofit/>
          </a:bodyPr>
          <a:lstStyle/>
          <a:p>
            <a:pPr indent="342900" algn="just"/>
            <a:r>
              <a:rPr lang="ru-RU" sz="2200" dirty="0" smtClean="0"/>
              <a:t> Дробильные аппараты устанавливают во дворах жилых и общественных зданий, на территории квартала. На сливной станции нечистоты из выгребных ям, в которых концентрация взвешенных веществ в 10—20 раз больше, чем в сточной воде, подготавливают для слива по канализационным коллекторам путем механической очистки с помощью решеток, песколовок и разбавляют водой. </a:t>
            </a:r>
            <a:endParaRPr lang="ru-RU" sz="2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214282" y="4786322"/>
            <a:ext cx="4000496" cy="639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100" dirty="0" smtClean="0"/>
              <a:t>Дробильная установка с электромотором</a:t>
            </a:r>
            <a:endParaRPr lang="ru-RU" sz="2100" dirty="0"/>
          </a:p>
        </p:txBody>
      </p:sp>
      <p:pic>
        <p:nvPicPr>
          <p:cNvPr id="1026" name="Picture 2" descr="C:\Users\Hikary\Desktop\НЕД\hl-ii-1622-elektro-stationa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071810"/>
            <a:ext cx="4826027" cy="3619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ikary\Desktop\НЕД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14686"/>
            <a:ext cx="3188970" cy="3429000"/>
          </a:xfrm>
          <a:prstGeom prst="rect">
            <a:avLst/>
          </a:prstGeom>
          <a:noFill/>
        </p:spPr>
      </p:pic>
      <p:pic>
        <p:nvPicPr>
          <p:cNvPr id="6148" name="Picture 4" descr="C:\Users\Hikary\Desktop\НЕД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711" y="3027223"/>
            <a:ext cx="3363131" cy="3616270"/>
          </a:xfrm>
          <a:prstGeom prst="rect">
            <a:avLst/>
          </a:prstGeom>
          <a:noFill/>
        </p:spPr>
      </p:pic>
      <p:pic>
        <p:nvPicPr>
          <p:cNvPr id="6149" name="Picture 5" descr="C:\Users\Hikary\Desktop\НЕД\Картинки для презентаций\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00834"/>
            <a:ext cx="4857783" cy="357166"/>
          </a:xfrm>
          <a:prstGeom prst="rect">
            <a:avLst/>
          </a:prstGeom>
          <a:noFill/>
        </p:spPr>
      </p:pic>
      <p:sp>
        <p:nvSpPr>
          <p:cNvPr id="6" name="Содержимое 8"/>
          <p:cNvSpPr txBox="1">
            <a:spLocks/>
          </p:cNvSpPr>
          <p:nvPr/>
        </p:nvSpPr>
        <p:spPr>
          <a:xfrm>
            <a:off x="0" y="142852"/>
            <a:ext cx="8929718" cy="29289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Выпуск стока со сливной станции в канализационный коллектор допускается при отношении количества спускаемой воды к сточной воде в коллекторе не менее 1:5. При устройстве сливных станций сан. разрыв между ними и жилыми и общественными зданиями должен быть не менее 300 м, приточно-вытяжная вентиляция организуется с преобладанием вытяжки в местах выделения дурно пахнущих газов и преобладанием притока в других помещениях станции.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C:\Users\Hikary\Desktop\НЕД\Картинки для презентаций\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7" y="6500834"/>
            <a:ext cx="4857783" cy="35716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Hikary\Desktop\НЕД\south-somerset-news-what-a-load-of-rubbish-litter-bin-thefts.jpg"/>
          <p:cNvPicPr>
            <a:picLocks noChangeAspect="1" noChangeArrowheads="1"/>
          </p:cNvPicPr>
          <p:nvPr/>
        </p:nvPicPr>
        <p:blipFill>
          <a:blip r:embed="rId2" cstate="print"/>
          <a:srcRect l="27309" r="26477" b="1020"/>
          <a:stretch>
            <a:fillRect/>
          </a:stretch>
        </p:blipFill>
        <p:spPr bwMode="auto">
          <a:xfrm rot="20783172">
            <a:off x="600470" y="3621066"/>
            <a:ext cx="2262297" cy="287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Hikary\Desktop\НЕД\img50491895174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0142">
            <a:off x="5956737" y="3252331"/>
            <a:ext cx="2728539" cy="335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857232"/>
            <a:ext cx="8858280" cy="2786082"/>
          </a:xfrm>
        </p:spPr>
        <p:txBody>
          <a:bodyPr>
            <a:normAutofit fontScale="70000" lnSpcReduction="20000"/>
          </a:bodyPr>
          <a:lstStyle/>
          <a:p>
            <a:pPr indent="342900" algn="just"/>
            <a:r>
              <a:rPr lang="ru-RU" dirty="0" smtClean="0"/>
              <a:t>В некоторых странах Европы и в США используется система пневматического удаления мусора. Эта система предусматривает прокладку специальных </a:t>
            </a:r>
            <a:r>
              <a:rPr lang="ru-RU" dirty="0" err="1" smtClean="0"/>
              <a:t>мусороотводящих</a:t>
            </a:r>
            <a:r>
              <a:rPr lang="ru-RU" dirty="0" smtClean="0"/>
              <a:t> трубопроводов диаметром 500 — 600 мм, выполненных из высокопрочной стали и прокладываемых под землей на большие расстояния. Скорость движения воздуха в трубопроводах достигает 30 м/с. В перегрузочных пунктах мусор прессуется и загружается в контейнеры, а затем направляется на мусоросжигательные или мусороперерабатывающие заводы.</a:t>
            </a:r>
          </a:p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8596" y="214290"/>
            <a:ext cx="8253410" cy="7397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пневматический</a:t>
            </a:r>
            <a:r>
              <a:rPr kumimoji="0" lang="ru-RU" sz="2900" b="0" i="0" u="none" strike="noStrike" kern="1200" cap="all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способ</a:t>
            </a:r>
            <a:endParaRPr kumimoji="0" lang="ru-RU" sz="29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7" name="Picture 5" descr="C:\Users\Hikary\Desktop\НЕД\336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5643578"/>
            <a:ext cx="762000" cy="533400"/>
          </a:xfrm>
          <a:prstGeom prst="rect">
            <a:avLst/>
          </a:prstGeom>
          <a:noFill/>
        </p:spPr>
      </p:pic>
      <p:pic>
        <p:nvPicPr>
          <p:cNvPr id="14" name="Picture 5" descr="C:\Users\Hikary\Desktop\НЕД\336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4714884"/>
            <a:ext cx="762000" cy="533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428596" y="2714620"/>
            <a:ext cx="4643470" cy="1500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0" y="285728"/>
            <a:ext cx="8929718" cy="2571768"/>
          </a:xfrm>
        </p:spPr>
        <p:txBody>
          <a:bodyPr>
            <a:normAutofit fontScale="77500" lnSpcReduction="20000"/>
          </a:bodyPr>
          <a:lstStyle/>
          <a:p>
            <a:pPr indent="342900" algn="just"/>
            <a:r>
              <a:rPr lang="ru-RU" sz="2800" dirty="0" smtClean="0"/>
              <a:t>Система состоит из нескольких вертикальных мусоропроводов, соединенных в единую сеть трубопроводом для пневматической транспортировки отходов в центральную станцию сбора. Отходы через загрузочный лючок падают в отсек временного хранения над разгрузочным клапаном внизу каждого мусоропровода. По мере заполнения система управления открывает поочередно все разгрузочные клапаны в автоматическом режиме и включает воздушные насосы.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Hikary\Desktop\НЕД\pnevmaticheskaja_sistema_transportirovki_mus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717954"/>
            <a:ext cx="3714756" cy="3959072"/>
          </a:xfrm>
          <a:prstGeom prst="rect">
            <a:avLst/>
          </a:prstGeom>
          <a:noFill/>
          <a:ln w="19050">
            <a:solidFill>
              <a:srgbClr val="AB40C8"/>
            </a:solidFill>
            <a:prstDash val="sysDash"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435769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1</a:t>
            </a:r>
            <a:r>
              <a:rPr lang="ru-RU" sz="2200" dirty="0" smtClean="0"/>
              <a:t> - транспортирующий трубопровод;</a:t>
            </a:r>
            <a:br>
              <a:rPr lang="ru-RU" sz="2200" dirty="0" smtClean="0"/>
            </a:br>
            <a:r>
              <a:rPr lang="ru-RU" sz="2200" b="1" dirty="0" smtClean="0"/>
              <a:t>2</a:t>
            </a:r>
            <a:r>
              <a:rPr lang="ru-RU" sz="2200" dirty="0" smtClean="0"/>
              <a:t> - бункер для мусора;</a:t>
            </a:r>
            <a:br>
              <a:rPr lang="ru-RU" sz="2200" dirty="0" smtClean="0"/>
            </a:br>
            <a:r>
              <a:rPr lang="ru-RU" sz="2200" b="1" dirty="0" smtClean="0"/>
              <a:t>3</a:t>
            </a:r>
            <a:r>
              <a:rPr lang="ru-RU" sz="2200" dirty="0" smtClean="0"/>
              <a:t> - фильтры для очистки от пыли;</a:t>
            </a:r>
            <a:br>
              <a:rPr lang="ru-RU" sz="2200" dirty="0" smtClean="0"/>
            </a:br>
            <a:r>
              <a:rPr lang="ru-RU" sz="2200" b="1" dirty="0" smtClean="0"/>
              <a:t>4</a:t>
            </a:r>
            <a:r>
              <a:rPr lang="ru-RU" sz="2200" dirty="0" smtClean="0"/>
              <a:t> - воздухоотсасывающие турбины.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3071810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/>
              <a:t>Пневматическая система транспортировки мусора</a:t>
            </a:r>
            <a:endParaRPr lang="ru-RU" sz="21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142844" y="4214818"/>
            <a:ext cx="8786874" cy="250033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Отходы доставляются в центральную станцию сбора потоком воздуха, где отходы сепарируются от воздуха и попадают в контейнер емкостью 15- 25 м  и по необходимости уплотняются. Очищенный через специальные фильтры воздух выбрасывается наружу здания. Контейнер по мере заполнения вывозится стандартным грузовым транспортом. 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4857760"/>
            <a:ext cx="285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3</a:t>
            </a:r>
            <a:endParaRPr lang="ru-RU" dirty="0"/>
          </a:p>
        </p:txBody>
      </p:sp>
      <p:pic>
        <p:nvPicPr>
          <p:cNvPr id="5122" name="Picture 2" descr="C:\Users\Hikary\Desktop\НЕД\Tehnologii_city_2.jpg"/>
          <p:cNvPicPr>
            <a:picLocks noChangeAspect="1" noChangeArrowheads="1"/>
          </p:cNvPicPr>
          <p:nvPr/>
        </p:nvPicPr>
        <p:blipFill>
          <a:blip r:embed="rId2" cstate="print"/>
          <a:srcRect b="41678"/>
          <a:stretch>
            <a:fillRect/>
          </a:stretch>
        </p:blipFill>
        <p:spPr bwMode="auto">
          <a:xfrm>
            <a:off x="928662" y="642918"/>
            <a:ext cx="7487595" cy="278608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686800" cy="838200"/>
          </a:xfrm>
        </p:spPr>
        <p:txBody>
          <a:bodyPr>
            <a:normAutofit/>
          </a:bodyPr>
          <a:lstStyle/>
          <a:p>
            <a:r>
              <a:rPr lang="ru-RU" sz="2900" dirty="0" smtClean="0"/>
              <a:t>Вопросы</a:t>
            </a:r>
            <a:endParaRPr lang="ru-RU" sz="29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14422"/>
            <a:ext cx="8686800" cy="4643470"/>
          </a:xfrm>
        </p:spPr>
        <p:txBody>
          <a:bodyPr>
            <a:normAutofit fontScale="92500" lnSpcReduction="20000"/>
          </a:bodyPr>
          <a:lstStyle/>
          <a:p>
            <a:pPr indent="342900">
              <a:buNone/>
            </a:pPr>
            <a:r>
              <a:rPr lang="ru-RU" sz="2400" dirty="0" smtClean="0"/>
              <a:t>1) Для чего необходима норма накопления домового мусора?</a:t>
            </a:r>
          </a:p>
          <a:p>
            <a:pPr indent="342900">
              <a:buNone/>
            </a:pPr>
            <a:r>
              <a:rPr lang="ru-RU" sz="2400" dirty="0" smtClean="0"/>
              <a:t>2) Какие способы удаления мусора существуют?</a:t>
            </a:r>
          </a:p>
          <a:p>
            <a:pPr indent="342900">
              <a:buNone/>
            </a:pPr>
            <a:r>
              <a:rPr lang="ru-RU" sz="2400" dirty="0" smtClean="0"/>
              <a:t>3) Что из себя представляет пневматический</a:t>
            </a:r>
            <a:br>
              <a:rPr lang="ru-RU" sz="2400" dirty="0" smtClean="0"/>
            </a:br>
            <a:r>
              <a:rPr lang="ru-RU" sz="2400" dirty="0" smtClean="0"/>
              <a:t>способ удаления мусора?</a:t>
            </a:r>
          </a:p>
          <a:p>
            <a:pPr indent="342900">
              <a:buNone/>
            </a:pPr>
            <a:r>
              <a:rPr lang="ru-RU" sz="2400" dirty="0" smtClean="0"/>
              <a:t>4) Как работает сплавной способ удаления мусора?</a:t>
            </a:r>
          </a:p>
          <a:p>
            <a:pPr lvl="0" indent="342900">
              <a:buNone/>
            </a:pPr>
            <a:r>
              <a:rPr lang="ru-RU" sz="2400" dirty="0" smtClean="0"/>
              <a:t>5) Что такое мусоропровод?</a:t>
            </a:r>
          </a:p>
          <a:p>
            <a:pPr lvl="0" indent="342900">
              <a:buNone/>
            </a:pPr>
            <a:r>
              <a:rPr lang="ru-RU" sz="2400" dirty="0" smtClean="0"/>
              <a:t>6) Из каких конструктивных элементов состоит мусоропровод? </a:t>
            </a:r>
          </a:p>
          <a:p>
            <a:pPr indent="342900">
              <a:buNone/>
            </a:pPr>
            <a:r>
              <a:rPr lang="ru-RU" sz="2400" dirty="0" smtClean="0"/>
              <a:t>7) Какие правила следует соблюдать при работе с мусоропроводом?</a:t>
            </a:r>
          </a:p>
          <a:p>
            <a:pPr indent="342900">
              <a:buNone/>
            </a:pPr>
            <a:r>
              <a:rPr lang="ru-RU" sz="2400" dirty="0" smtClean="0"/>
              <a:t>8) При пневматическом способе удалении мусора трубопровод прокладывают под землей или над землей?</a:t>
            </a:r>
          </a:p>
          <a:p>
            <a:pPr indent="342900">
              <a:buNone/>
            </a:pPr>
            <a:r>
              <a:rPr lang="ru-RU" sz="2400" dirty="0" smtClean="0"/>
              <a:t>9) Что такое ТБО? </a:t>
            </a:r>
          </a:p>
          <a:p>
            <a:pPr indent="342900">
              <a:buAutoNum type="arabicParenR"/>
            </a:pPr>
            <a:endParaRPr lang="ru-RU" sz="2400" dirty="0" smtClean="0"/>
          </a:p>
        </p:txBody>
      </p:sp>
      <p:pic>
        <p:nvPicPr>
          <p:cNvPr id="9218" name="Picture 2" descr="C:\Users\Hikary\Desktop\Новая папка\строит мат\град.стр\прзент\спрк\0_63afd_3d4d4da6_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348" y="5000636"/>
            <a:ext cx="951362" cy="1694207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type="body" idx="4294967295"/>
          </p:nvPr>
        </p:nvSpPr>
        <p:spPr>
          <a:xfrm>
            <a:off x="428596" y="357166"/>
            <a:ext cx="8458200" cy="2214578"/>
          </a:xfrm>
        </p:spPr>
        <p:txBody>
          <a:bodyPr>
            <a:normAutofit/>
          </a:bodyPr>
          <a:lstStyle/>
          <a:p>
            <a:pPr indent="342900" algn="just"/>
            <a:r>
              <a:rPr lang="ru-RU" sz="2200" dirty="0" smtClean="0"/>
              <a:t>Домовым, или бытовым, мусором называется смесь кухонных отбросов, квартирного сора, бумаги, тряпья, консервных банок, битого стекла и т. д. Норма накопления мусора на одного человека для предприятий, фабрик и заводов: 0,305 кг в сутки, для больниц:0,372 кг в сутки, учебных заведений 0,079 кг в сутки.</a:t>
            </a:r>
          </a:p>
          <a:p>
            <a:pPr indent="342900" algn="just"/>
            <a:endParaRPr lang="ru-RU" sz="2200" dirty="0" smtClean="0"/>
          </a:p>
        </p:txBody>
      </p:sp>
      <p:pic>
        <p:nvPicPr>
          <p:cNvPr id="9221" name="Picture 5" descr="C:\Users\Hikary\Desktop\НЕД\news_2783_image_900x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714620"/>
            <a:ext cx="6500858" cy="3781429"/>
          </a:xfrm>
          <a:prstGeom prst="star7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222" name="Picture 6" descr="C:\Users\Hikary\Desktop\НЕД\412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928934"/>
            <a:ext cx="609600" cy="76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smtClean="0"/>
              <a:t>Список используемой литературы:</a:t>
            </a:r>
            <a:endParaRPr lang="ru-RU" sz="29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357299"/>
            <a:ext cx="8686800" cy="3571899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http://www.studfiles.ru</a:t>
            </a:r>
            <a:endParaRPr lang="ru-RU" sz="2200" dirty="0" smtClean="0"/>
          </a:p>
          <a:p>
            <a:r>
              <a:rPr lang="en-US" sz="2200" dirty="0" smtClean="0"/>
              <a:t>https://www.abok.ru</a:t>
            </a:r>
            <a:endParaRPr lang="ru-RU" sz="2200" dirty="0" smtClean="0"/>
          </a:p>
          <a:p>
            <a:r>
              <a:rPr lang="en-US" sz="2200" dirty="0" smtClean="0"/>
              <a:t>http://stroy-server.ru</a:t>
            </a:r>
            <a:endParaRPr lang="ru-RU" sz="2200" dirty="0" smtClean="0"/>
          </a:p>
          <a:p>
            <a:r>
              <a:rPr lang="en-US" sz="2200" dirty="0" smtClean="0"/>
              <a:t>http://www.ktovdome.ru</a:t>
            </a:r>
            <a:endParaRPr lang="ru-RU" sz="2200" dirty="0" smtClean="0"/>
          </a:p>
          <a:p>
            <a:r>
              <a:rPr lang="en-US" sz="2200" dirty="0" smtClean="0"/>
              <a:t>http://www.zavodmash.ru</a:t>
            </a:r>
            <a:endParaRPr lang="ru-RU" sz="2200" dirty="0" smtClean="0"/>
          </a:p>
          <a:p>
            <a:r>
              <a:rPr lang="en-US" sz="2200" dirty="0" smtClean="0"/>
              <a:t>http://bse.sci-lib.com</a:t>
            </a:r>
            <a:endParaRPr lang="ru-RU" sz="2200" dirty="0" smtClean="0"/>
          </a:p>
          <a:p>
            <a:r>
              <a:rPr lang="en-US" sz="2200" dirty="0" smtClean="0"/>
              <a:t>https://ecoteco.ru</a:t>
            </a:r>
            <a:endParaRPr lang="ru-RU" sz="2200" dirty="0" smtClean="0"/>
          </a:p>
          <a:p>
            <a:r>
              <a:rPr lang="en-US" sz="2200" dirty="0" smtClean="0"/>
              <a:t>http://allformgsu.ru</a:t>
            </a:r>
            <a:endParaRPr lang="ru-RU" sz="2200" dirty="0" smtClean="0"/>
          </a:p>
          <a:p>
            <a:r>
              <a:rPr lang="en-US" sz="2200" dirty="0" smtClean="0"/>
              <a:t>http://www.waste.ru</a:t>
            </a:r>
            <a:endParaRPr lang="ru-RU" sz="2200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483" name="Picture 3" descr="C:\Users\Hikary\Desktop\НЕД\Картинки для презентаций\2б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2183" flipH="1">
            <a:off x="719758" y="4594936"/>
            <a:ext cx="2419040" cy="2317440"/>
          </a:xfrm>
          <a:prstGeom prst="rect">
            <a:avLst/>
          </a:prstGeom>
          <a:noFill/>
        </p:spPr>
      </p:pic>
      <p:pic>
        <p:nvPicPr>
          <p:cNvPr id="20484" name="Picture 4" descr="C:\Users\Hikary\Desktop\НЕД\Картинки для презентаций\1б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2788">
            <a:off x="5429256" y="4286256"/>
            <a:ext cx="2866315" cy="2786058"/>
          </a:xfrm>
          <a:prstGeom prst="rect">
            <a:avLst/>
          </a:prstGeom>
          <a:noFill/>
        </p:spPr>
      </p:pic>
      <p:pic>
        <p:nvPicPr>
          <p:cNvPr id="10" name="Picture 6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4" cstate="print"/>
          <a:srcRect b="29184"/>
          <a:stretch>
            <a:fillRect/>
          </a:stretch>
        </p:blipFill>
        <p:spPr bwMode="auto">
          <a:xfrm>
            <a:off x="0" y="5286364"/>
            <a:ext cx="5715008" cy="1571636"/>
          </a:xfrm>
          <a:prstGeom prst="rect">
            <a:avLst/>
          </a:prstGeom>
          <a:noFill/>
        </p:spPr>
      </p:pic>
      <p:pic>
        <p:nvPicPr>
          <p:cNvPr id="11" name="Picture 6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4" cstate="print"/>
          <a:srcRect b="29184"/>
          <a:stretch>
            <a:fillRect/>
          </a:stretch>
        </p:blipFill>
        <p:spPr bwMode="auto">
          <a:xfrm>
            <a:off x="3428992" y="5286364"/>
            <a:ext cx="5715008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ikary\Desktop\НЕД\Картинки для презентаций\135627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14282" y="1714488"/>
            <a:ext cx="6929486" cy="2898780"/>
          </a:xfrm>
        </p:spPr>
        <p:txBody>
          <a:bodyPr>
            <a:normAutofit fontScale="92500" lnSpcReduction="10000"/>
          </a:bodyPr>
          <a:lstStyle/>
          <a:p>
            <a:pPr indent="342900"/>
            <a:r>
              <a:rPr lang="ru-RU" sz="2400" dirty="0" smtClean="0"/>
              <a:t>Норма накопления домового мусора необходима для определения мощности мусороперерабатующего завода, для расчета транспорта и для возможности кратковременного накопления мусора. Очистка от домового мусора состоит из сбора мусора, удаление из помещения, хранение на территории двора, транспортировка к месту требования.</a:t>
            </a:r>
          </a:p>
          <a:p>
            <a:endParaRPr lang="ru-RU" dirty="0"/>
          </a:p>
        </p:txBody>
      </p:sp>
      <p:pic>
        <p:nvPicPr>
          <p:cNvPr id="2052" name="Picture 4" descr="C:\Users\Hikary\Desktop\НЕД\egore911-trash-c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143380"/>
            <a:ext cx="1886960" cy="19288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14282" y="214290"/>
            <a:ext cx="8572560" cy="3571900"/>
          </a:xfrm>
        </p:spPr>
        <p:txBody>
          <a:bodyPr>
            <a:normAutofit/>
          </a:bodyPr>
          <a:lstStyle/>
          <a:p>
            <a:pPr indent="342900" algn="just"/>
            <a:r>
              <a:rPr lang="ru-RU" sz="2200" dirty="0" smtClean="0"/>
              <a:t> Дворовые сборники и контейнеры устанавливают в микрорайонах на специальных площадках, которые размещают на хозяйственных дворах, со стороны торцевых стен зданий или между зданиями, но с обязательным ограждением зелеными насаждениями или невысокими стенками.</a:t>
            </a:r>
            <a:endParaRPr lang="ru-RU" sz="2200" dirty="0"/>
          </a:p>
        </p:txBody>
      </p:sp>
      <p:pic>
        <p:nvPicPr>
          <p:cNvPr id="7170" name="Picture 2" descr="C:\Users\Hikary\Desktop\НЕД\gar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500306"/>
            <a:ext cx="4141809" cy="414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Hikary\Desktop\НЕД\8df5687f06740cc88dcd4551adc9e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571876"/>
            <a:ext cx="4389996" cy="3104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Прямая соединительная линия 9"/>
          <p:cNvCxnSpPr/>
          <p:nvPr/>
        </p:nvCxnSpPr>
        <p:spPr>
          <a:xfrm rot="10800000">
            <a:off x="500034" y="2857496"/>
            <a:ext cx="3929090" cy="1588"/>
          </a:xfrm>
          <a:prstGeom prst="line">
            <a:avLst/>
          </a:prstGeom>
          <a:ln w="28575">
            <a:solidFill>
              <a:srgbClr val="AB40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0034" y="3000372"/>
            <a:ext cx="3929090" cy="158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0" y="142852"/>
            <a:ext cx="9001156" cy="2500330"/>
          </a:xfrm>
        </p:spPr>
        <p:txBody>
          <a:bodyPr>
            <a:normAutofit/>
          </a:bodyPr>
          <a:lstStyle/>
          <a:p>
            <a:pPr indent="342900" algn="just"/>
            <a:r>
              <a:rPr lang="ru-RU" sz="2200" dirty="0" smtClean="0"/>
              <a:t>Площадки мусоросборников и павильоны следует размещать среди жилой застройки таким образом, чтобы создать максимальные удобства жителям при пользовании мусоросборниками, обеспечить удобный проезд транспорта, вывозящего мусор, исключить возможность загрязнения почвы и воздуха, обеспечить соответствие современным эстетическим требованиям. 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2500306"/>
            <a:ext cx="85011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 smtClean="0"/>
              <a:t>Существуют два способа сбора мусора: унитарный, раздельный. Унитарный направляют в один мусоропровод, раздельный сортируют в разные баки.</a:t>
            </a:r>
            <a:endParaRPr lang="ru-RU" sz="2200" dirty="0"/>
          </a:p>
        </p:txBody>
      </p:sp>
      <p:pic>
        <p:nvPicPr>
          <p:cNvPr id="8194" name="Picture 2" descr="C:\Users\Hikary\Desktop\НЕД\6452551.jpg"/>
          <p:cNvPicPr>
            <a:picLocks noChangeAspect="1" noChangeArrowheads="1"/>
          </p:cNvPicPr>
          <p:nvPr/>
        </p:nvPicPr>
        <p:blipFill>
          <a:blip r:embed="rId2" cstate="print"/>
          <a:srcRect t="2511" b="5831"/>
          <a:stretch>
            <a:fillRect/>
          </a:stretch>
        </p:blipFill>
        <p:spPr bwMode="auto">
          <a:xfrm>
            <a:off x="5882880" y="3571876"/>
            <a:ext cx="2342719" cy="321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C:\Users\Hikary\Desktop\НЕД\wasteDispos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929066"/>
            <a:ext cx="4179887" cy="2779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трелка влево 12"/>
          <p:cNvSpPr/>
          <p:nvPr/>
        </p:nvSpPr>
        <p:spPr>
          <a:xfrm rot="16732178">
            <a:off x="7093031" y="3635330"/>
            <a:ext cx="949169" cy="283049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8894633">
            <a:off x="3368506" y="3812600"/>
            <a:ext cx="912306" cy="31328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B4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3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3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5715008" y="1857364"/>
            <a:ext cx="3286148" cy="32147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928926" y="1857364"/>
            <a:ext cx="3286148" cy="32861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14282" y="1857364"/>
            <a:ext cx="3357586" cy="32861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5720" y="500042"/>
            <a:ext cx="8648274" cy="1112831"/>
          </a:xfrm>
        </p:spPr>
        <p:txBody>
          <a:bodyPr/>
          <a:lstStyle/>
          <a:p>
            <a:pPr indent="342900">
              <a:buNone/>
            </a:pPr>
            <a:r>
              <a:rPr lang="ru-RU" b="1" dirty="0" smtClean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Существуют следующие способы удаление мусора: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286124"/>
            <a:ext cx="28575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hlinkClick r:id="rId2" action="ppaction://hlinksldjump"/>
              </a:rPr>
              <a:t>Вывозной способ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3143248"/>
            <a:ext cx="2428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hlinkClick r:id="rId3" action="ppaction://hlinksldjump"/>
              </a:rPr>
              <a:t>Сплавной способ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3143248"/>
            <a:ext cx="3857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hlinkClick r:id="rId4" action="ppaction://hlinksldjump"/>
              </a:rPr>
              <a:t>Пневматический</a:t>
            </a:r>
            <a:br>
              <a:rPr lang="ru-RU" sz="2200" dirty="0" smtClean="0">
                <a:hlinkClick r:id="rId4" action="ppaction://hlinksldjump"/>
              </a:rPr>
            </a:br>
            <a:r>
              <a:rPr lang="ru-RU" sz="2200" dirty="0" smtClean="0">
                <a:hlinkClick r:id="rId4" action="ppaction://hlinksldjump"/>
              </a:rPr>
              <a:t>способ</a:t>
            </a:r>
            <a:endParaRPr lang="ru-RU" sz="2200" dirty="0"/>
          </a:p>
        </p:txBody>
      </p:sp>
      <p:pic>
        <p:nvPicPr>
          <p:cNvPr id="6146" name="Picture 2" descr="C:\Users\Hikary\Desktop\Новая папка\строит мат\град.стр\прзент\спрк\xmasci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10300"/>
            <a:ext cx="4643438" cy="647700"/>
          </a:xfrm>
          <a:prstGeom prst="rect">
            <a:avLst/>
          </a:prstGeom>
          <a:noFill/>
        </p:spPr>
      </p:pic>
      <p:pic>
        <p:nvPicPr>
          <p:cNvPr id="6147" name="Picture 3" descr="C:\Users\Hikary\Desktop\Новая папка\строит мат\град.стр\прзент\спрк\xmasci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6210300"/>
            <a:ext cx="4572000" cy="6477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ikary\Desktop\НЕД\2147235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450059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247" name="Picture 7" descr="C:\Users\Hikary\Desktop\НЕД\TH_045AP2.png"/>
          <p:cNvPicPr>
            <a:picLocks noChangeAspect="1" noChangeArrowheads="1"/>
          </p:cNvPicPr>
          <p:nvPr/>
        </p:nvPicPr>
        <p:blipFill>
          <a:blip r:embed="rId3" cstate="print"/>
          <a:srcRect b="5215"/>
          <a:stretch>
            <a:fillRect/>
          </a:stretch>
        </p:blipFill>
        <p:spPr bwMode="auto">
          <a:xfrm>
            <a:off x="4786314" y="3714752"/>
            <a:ext cx="4143404" cy="3143248"/>
          </a:xfrm>
          <a:prstGeom prst="round1Rect">
            <a:avLst/>
          </a:prstGeom>
          <a:noFill/>
        </p:spPr>
      </p:pic>
      <p:pic>
        <p:nvPicPr>
          <p:cNvPr id="10248" name="Picture 8" descr="C:\Users\Hikary\Desktop\НЕД\4.png"/>
          <p:cNvPicPr>
            <a:picLocks noChangeAspect="1" noChangeArrowheads="1"/>
          </p:cNvPicPr>
          <p:nvPr/>
        </p:nvPicPr>
        <p:blipFill>
          <a:blip r:embed="rId4" cstate="print"/>
          <a:srcRect b="9022"/>
          <a:stretch>
            <a:fillRect/>
          </a:stretch>
        </p:blipFill>
        <p:spPr bwMode="auto">
          <a:xfrm>
            <a:off x="4143372" y="3643314"/>
            <a:ext cx="3286148" cy="3214686"/>
          </a:xfrm>
          <a:prstGeom prst="rect">
            <a:avLst/>
          </a:prstGeom>
          <a:noFill/>
        </p:spPr>
      </p:pic>
      <p:pic>
        <p:nvPicPr>
          <p:cNvPr id="10249" name="Picture 9" descr="C:\Users\Hikary\Desktop\НЕД\4.png"/>
          <p:cNvPicPr>
            <a:picLocks noChangeAspect="1" noChangeArrowheads="1"/>
          </p:cNvPicPr>
          <p:nvPr/>
        </p:nvPicPr>
        <p:blipFill>
          <a:blip r:embed="rId5" cstate="print"/>
          <a:srcRect r="5538" b="14020"/>
          <a:stretch>
            <a:fillRect/>
          </a:stretch>
        </p:blipFill>
        <p:spPr bwMode="auto">
          <a:xfrm>
            <a:off x="5786446" y="3571876"/>
            <a:ext cx="3357554" cy="3286124"/>
          </a:xfrm>
          <a:prstGeom prst="rect">
            <a:avLst/>
          </a:prstGeom>
          <a:noFill/>
        </p:spPr>
      </p:pic>
      <p:pic>
        <p:nvPicPr>
          <p:cNvPr id="10246" name="Picture 6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6" cstate="print"/>
          <a:srcRect b="35624"/>
          <a:stretch>
            <a:fillRect/>
          </a:stretch>
        </p:blipFill>
        <p:spPr bwMode="auto">
          <a:xfrm>
            <a:off x="0" y="5429264"/>
            <a:ext cx="6134100" cy="1428736"/>
          </a:xfrm>
          <a:prstGeom prst="rect">
            <a:avLst/>
          </a:prstGeom>
          <a:noFill/>
        </p:spPr>
      </p:pic>
      <p:pic>
        <p:nvPicPr>
          <p:cNvPr id="10245" name="Picture 5" descr="C:\Users\Hikary\Desktop\НЕД\Картинки для презентаций\8D6_Grass_Gif_2.gif"/>
          <p:cNvPicPr>
            <a:picLocks noChangeAspect="1" noChangeArrowheads="1"/>
          </p:cNvPicPr>
          <p:nvPr/>
        </p:nvPicPr>
        <p:blipFill>
          <a:blip r:embed="rId6" cstate="print"/>
          <a:srcRect r="21972" b="42061"/>
          <a:stretch>
            <a:fillRect/>
          </a:stretch>
        </p:blipFill>
        <p:spPr bwMode="auto">
          <a:xfrm>
            <a:off x="4357686" y="5572140"/>
            <a:ext cx="4786314" cy="128586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285728"/>
            <a:ext cx="8858280" cy="1112830"/>
          </a:xfrm>
        </p:spPr>
        <p:txBody>
          <a:bodyPr>
            <a:noAutofit/>
          </a:bodyPr>
          <a:lstStyle/>
          <a:p>
            <a:pPr indent="342900" algn="just"/>
            <a:r>
              <a:rPr lang="ru-RU" sz="2400" dirty="0" smtClean="0"/>
              <a:t>В случае </a:t>
            </a:r>
            <a:r>
              <a:rPr lang="ru-RU" sz="2400" i="1" dirty="0" smtClean="0"/>
              <a:t>вывозного </a:t>
            </a:r>
            <a:r>
              <a:rPr lang="ru-RU" sz="2400" dirty="0" smtClean="0"/>
              <a:t>способа домовой мусор удаляется с помощью мусоропроводов или выносится в дворовые мусоросборники, после чего вывозится с помощью мусоровозов. </a:t>
            </a:r>
            <a:r>
              <a:rPr lang="ru-RU" sz="2400" i="1" dirty="0" smtClean="0"/>
              <a:t>Сплавной </a:t>
            </a:r>
            <a:r>
              <a:rPr lang="ru-RU" sz="2400" dirty="0" smtClean="0"/>
              <a:t>способ заключается в том, что удаление происходит двумя путями: по специальным трубопроводам (без мусоровозов) или коллекторам бытовой (хозяйственно-фекальной) канализации. Это значительно дорого, но более гигиенично.</a:t>
            </a:r>
          </a:p>
          <a:p>
            <a:pPr indent="342900" algn="just"/>
            <a:endParaRPr lang="ru-RU" sz="2400" b="1" dirty="0" smtClean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0" y="3500438"/>
            <a:ext cx="9001094" cy="3357562"/>
          </a:xfrm>
        </p:spPr>
        <p:txBody>
          <a:bodyPr>
            <a:normAutofit/>
          </a:bodyPr>
          <a:lstStyle/>
          <a:p>
            <a:pPr indent="342900" algn="just">
              <a:buNone/>
            </a:pPr>
            <a:r>
              <a:rPr lang="ru-RU" sz="2200" dirty="0" smtClean="0"/>
              <a:t>У </a:t>
            </a:r>
            <a:r>
              <a:rPr lang="ru-RU" sz="2200" i="1" dirty="0" smtClean="0"/>
              <a:t>пневматической</a:t>
            </a:r>
            <a:r>
              <a:rPr lang="ru-RU" sz="2200" dirty="0" smtClean="0"/>
              <a:t> системы уборки мусора полностью отсутствуют непосредственные контакты людей с отходами на всех стадиях производственного процесса. Запечатанный в пакеты мусор выбрасываются в мусоропровод, откуда он попадает в общий тоннель, из которого 3-4 раза в день удаляется воздушным потоком в специально приспособленное хранилище на окраине микрорайона.</a:t>
            </a:r>
          </a:p>
          <a:p>
            <a:pPr indent="342900" algn="just">
              <a:buNone/>
            </a:pPr>
            <a:r>
              <a:rPr lang="ru-RU" sz="2200" dirty="0" smtClean="0"/>
              <a:t>Выбор системы </a:t>
            </a:r>
            <a:r>
              <a:rPr lang="ru-RU" sz="2200" dirty="0" err="1" smtClean="0"/>
              <a:t>мусороудаления</a:t>
            </a:r>
            <a:r>
              <a:rPr lang="ru-RU" sz="2200" dirty="0" smtClean="0"/>
              <a:t> зависит от этажности застройки и степени благоустройства.</a:t>
            </a:r>
            <a:endParaRPr lang="ru-RU" sz="2200" dirty="0"/>
          </a:p>
        </p:txBody>
      </p:sp>
      <p:pic>
        <p:nvPicPr>
          <p:cNvPr id="7" name="Picture 7" descr="C:\Users\Hikary\Desktop\НЕД\slid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7000924" cy="315040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8">
      <a:dk1>
        <a:sysClr val="windowText" lastClr="000000"/>
      </a:dk1>
      <a:lt1>
        <a:srgbClr val="0C0C0C"/>
      </a:lt1>
      <a:dk2>
        <a:srgbClr val="162614"/>
      </a:dk2>
      <a:lt2>
        <a:srgbClr val="D5E7C8"/>
      </a:lt2>
      <a:accent1>
        <a:srgbClr val="94F6DB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C0C0C"/>
      </a:hlink>
      <a:folHlink>
        <a:srgbClr val="004E6C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1341</TotalTime>
  <Words>1267</Words>
  <Application>Microsoft Office PowerPoint</Application>
  <PresentationFormat>Экран (4:3)</PresentationFormat>
  <Paragraphs>117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МУСОРОУДАЛЕНИЕ из зданий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Высоконагружаемый полигон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Вопросы</vt:lpstr>
      <vt:lpstr>Список используемой литературы: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Hikary</dc:creator>
  <cp:lastModifiedBy>kurnakova</cp:lastModifiedBy>
  <cp:revision>160</cp:revision>
  <dcterms:created xsi:type="dcterms:W3CDTF">2017-04-06T17:55:56Z</dcterms:created>
  <dcterms:modified xsi:type="dcterms:W3CDTF">2018-10-27T09:27:35Z</dcterms:modified>
</cp:coreProperties>
</file>