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9" r:id="rId3"/>
    <p:sldMasterId id="2147483673" r:id="rId4"/>
    <p:sldMasterId id="2147483677" r:id="rId5"/>
    <p:sldMasterId id="2147483681" r:id="rId6"/>
    <p:sldMasterId id="2147483685" r:id="rId7"/>
    <p:sldMasterId id="2147483720" r:id="rId8"/>
  </p:sldMasterIdLst>
  <p:notesMasterIdLst>
    <p:notesMasterId r:id="rId39"/>
  </p:notesMasterIdLst>
  <p:sldIdLst>
    <p:sldId id="256" r:id="rId9"/>
    <p:sldId id="28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70" r:id="rId19"/>
    <p:sldId id="271" r:id="rId20"/>
    <p:sldId id="272" r:id="rId21"/>
    <p:sldId id="290" r:id="rId22"/>
    <p:sldId id="265" r:id="rId23"/>
    <p:sldId id="273" r:id="rId24"/>
    <p:sldId id="274" r:id="rId25"/>
    <p:sldId id="276" r:id="rId26"/>
    <p:sldId id="278" r:id="rId27"/>
    <p:sldId id="279" r:id="rId28"/>
    <p:sldId id="280" r:id="rId29"/>
    <p:sldId id="275" r:id="rId30"/>
    <p:sldId id="287" r:id="rId31"/>
    <p:sldId id="288" r:id="rId32"/>
    <p:sldId id="289" r:id="rId33"/>
    <p:sldId id="281" r:id="rId34"/>
    <p:sldId id="282" r:id="rId35"/>
    <p:sldId id="283" r:id="rId36"/>
    <p:sldId id="292" r:id="rId37"/>
    <p:sldId id="28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61879-836D-469A-9CBE-29B4FE024D33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3F7E1-2F52-41EB-950C-722AF42F7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671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3F7E1-2F52-41EB-950C-722AF42F791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089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B0B4D-056C-4A44-8CC9-1F59073A2B8F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C28C-440E-4302-9711-E107A0D41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7202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B0B4D-056C-4A44-8CC9-1F59073A2B8F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C28C-440E-4302-9711-E107A0D41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7202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B0B4D-056C-4A44-8CC9-1F59073A2B8F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C28C-440E-4302-9711-E107A0D41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7202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B0B4D-056C-4A44-8CC9-1F59073A2B8F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C28C-440E-4302-9711-E107A0D41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7202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AFB0B4D-056C-4A44-8CC9-1F59073A2B8F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C28C-440E-4302-9711-E107A0D41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October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October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October 12,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October 12,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October 12,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October 12,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October 12,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0C02-0EF4-4745-9D82-E8D3F59464E3}" type="datetime4">
              <a:rPr lang="en-US" smtClean="0"/>
              <a:pPr/>
              <a:t>October 12,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B0B4D-056C-4A44-8CC9-1F59073A2B8F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C28C-440E-4302-9711-E107A0D41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720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B0B4D-056C-4A44-8CC9-1F59073A2B8F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C28C-440E-4302-9711-E107A0D41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720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88" r:id="rId4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89" r:id="rId4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87" r:id="rId4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90" r:id="rId4"/>
    <p:sldLayoutId id="2147483691" r:id="rId5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92" r:id="rId4"/>
    <p:sldLayoutId id="2147483693" r:id="rId5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5616" y="1239594"/>
            <a:ext cx="669674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anose="02040602050305030304" pitchFamily="18" charset="0"/>
                <a:cs typeface="Vijaya" panose="020B0604020202020204" pitchFamily="34" charset="0"/>
              </a:rPr>
              <a:t>«Виды </a:t>
            </a:r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anose="02040602050305030304" pitchFamily="18" charset="0"/>
                <a:cs typeface="Vijaya" panose="020B0604020202020204" pitchFamily="34" charset="0"/>
              </a:rPr>
              <a:t>и причины 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anose="02040602050305030304" pitchFamily="18" charset="0"/>
                <a:cs typeface="Vijaya" panose="020B0604020202020204" pitchFamily="34" charset="0"/>
              </a:rPr>
              <a:t>деформаций </a:t>
            </a:r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anose="02040602050305030304" pitchFamily="18" charset="0"/>
                <a:cs typeface="Vijaya" panose="020B0604020202020204" pitchFamily="34" charset="0"/>
              </a:rPr>
              <a:t>памятников архитектурного 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anose="02040602050305030304" pitchFamily="18" charset="0"/>
                <a:cs typeface="Vijaya" panose="020B0604020202020204" pitchFamily="34" charset="0"/>
              </a:rPr>
              <a:t>наследия»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7994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488474"/>
            <a:ext cx="7272808" cy="417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719955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432048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/>
              <a:t>По внешнему виду деформации разделяются на:</a:t>
            </a:r>
          </a:p>
          <a:p>
            <a:endParaRPr lang="ru-RU" sz="2000" dirty="0"/>
          </a:p>
          <a:p>
            <a:r>
              <a:rPr lang="ru-RU" sz="2400" dirty="0" smtClean="0">
                <a:solidFill>
                  <a:srgbClr val="0000FF"/>
                </a:solidFill>
              </a:rPr>
              <a:t>вертикальные </a:t>
            </a:r>
            <a:r>
              <a:rPr lang="ru-RU" sz="2400" dirty="0">
                <a:solidFill>
                  <a:srgbClr val="002060"/>
                </a:solidFill>
              </a:rPr>
              <a:t>— осадки фундаментов, отдельных конструкций или частей здания, усадка и раздавливание кладки) смятие и усушка деревянных несущих элементов; разрушение основных или временных поддерживающих конструкций;</a:t>
            </a:r>
          </a:p>
          <a:p>
            <a:endParaRPr lang="ru-RU" dirty="0"/>
          </a:p>
        </p:txBody>
      </p:sp>
      <p:pic>
        <p:nvPicPr>
          <p:cNvPr id="1026" name="Picture 2" descr="C:\Users\sokolskaya\Desktop\deformatsii-osnovaniya-zda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2952328" cy="39364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2818205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24744"/>
            <a:ext cx="7128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-горизонтальные </a:t>
            </a:r>
            <a:r>
              <a:rPr lang="ru-RU" sz="2400" dirty="0">
                <a:solidFill>
                  <a:srgbClr val="002060"/>
                </a:solidFill>
              </a:rPr>
              <a:t>— подвижки фундаментов и частей памятника, смещения пят отдельных сводов, арок и распорных систем, расползание стропильных ног при утрате затяжек, расслоение кладки при коррозии закладного металла, температурные деформации:</a:t>
            </a:r>
          </a:p>
          <a:p>
            <a:endParaRPr lang="ru-RU" dirty="0"/>
          </a:p>
        </p:txBody>
      </p:sp>
      <p:pic>
        <p:nvPicPr>
          <p:cNvPr id="2050" name="Picture 2" descr="C:\Users\sokolskaya\Desktop\mramo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429000"/>
            <a:ext cx="3888432" cy="2298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575256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484784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- изгибные </a:t>
            </a:r>
            <a:r>
              <a:rPr lang="ru-RU" sz="2400" dirty="0">
                <a:solidFill>
                  <a:srgbClr val="002060"/>
                </a:solidFill>
              </a:rPr>
              <a:t>— искривление внецентренно нагруженных стоек, тонких стен и других элементов, прогибы балок и плит перекрытий, провисы поясов ферм, местные </a:t>
            </a:r>
            <a:r>
              <a:rPr lang="ru-RU" sz="2400" dirty="0" err="1">
                <a:solidFill>
                  <a:srgbClr val="002060"/>
                </a:solidFill>
              </a:rPr>
              <a:t>выполаживания</a:t>
            </a:r>
            <a:r>
              <a:rPr lang="ru-RU" sz="2400" dirty="0">
                <a:solidFill>
                  <a:srgbClr val="002060"/>
                </a:solidFill>
              </a:rPr>
              <a:t> кладки сводов;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-смешанные </a:t>
            </a:r>
            <a:r>
              <a:rPr lang="ru-RU" sz="2400" dirty="0">
                <a:solidFill>
                  <a:srgbClr val="002060"/>
                </a:solidFill>
              </a:rPr>
              <a:t>- представляющие сочетание нескольких видов деформаций.</a:t>
            </a:r>
          </a:p>
        </p:txBody>
      </p:sp>
    </p:spTree>
    <p:extLst>
      <p:ext uri="{BB962C8B-B14F-4D97-AF65-F5344CB8AC3E}">
        <p14:creationId xmlns="" xmlns:p14="http://schemas.microsoft.com/office/powerpoint/2010/main" val="3920849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kolskaya\Desktop\image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391489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52736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/>
              <a:t>Деформация памятников архитектурного наследия</a:t>
            </a:r>
            <a:endParaRPr lang="ru-RU" sz="2800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2028159"/>
            <a:ext cx="6480720" cy="3645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577844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2160" y="1115451"/>
            <a:ext cx="1944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00FF"/>
                </a:solidFill>
              </a:rPr>
              <a:t>Эрехтейон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7" y="908720"/>
            <a:ext cx="5027062" cy="496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868144" y="1844824"/>
            <a:ext cx="2724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Эта </a:t>
            </a:r>
            <a:r>
              <a:rPr lang="ru-RU" sz="2400" dirty="0">
                <a:solidFill>
                  <a:srgbClr val="002060"/>
                </a:solidFill>
              </a:rPr>
              <a:t>жемчужина архитектуры, созданная в ионическом </a:t>
            </a:r>
            <a:r>
              <a:rPr lang="ru-RU" sz="2400" dirty="0" smtClean="0">
                <a:solidFill>
                  <a:srgbClr val="002060"/>
                </a:solidFill>
              </a:rPr>
              <a:t>стиле.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4365104"/>
            <a:ext cx="2693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(Вертикальная деформация)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2153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980728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Падающий дом в Тарту.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5503676" cy="5414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683188" y="1813975"/>
            <a:ext cx="268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Здание построено в конце XVIII века для семьи Барклай-де-Толли. Из-за допущенных при проектировании просчетов дом со временем стал наклоняться к поверхности, но благодаря реконструкции это «падение» удалось остановить. </a:t>
            </a:r>
          </a:p>
        </p:txBody>
      </p:sp>
    </p:spTree>
    <p:extLst>
      <p:ext uri="{BB962C8B-B14F-4D97-AF65-F5344CB8AC3E}">
        <p14:creationId xmlns="" xmlns:p14="http://schemas.microsoft.com/office/powerpoint/2010/main" val="145428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1155248"/>
            <a:ext cx="33768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Памятник истории, архитектуры и градостроительства. Расположен в селе Калинино </a:t>
            </a:r>
            <a:r>
              <a:rPr lang="ru-RU" sz="2000" dirty="0" smtClean="0">
                <a:solidFill>
                  <a:srgbClr val="002060"/>
                </a:solidFill>
              </a:rPr>
              <a:t>Нерчинского </a:t>
            </a:r>
            <a:r>
              <a:rPr lang="ru-RU" sz="2000" dirty="0">
                <a:solidFill>
                  <a:srgbClr val="002060"/>
                </a:solidFill>
              </a:rPr>
              <a:t>района.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471207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76056" y="2968143"/>
            <a:ext cx="3059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Особенность декора – неповторяющиеся наличники. Здание церкви имеет значительные утраты и деформации. Церковь не действует.</a:t>
            </a:r>
          </a:p>
        </p:txBody>
      </p:sp>
    </p:spTree>
    <p:extLst>
      <p:ext uri="{BB962C8B-B14F-4D97-AF65-F5344CB8AC3E}">
        <p14:creationId xmlns="" xmlns:p14="http://schemas.microsoft.com/office/powerpoint/2010/main" val="376826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340768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   Один </a:t>
            </a:r>
            <a:r>
              <a:rPr lang="ru-RU" sz="2400" dirty="0">
                <a:solidFill>
                  <a:srgbClr val="002060"/>
                </a:solidFill>
              </a:rPr>
              <a:t>из символов украинской </a:t>
            </a:r>
            <a:r>
              <a:rPr lang="ru-RU" sz="2400" dirty="0" smtClean="0">
                <a:solidFill>
                  <a:srgbClr val="002060"/>
                </a:solidFill>
              </a:rPr>
              <a:t>столицы,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Фактически стал </a:t>
            </a:r>
            <a:r>
              <a:rPr lang="ru-RU" sz="2400" dirty="0">
                <a:solidFill>
                  <a:srgbClr val="002060"/>
                </a:solidFill>
              </a:rPr>
              <a:t>музеем</a:t>
            </a:r>
            <a:r>
              <a:rPr lang="ru-RU" sz="2400" dirty="0" smtClean="0">
                <a:solidFill>
                  <a:srgbClr val="002060"/>
                </a:solidFill>
              </a:rPr>
              <a:t>. Приказ о строительстве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собора </a:t>
            </a:r>
            <a:r>
              <a:rPr lang="ru-RU" sz="2400" dirty="0" smtClean="0">
                <a:solidFill>
                  <a:srgbClr val="002060"/>
                </a:solidFill>
              </a:rPr>
              <a:t>отдал в 11 веке Ярослав Мудрый.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   Изначально </a:t>
            </a:r>
            <a:r>
              <a:rPr lang="ru-RU" sz="2400" dirty="0" smtClean="0">
                <a:solidFill>
                  <a:srgbClr val="002060"/>
                </a:solidFill>
              </a:rPr>
              <a:t>собор представлял собой 13-купольное сооружение, к которому через несколько веков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добавили </a:t>
            </a:r>
            <a:r>
              <a:rPr lang="ru-RU" sz="2400" dirty="0" smtClean="0">
                <a:solidFill>
                  <a:srgbClr val="002060"/>
                </a:solidFill>
              </a:rPr>
              <a:t>еще 6 глав. А к 17 веку здание реконструировали в стиле украинского барокко.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204864"/>
            <a:ext cx="4459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052736"/>
            <a:ext cx="3214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</a:rPr>
              <a:t>Софийский собор в Киеве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77072"/>
            <a:ext cx="316948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19516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7344816" cy="4247728"/>
          </a:xfrm>
        </p:spPr>
        <p:txBody>
          <a:bodyPr>
            <a:normAutofit fontScale="90000"/>
          </a:bodyPr>
          <a:lstStyle/>
          <a:p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  презентации:</a:t>
            </a:r>
            <a:r>
              <a:rPr lang="ru-RU" sz="31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1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1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Поэтапное усвоение и закрепление знаний</a:t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 дисциплине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«РЕСТАВРАЦИЯ АРХИТЕКТУРНОГО </a:t>
            </a:r>
            <a:r>
              <a:rPr lang="ru-RU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НАСЛЕДИЯ»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60647"/>
            <a:ext cx="4693857" cy="316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50190" y="1389766"/>
            <a:ext cx="576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до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27" y="2924944"/>
            <a:ext cx="4754721" cy="3649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31423" y="4731160"/>
            <a:ext cx="98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после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513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389" y="980728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Памятники </a:t>
            </a:r>
            <a:r>
              <a:rPr lang="ru-RU" sz="2400" dirty="0" smtClean="0">
                <a:solidFill>
                  <a:srgbClr val="002060"/>
                </a:solidFill>
              </a:rPr>
              <a:t>построенные </a:t>
            </a:r>
            <a:r>
              <a:rPr lang="ru-RU" sz="2400" dirty="0" smtClean="0">
                <a:solidFill>
                  <a:srgbClr val="002060"/>
                </a:solidFill>
              </a:rPr>
              <a:t>из известняка и песчаника, </a:t>
            </a:r>
            <a:r>
              <a:rPr lang="ru-RU" sz="2400" dirty="0" smtClean="0">
                <a:solidFill>
                  <a:srgbClr val="002060"/>
                </a:solidFill>
              </a:rPr>
              <a:t>подвергаясь </a:t>
            </a:r>
            <a:r>
              <a:rPr lang="ru-RU" sz="2400" dirty="0" smtClean="0">
                <a:solidFill>
                  <a:srgbClr val="002060"/>
                </a:solidFill>
              </a:rPr>
              <a:t>воздействию кислотного дождя , разрушаются очень быстро.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Содержащийся в песчаниках и известняках </a:t>
            </a:r>
            <a:r>
              <a:rPr lang="en-US" sz="2400" dirty="0" smtClean="0">
                <a:solidFill>
                  <a:srgbClr val="002060"/>
                </a:solidFill>
              </a:rPr>
              <a:t>CaCO3</a:t>
            </a:r>
            <a:r>
              <a:rPr lang="ru-RU" sz="2400" dirty="0" smtClean="0">
                <a:solidFill>
                  <a:srgbClr val="002060"/>
                </a:solidFill>
              </a:rPr>
              <a:t>, превращаясь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в сульфат кальция ,легко вымывается дождевой водой.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12976"/>
            <a:ext cx="705678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5488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942"/>
            <a:ext cx="3816424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1268760"/>
            <a:ext cx="360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Петропавловская крепость, символизирующая благоразумие скульптура в левой нише Петровских ворот, в руках у неё зеркало и змея - «будь мудр, как змея, и глядя в зеркало думай как есть на самом деле». </a:t>
            </a:r>
          </a:p>
        </p:txBody>
      </p:sp>
    </p:spTree>
    <p:extLst>
      <p:ext uri="{BB962C8B-B14F-4D97-AF65-F5344CB8AC3E}">
        <p14:creationId xmlns="" xmlns:p14="http://schemas.microsoft.com/office/powerpoint/2010/main" val="2766420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196752"/>
            <a:ext cx="36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Церковь Покрова́ на Нерли (Покров на Нерли, XII век) — храм во Владимирской области России, выдающийся памятник владимиро-суздальской школы, считается одним из самых совершенных храмов России.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6" y="1025306"/>
            <a:ext cx="3200991" cy="4804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37797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8" y="65760"/>
            <a:ext cx="9134391" cy="679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33855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" y="-1"/>
            <a:ext cx="9149865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30546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2913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39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5402592" cy="36022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26" y="2996952"/>
            <a:ext cx="5154574" cy="3640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04874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7059" cy="46570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418878"/>
            <a:ext cx="5363319" cy="3453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9827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438400"/>
            <a:ext cx="6800800" cy="3048001"/>
          </a:xfrm>
        </p:spPr>
        <p:txBody>
          <a:bodyPr/>
          <a:lstStyle/>
          <a:p>
            <a:r>
              <a:rPr lang="ru-RU" sz="2000" dirty="0" smtClean="0"/>
              <a:t>1.  Деформация это?</a:t>
            </a:r>
          </a:p>
          <a:p>
            <a:r>
              <a:rPr lang="ru-RU" sz="2000" dirty="0" smtClean="0"/>
              <a:t>2.  Виды деформаций памятников архитектуры?</a:t>
            </a:r>
          </a:p>
          <a:p>
            <a:r>
              <a:rPr lang="ru-RU" sz="2000" dirty="0" smtClean="0"/>
              <a:t>3.  Причины деформаций памятников архитектуры?</a:t>
            </a:r>
          </a:p>
          <a:p>
            <a:r>
              <a:rPr lang="ru-RU" sz="2000" dirty="0" smtClean="0"/>
              <a:t>4.  Выдающиеся памятники архитектурного наследия?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Для повторения: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115616" y="1268760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0000FF"/>
                </a:solidFill>
              </a:rPr>
              <a:t>ДЕФОРМАЦИЯ </a:t>
            </a:r>
            <a:r>
              <a:rPr lang="ru-RU" sz="2800" dirty="0" smtClean="0">
                <a:solidFill>
                  <a:srgbClr val="002060"/>
                </a:solidFill>
              </a:rPr>
              <a:t>– изменение размеров, формы и конфигурации тела в результате действия внешних или внутренних сил.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57591"/>
            <a:ext cx="4940843" cy="304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60698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011164"/>
            <a:ext cx="4990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СПАСИБО ЗА ВНИМАНИЕ!!!</a:t>
            </a:r>
            <a:endParaRPr lang="ru-RU" sz="2800" dirty="0"/>
          </a:p>
        </p:txBody>
      </p:sp>
      <p:pic>
        <p:nvPicPr>
          <p:cNvPr id="5122" name="Picture 2" descr="C:\Users\sokolskaya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696744" cy="4126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62878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/>
              <a:t>Причины деформаций и разрушений памятников архитектуры можно разделить по причинам происхождения на две основные группы:</a:t>
            </a:r>
          </a:p>
          <a:p>
            <a:pPr algn="ctr"/>
            <a:endParaRPr lang="ru-RU" sz="28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2493" y="3068960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400" dirty="0" smtClean="0">
                <a:solidFill>
                  <a:srgbClr val="002060"/>
                </a:solidFill>
              </a:rPr>
              <a:t>деформации, связанные с внутренним, изначально заложенным пороком конструкции или системы «основание— памятника»;</a:t>
            </a:r>
          </a:p>
          <a:p>
            <a:pPr marL="457200" indent="-457200">
              <a:buAutoNum type="arabicParenR"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rgbClr val="002060"/>
                </a:solidFill>
              </a:rPr>
              <a:t> деформации, вызванные действием внешних, вторичных непредусмотренных факторов.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5009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052736"/>
            <a:ext cx="66967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/>
              <a:t>Причинами деформаций в первой группе могут быть:</a:t>
            </a:r>
          </a:p>
          <a:p>
            <a:pPr algn="ctr"/>
            <a:endParaRPr lang="ru-RU" sz="2800" u="sng" dirty="0" smtClean="0"/>
          </a:p>
          <a:p>
            <a:r>
              <a:rPr lang="ru-RU" sz="2400" dirty="0" smtClean="0">
                <a:solidFill>
                  <a:srgbClr val="002060"/>
                </a:solidFill>
              </a:rPr>
              <a:t>- </a:t>
            </a:r>
            <a:r>
              <a:rPr lang="ru-RU" sz="2400" dirty="0">
                <a:solidFill>
                  <a:srgbClr val="002060"/>
                </a:solidFill>
              </a:rPr>
              <a:t>Н</a:t>
            </a:r>
            <a:r>
              <a:rPr lang="ru-RU" sz="2400" dirty="0" smtClean="0">
                <a:solidFill>
                  <a:srgbClr val="002060"/>
                </a:solidFill>
              </a:rPr>
              <a:t>еустойчивое естественное или искусственное основание фундаментов;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68960"/>
            <a:ext cx="5256584" cy="2849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5987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- Оползневой</a:t>
            </a:r>
            <a:r>
              <a:rPr lang="ru-RU" sz="2400" dirty="0">
                <a:solidFill>
                  <a:srgbClr val="002060"/>
                </a:solidFill>
              </a:rPr>
              <a:t>, карстовый, затапливаемый или сейсмический характер участка древнего </a:t>
            </a:r>
            <a:r>
              <a:rPr lang="ru-RU" sz="2400" dirty="0" smtClean="0">
                <a:solidFill>
                  <a:srgbClr val="002060"/>
                </a:solidFill>
              </a:rPr>
              <a:t>строительства;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41" y="2253065"/>
            <a:ext cx="5390015" cy="3483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29593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052736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- Слабый рыхлый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мелкозаложенный</a:t>
            </a:r>
            <a:r>
              <a:rPr lang="ru-RU" sz="2400" dirty="0" smtClean="0">
                <a:solidFill>
                  <a:srgbClr val="002060"/>
                </a:solidFill>
              </a:rPr>
              <a:t> фундамент сооружения;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72" y="1852545"/>
            <a:ext cx="6258272" cy="373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91697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124744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Слабый </a:t>
            </a:r>
            <a:r>
              <a:rPr lang="ru-RU" sz="2400" dirty="0" smtClean="0">
                <a:solidFill>
                  <a:srgbClr val="002060"/>
                </a:solidFill>
              </a:rPr>
              <a:t>или незамкнутый связевой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</a:t>
            </a:r>
            <a:r>
              <a:rPr lang="ru-RU" sz="2400" dirty="0" smtClean="0">
                <a:solidFill>
                  <a:srgbClr val="002060"/>
                </a:solidFill>
              </a:rPr>
              <a:t>каркас</a:t>
            </a:r>
            <a:r>
              <a:rPr lang="ru-RU" sz="2400" dirty="0" smtClean="0">
                <a:solidFill>
                  <a:srgbClr val="002060"/>
                </a:solidFill>
              </a:rPr>
              <a:t>;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36028"/>
            <a:ext cx="5976664" cy="373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607207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8921" y="980728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/>
              <a:t>Причинами деформаций второй группы обычно бывают результаты человеческой деятельности: </a:t>
            </a:r>
            <a:endParaRPr lang="ru-RU" sz="2400" u="sng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65722"/>
            <a:ext cx="5256584" cy="3511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14637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440</TotalTime>
  <Words>520</Words>
  <Application>Microsoft Office PowerPoint</Application>
  <PresentationFormat>Экран (4:3)</PresentationFormat>
  <Paragraphs>52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Кутюр</vt:lpstr>
      <vt:lpstr>Слайд 1</vt:lpstr>
      <vt:lpstr>    Цель  презентации:  Поэтапное усвоение и закрепление знаний по дисциплине: «РЕСТАВРАЦИЯ АРХИТЕКТУРНОГО НАСЛЕДИЯ»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Для повторения:</vt:lpstr>
      <vt:lpstr>Слайд 30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Анютка!!!!</dc:creator>
  <cp:lastModifiedBy>sokolskaya</cp:lastModifiedBy>
  <cp:revision>36</cp:revision>
  <dcterms:created xsi:type="dcterms:W3CDTF">2018-02-19T14:09:22Z</dcterms:created>
  <dcterms:modified xsi:type="dcterms:W3CDTF">2018-10-12T11:41:16Z</dcterms:modified>
</cp:coreProperties>
</file>