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вариации в статистике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Абсолютные и относительные показатели вариации</a:t>
            </a:r>
          </a:p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4000" dirty="0" smtClean="0"/>
              <a:t>Преподаватель          Грибова И.Н.</a:t>
            </a:r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Коэффициент осцилляции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R</a:t>
            </a:r>
          </a:p>
          <a:p>
            <a:pPr algn="ctr">
              <a:buNone/>
            </a:pPr>
            <a:r>
              <a:rPr lang="ru-RU" sz="4800" dirty="0" smtClean="0"/>
              <a:t> V</a:t>
            </a:r>
            <a:r>
              <a:rPr lang="ru-RU" dirty="0" smtClean="0"/>
              <a:t>R =   ----------- 100 %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x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Относительное линейное отклонение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988840"/>
            <a:ext cx="4878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 smtClean="0"/>
              <a:t>d</a:t>
            </a:r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 V</a:t>
            </a:r>
            <a:r>
              <a:rPr lang="en-US" sz="4000" dirty="0" smtClean="0"/>
              <a:t>d</a:t>
            </a:r>
            <a:r>
              <a:rPr lang="ru-RU" sz="4000" dirty="0" smtClean="0"/>
              <a:t> =   ----------- 100 %</a:t>
            </a:r>
          </a:p>
          <a:p>
            <a:pPr algn="ctr">
              <a:buNone/>
            </a:pPr>
            <a:r>
              <a:rPr lang="ru-RU" sz="4000" dirty="0" smtClean="0"/>
              <a:t> </a:t>
            </a:r>
            <a:r>
              <a:rPr lang="ru-RU" sz="4000" dirty="0" err="1" smtClean="0"/>
              <a:t>x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Коэффициент вариации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ơ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Vơ</a:t>
            </a:r>
            <a:r>
              <a:rPr lang="ru-RU" dirty="0" smtClean="0"/>
              <a:t> =   ----------- 100 %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x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Принято считать, что если значение </a:t>
            </a:r>
            <a:r>
              <a:rPr lang="ru-RU" dirty="0" err="1" smtClean="0"/>
              <a:t>Vơ</a:t>
            </a:r>
            <a:r>
              <a:rPr lang="ru-RU" dirty="0" smtClean="0"/>
              <a:t> ˃ 33%,</a:t>
            </a:r>
          </a:p>
          <a:p>
            <a:pPr>
              <a:buNone/>
            </a:pPr>
            <a:r>
              <a:rPr lang="ru-RU" dirty="0" smtClean="0"/>
              <a:t>то совокупность не однородна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/>
              <a:t>Задача № 2 Рассчитать показатели вариации для приведенных вариационных рядов если </a:t>
            </a:r>
            <a:r>
              <a:rPr lang="ru-RU" sz="3200" dirty="0" err="1" smtClean="0"/>
              <a:t>х</a:t>
            </a:r>
            <a:r>
              <a:rPr lang="ru-RU" sz="3200" dirty="0" smtClean="0"/>
              <a:t> = 10853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26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Размер месячной заработной платы,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Середина интервала, </a:t>
                      </a:r>
                      <a:r>
                        <a:rPr lang="ru-RU" sz="1800" b="1" kern="1200" dirty="0" err="1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Xi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 сотрудников, чел.,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X</a:t>
                      </a:r>
                      <a:r>
                        <a:rPr lang="en-US" sz="1600" dirty="0" smtClean="0"/>
                        <a:t>i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– </a:t>
                      </a:r>
                      <a:r>
                        <a:rPr lang="en-US" dirty="0" smtClean="0"/>
                        <a:t>X</a:t>
                      </a:r>
                      <a:r>
                        <a:rPr lang="ru-RU" dirty="0" smtClean="0"/>
                        <a:t>) </a:t>
                      </a:r>
                      <a:r>
                        <a:rPr lang="en-US" sz="2400" dirty="0" err="1" smtClean="0"/>
                        <a:t>f</a:t>
                      </a:r>
                      <a:r>
                        <a:rPr lang="en-US" dirty="0" err="1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(</a:t>
                      </a:r>
                      <a:r>
                        <a:rPr lang="en-US" sz="1800" dirty="0" smtClean="0"/>
                        <a:t>Xi </a:t>
                      </a:r>
                      <a:r>
                        <a:rPr lang="ru-RU" sz="1800" dirty="0" smtClean="0"/>
                        <a:t>– </a:t>
                      </a:r>
                      <a:r>
                        <a:rPr lang="en-US" sz="1800" dirty="0" smtClean="0"/>
                        <a:t>X</a:t>
                      </a:r>
                      <a:r>
                        <a:rPr lang="ru-RU" sz="1800" dirty="0" smtClean="0"/>
                        <a:t>)</a:t>
                      </a:r>
                      <a:r>
                        <a:rPr lang="ru-RU" sz="1800" baseline="30000" dirty="0" smtClean="0"/>
                        <a:t>2 </a:t>
                      </a:r>
                      <a:r>
                        <a:rPr lang="en-US" sz="1800" dirty="0" err="1" smtClean="0"/>
                        <a:t>fi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4000 – 6000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6000 – 8000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8000 – 10000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10000 – 12000</a:t>
                      </a:r>
                      <a:r>
                        <a:rPr lang="ru-RU" baseline="0" dirty="0" smtClean="0"/>
                        <a:t>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12000 – 14000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14000 – 16000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16000 – 18000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7229"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dirty="0" smtClean="0"/>
              <a:t>Рассчитать показатели вариации для приведенных вариационных рядов если </a:t>
            </a:r>
            <a:br>
              <a:rPr lang="ru-RU" sz="3200" dirty="0" smtClean="0"/>
            </a:br>
            <a:r>
              <a:rPr lang="ru-RU" sz="3200" dirty="0" err="1" smtClean="0"/>
              <a:t>х</a:t>
            </a:r>
            <a:r>
              <a:rPr lang="ru-RU" sz="3200" dirty="0" smtClean="0"/>
              <a:t> = 10854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Размер месячной заработной платы,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Середина интервала, </a:t>
                      </a:r>
                      <a:r>
                        <a:rPr lang="ru-RU" sz="1800" b="1" kern="1200" dirty="0" err="1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Xi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 сотрудников, чел.,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X</a:t>
                      </a:r>
                      <a:r>
                        <a:rPr lang="en-US" sz="1600" dirty="0" smtClean="0"/>
                        <a:t>i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– </a:t>
                      </a:r>
                      <a:r>
                        <a:rPr lang="en-US" dirty="0" smtClean="0"/>
                        <a:t>X</a:t>
                      </a:r>
                      <a:r>
                        <a:rPr lang="ru-RU" dirty="0" smtClean="0"/>
                        <a:t>) </a:t>
                      </a:r>
                      <a:r>
                        <a:rPr lang="en-US" sz="2400" dirty="0" err="1" smtClean="0"/>
                        <a:t>f</a:t>
                      </a:r>
                      <a:r>
                        <a:rPr lang="en-US" dirty="0" err="1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(</a:t>
                      </a:r>
                      <a:r>
                        <a:rPr lang="en-US" sz="1800" dirty="0" smtClean="0"/>
                        <a:t>Xi </a:t>
                      </a:r>
                      <a:r>
                        <a:rPr lang="ru-RU" sz="1800" dirty="0" smtClean="0"/>
                        <a:t>– </a:t>
                      </a:r>
                      <a:r>
                        <a:rPr lang="en-US" sz="1800" dirty="0" smtClean="0"/>
                        <a:t>X</a:t>
                      </a:r>
                      <a:r>
                        <a:rPr lang="ru-RU" sz="1800" dirty="0" smtClean="0"/>
                        <a:t>)</a:t>
                      </a:r>
                      <a:r>
                        <a:rPr lang="ru-RU" sz="1800" baseline="30000" dirty="0" smtClean="0"/>
                        <a:t>2 </a:t>
                      </a:r>
                      <a:r>
                        <a:rPr lang="en-US" sz="1800" dirty="0" err="1" smtClean="0"/>
                        <a:t>fi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1500 –</a:t>
                      </a:r>
                      <a:r>
                        <a:rPr lang="ru-RU" baseline="0" dirty="0" smtClean="0"/>
                        <a:t> 4500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4500 – 7500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7500 – 10500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10500 – 13500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13500 – 16500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16500 – 19500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19500 – 22500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Задача № 3 По данным таблице определить дисперсию способом моментов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8712966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36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Середина интервала,</a:t>
                      </a:r>
                      <a:r>
                        <a:rPr lang="ru-RU" sz="1800" b="1" kern="1200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Xi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Число сотрудников, чел.,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Xi – c</a:t>
                      </a:r>
                    </a:p>
                    <a:p>
                      <a:r>
                        <a:rPr lang="en-US" dirty="0" smtClean="0"/>
                        <a:t>C = 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Xi – c </a:t>
                      </a:r>
                    </a:p>
                    <a:p>
                      <a:r>
                        <a:rPr lang="en-US" dirty="0" smtClean="0"/>
                        <a:t>(----------) </a:t>
                      </a:r>
                      <a:r>
                        <a:rPr lang="en-US" dirty="0" err="1" smtClean="0"/>
                        <a:t>fi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      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xi – c                                       ( ---------)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d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xi – c                                       ( ---------)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dirty="0" smtClean="0"/>
                        <a:t>fi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d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дисперсии, расчет дисперсии способом моментов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Дисперсия обладает рядом математических свойств, основными из них являются:</a:t>
            </a:r>
          </a:p>
          <a:p>
            <a:pPr marL="0" indent="0">
              <a:buNone/>
            </a:pPr>
            <a:r>
              <a:rPr lang="ru-RU" dirty="0" smtClean="0"/>
              <a:t>1/ если</a:t>
            </a:r>
            <a:r>
              <a:rPr lang="en-US" dirty="0" smtClean="0"/>
              <a:t> </a:t>
            </a:r>
            <a:r>
              <a:rPr lang="en-US" sz="3600" b="1" dirty="0" smtClean="0"/>
              <a:t>xi = c</a:t>
            </a:r>
            <a:r>
              <a:rPr lang="ru-RU" dirty="0" smtClean="0"/>
              <a:t>, где с – постоянная величина, то дисперсия будет равна нулю;</a:t>
            </a:r>
          </a:p>
          <a:p>
            <a:pPr marL="0" indent="0">
              <a:buNone/>
            </a:pPr>
            <a:r>
              <a:rPr lang="ru-RU" dirty="0" smtClean="0"/>
              <a:t>2/ если из всех значений признака вычесть постоянную величину </a:t>
            </a:r>
            <a:r>
              <a:rPr lang="ru-RU" sz="3600" b="1" dirty="0" smtClean="0"/>
              <a:t>с</a:t>
            </a:r>
            <a:r>
              <a:rPr lang="ru-RU" dirty="0" smtClean="0"/>
              <a:t>, то дисперсия от этого не измениться: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l-GR" dirty="0"/>
              <a:t>δ²</a:t>
            </a:r>
            <a:r>
              <a:rPr lang="en-US" dirty="0"/>
              <a:t>xi</a:t>
            </a:r>
            <a:r>
              <a:rPr lang="ru-RU" dirty="0" smtClean="0"/>
              <a:t> = </a:t>
            </a:r>
            <a:r>
              <a:rPr lang="el-GR" dirty="0"/>
              <a:t>δ²</a:t>
            </a:r>
            <a:r>
              <a:rPr lang="en-US" sz="2000" dirty="0"/>
              <a:t>xi </a:t>
            </a:r>
            <a:r>
              <a:rPr lang="ru-RU" sz="2000" dirty="0" smtClean="0"/>
              <a:t>– с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661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Свойства дисперсии, расчет дисперсии способом моментов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3/ если все индивидуальные значения признака уменьшить в </a:t>
            </a:r>
            <a:r>
              <a:rPr lang="en-US" dirty="0" smtClean="0"/>
              <a:t>d</a:t>
            </a:r>
            <a:r>
              <a:rPr lang="ru-RU" dirty="0" smtClean="0"/>
              <a:t> раз, то дисперсия уменьшится в  </a:t>
            </a:r>
            <a:r>
              <a:rPr lang="en-US" sz="3600" b="1" dirty="0" smtClean="0"/>
              <a:t>d²</a:t>
            </a:r>
            <a:r>
              <a:rPr lang="ru-RU" dirty="0" smtClean="0"/>
              <a:t> раз: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/>
              <a:t> </a:t>
            </a:r>
            <a:r>
              <a:rPr lang="ru-RU" dirty="0" smtClean="0"/>
              <a:t>                                       </a:t>
            </a:r>
            <a:r>
              <a:rPr lang="el-GR" sz="4400" dirty="0" smtClean="0"/>
              <a:t>δ²</a:t>
            </a:r>
            <a:r>
              <a:rPr lang="en-US" dirty="0"/>
              <a:t>xi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400" dirty="0"/>
              <a:t>                  </a:t>
            </a:r>
            <a:r>
              <a:rPr lang="ru-RU" sz="4400" dirty="0" smtClean="0"/>
              <a:t> </a:t>
            </a:r>
            <a:r>
              <a:rPr lang="el-GR" sz="4400" dirty="0" smtClean="0"/>
              <a:t>δ²</a:t>
            </a:r>
            <a:r>
              <a:rPr lang="en-US" dirty="0"/>
              <a:t>xi   = ------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              </a:t>
            </a: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en-US" dirty="0"/>
              <a:t>--         </a:t>
            </a:r>
            <a:r>
              <a:rPr lang="en-US" dirty="0" smtClean="0"/>
              <a:t>d²                            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                 </a:t>
            </a:r>
            <a:r>
              <a:rPr lang="en-US" dirty="0" smtClean="0"/>
              <a:t>d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016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Свойства дисперсии, расчет дисперсии способом моментов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4/ на приведенных свойствах дисперсии основан один из методов ее расчета – </a:t>
            </a:r>
            <a:r>
              <a:rPr lang="ru-RU" i="1" dirty="0" smtClean="0"/>
              <a:t>способ моментов. </a:t>
            </a:r>
            <a:r>
              <a:rPr lang="ru-RU" dirty="0" smtClean="0"/>
              <a:t>Согласно ему, дисперсию можно вычислить по следующей формуле: (применяется только в случае вариационного ряда с равными интервалами)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                           </a:t>
            </a:r>
            <a:r>
              <a:rPr lang="ru-RU" i="1" dirty="0" err="1" smtClean="0"/>
              <a:t>xi</a:t>
            </a:r>
            <a:r>
              <a:rPr lang="ru-RU" i="1" dirty="0" smtClean="0"/>
              <a:t> </a:t>
            </a:r>
            <a:r>
              <a:rPr lang="ru-RU" i="1" dirty="0"/>
              <a:t>– с </a:t>
            </a:r>
          </a:p>
          <a:p>
            <a:pPr marL="0" indent="0">
              <a:buNone/>
            </a:pPr>
            <a:r>
              <a:rPr lang="ru-RU" i="1" dirty="0"/>
              <a:t>                        </a:t>
            </a:r>
            <a:r>
              <a:rPr lang="ru-RU" i="1" dirty="0" smtClean="0"/>
              <a:t>∑(-------------)</a:t>
            </a:r>
            <a:r>
              <a:rPr lang="ru-RU" sz="2400" i="1" dirty="0" smtClean="0"/>
              <a:t>²</a:t>
            </a:r>
            <a:r>
              <a:rPr lang="ru-RU" i="1" dirty="0" smtClean="0"/>
              <a:t> </a:t>
            </a:r>
            <a:r>
              <a:rPr lang="ru-RU" i="1" dirty="0" err="1"/>
              <a:t>fi</a:t>
            </a:r>
            <a:endParaRPr lang="ru-RU" i="1" dirty="0"/>
          </a:p>
          <a:p>
            <a:pPr marL="0" indent="0">
              <a:buNone/>
            </a:pPr>
            <a:r>
              <a:rPr lang="ru-RU" i="1" dirty="0"/>
              <a:t>                                  </a:t>
            </a:r>
            <a:r>
              <a:rPr lang="ru-RU" i="1" dirty="0" smtClean="0"/>
              <a:t>d</a:t>
            </a:r>
            <a:endParaRPr lang="ru-RU" i="1" dirty="0"/>
          </a:p>
          <a:p>
            <a:pPr marL="0" indent="0">
              <a:buNone/>
            </a:pPr>
            <a:r>
              <a:rPr lang="ru-RU" i="1" dirty="0"/>
              <a:t>              </a:t>
            </a:r>
            <a:r>
              <a:rPr lang="ru-RU" i="1" dirty="0" smtClean="0"/>
              <a:t>δ² </a:t>
            </a:r>
            <a:r>
              <a:rPr lang="ru-RU" i="1" dirty="0"/>
              <a:t>= ----------------------- d² - (х – </a:t>
            </a:r>
            <a:r>
              <a:rPr lang="ru-RU" i="1" dirty="0" smtClean="0"/>
              <a:t>с)² </a:t>
            </a:r>
            <a:r>
              <a:rPr lang="ru-RU" i="1" dirty="0"/>
              <a:t>= (m</a:t>
            </a:r>
            <a:r>
              <a:rPr lang="ru-RU" sz="1300" i="1" dirty="0"/>
              <a:t>2</a:t>
            </a:r>
            <a:r>
              <a:rPr lang="ru-RU" i="1" dirty="0"/>
              <a:t> – </a:t>
            </a:r>
            <a:r>
              <a:rPr lang="ru-RU" i="1" dirty="0" smtClean="0"/>
              <a:t>m</a:t>
            </a:r>
            <a:r>
              <a:rPr lang="ru-RU" sz="1400" i="1" dirty="0" smtClean="0"/>
              <a:t>1</a:t>
            </a:r>
            <a:r>
              <a:rPr lang="ru-RU" i="1" dirty="0" smtClean="0"/>
              <a:t>)² </a:t>
            </a:r>
            <a:r>
              <a:rPr lang="ru-RU" i="1" dirty="0"/>
              <a:t>d²                             </a:t>
            </a:r>
          </a:p>
          <a:p>
            <a:pPr marL="0" indent="0">
              <a:buNone/>
            </a:pPr>
            <a:r>
              <a:rPr lang="ru-RU" i="1" dirty="0"/>
              <a:t>                                </a:t>
            </a:r>
            <a:r>
              <a:rPr lang="ru-RU" i="1" dirty="0" smtClean="0"/>
              <a:t>∑ </a:t>
            </a:r>
            <a:r>
              <a:rPr lang="ru-RU" i="1" dirty="0" err="1"/>
              <a:t>fi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062875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/>
              <a:t>г</a:t>
            </a:r>
            <a:r>
              <a:rPr lang="ru-RU" sz="3200" dirty="0" smtClean="0"/>
              <a:t>де </a:t>
            </a:r>
            <a:r>
              <a:rPr lang="ru-RU" sz="3200" b="1" dirty="0" smtClean="0"/>
              <a:t>с</a:t>
            </a:r>
            <a:r>
              <a:rPr lang="ru-RU" sz="3200" dirty="0" smtClean="0"/>
              <a:t> – значение середины интервала, находящегося в центре ряда (если количество четное, то берется середина интервала из центра ряда с наибольшей частотой);</a:t>
            </a:r>
            <a:br>
              <a:rPr lang="ru-RU" sz="3200" dirty="0" smtClean="0"/>
            </a:br>
            <a:r>
              <a:rPr lang="en-US" sz="3200" dirty="0" smtClean="0"/>
              <a:t>d – </a:t>
            </a:r>
            <a:r>
              <a:rPr lang="ru-RU" sz="3200" dirty="0" smtClean="0"/>
              <a:t>величина интервалов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507288" cy="34172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</a:t>
            </a:r>
            <a:r>
              <a:rPr lang="ru-RU" dirty="0" err="1" smtClean="0"/>
              <a:t>xi</a:t>
            </a:r>
            <a:r>
              <a:rPr lang="ru-RU" dirty="0" smtClean="0"/>
              <a:t> </a:t>
            </a:r>
            <a:r>
              <a:rPr lang="ru-RU" dirty="0"/>
              <a:t>– с </a:t>
            </a:r>
          </a:p>
          <a:p>
            <a:pPr marL="0" indent="0">
              <a:buNone/>
            </a:pPr>
            <a:r>
              <a:rPr lang="ru-RU" dirty="0"/>
              <a:t>           </a:t>
            </a:r>
            <a:r>
              <a:rPr lang="ru-RU" dirty="0" smtClean="0"/>
              <a:t>∑(-------------)² </a:t>
            </a:r>
            <a:r>
              <a:rPr lang="ru-RU" dirty="0" err="1"/>
              <a:t>fi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</a:t>
            </a:r>
            <a:r>
              <a:rPr lang="ru-RU" dirty="0" smtClean="0"/>
              <a:t>d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m</a:t>
            </a:r>
            <a:r>
              <a:rPr lang="ru-RU" sz="1600" dirty="0"/>
              <a:t>2</a:t>
            </a:r>
            <a:r>
              <a:rPr lang="ru-RU" dirty="0"/>
              <a:t> = </a:t>
            </a:r>
            <a:r>
              <a:rPr lang="ru-RU" dirty="0" smtClean="0"/>
              <a:t>----------------------- - </a:t>
            </a:r>
            <a:r>
              <a:rPr lang="ru-RU" sz="2800" dirty="0" smtClean="0"/>
              <a:t>момент второго порядка</a:t>
            </a:r>
            <a:endParaRPr lang="ru-RU" sz="2800" dirty="0"/>
          </a:p>
          <a:p>
            <a:pPr marL="0" indent="0">
              <a:buNone/>
            </a:pPr>
            <a:r>
              <a:rPr lang="ru-RU" dirty="0"/>
              <a:t>                   </a:t>
            </a:r>
            <a:r>
              <a:rPr lang="ru-RU" dirty="0" smtClean="0"/>
              <a:t> </a:t>
            </a:r>
            <a:r>
              <a:rPr lang="ru-RU" dirty="0"/>
              <a:t>∑ </a:t>
            </a:r>
            <a:r>
              <a:rPr lang="ru-RU" dirty="0" err="1"/>
              <a:t>fi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50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dirty="0" smtClean="0"/>
              <a:t>Задача № 1 Распределение сотрудников первого агентства по уровню месячной заработной платы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44820"/>
          <a:ext cx="8229600" cy="4370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3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0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Размер месячной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з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/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пл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, руб.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Середина интервала,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Xi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Число сотрудников, чел.,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fi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Xifi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4000 – 6000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5000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6000 – 8000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7000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8000 – 10000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9000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10000 – 12000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11000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12000 – 14000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13000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14000 – 16000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15000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16000 – 18000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17000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051"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Коэффициент вариации – 48 %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</a:t>
            </a:r>
            <a:r>
              <a:rPr lang="ru-RU" dirty="0" err="1" smtClean="0"/>
              <a:t>xi</a:t>
            </a:r>
            <a:r>
              <a:rPr lang="ru-RU" dirty="0" smtClean="0"/>
              <a:t> </a:t>
            </a:r>
            <a:r>
              <a:rPr lang="ru-RU" dirty="0"/>
              <a:t>– с </a:t>
            </a:r>
          </a:p>
          <a:p>
            <a:pPr marL="0" indent="0">
              <a:buNone/>
            </a:pPr>
            <a:r>
              <a:rPr lang="ru-RU" dirty="0"/>
              <a:t>           </a:t>
            </a:r>
            <a:r>
              <a:rPr lang="ru-RU" dirty="0" smtClean="0"/>
              <a:t>∑(-------------)² </a:t>
            </a:r>
            <a:r>
              <a:rPr lang="ru-RU" dirty="0" err="1"/>
              <a:t>fi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</a:t>
            </a:r>
            <a:r>
              <a:rPr lang="ru-RU" dirty="0" smtClean="0"/>
              <a:t>2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m</a:t>
            </a:r>
            <a:r>
              <a:rPr lang="ru-RU" sz="1600" dirty="0" smtClean="0"/>
              <a:t>1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smtClean="0"/>
              <a:t>------------------------- - </a:t>
            </a:r>
            <a:r>
              <a:rPr lang="ru-RU" sz="2800" dirty="0" smtClean="0"/>
              <a:t>момент первого</a:t>
            </a:r>
            <a:r>
              <a:rPr lang="ru-RU" dirty="0" smtClean="0"/>
              <a:t> порядка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</a:t>
            </a:r>
            <a:r>
              <a:rPr lang="ru-RU" dirty="0" smtClean="0"/>
              <a:t>∑ </a:t>
            </a:r>
            <a:r>
              <a:rPr lang="ru-RU" dirty="0" err="1"/>
              <a:t>fi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9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dirty="0" smtClean="0"/>
              <a:t>Распределение сотрудников первого агентства по уровню месячной заработной платы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44822"/>
          <a:ext cx="8229600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5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Размер месячной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з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/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пл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, руб.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Середина интервала,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Xi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Число сотрудников, чел., </a:t>
                      </a:r>
                      <a:r>
                        <a:rPr lang="ru-RU" sz="1800" b="1" kern="1200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fi</a:t>
                      </a:r>
                      <a:r>
                        <a:rPr lang="ru-RU" sz="1800" b="1" kern="12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Xifi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1500 – 4500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4500 – 7500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7500 –</a:t>
                      </a:r>
                      <a:r>
                        <a:rPr lang="ru-RU" baseline="0" dirty="0" smtClean="0"/>
                        <a:t> 10500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10500 – 13500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13500 – 16500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16500 – 19500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19500 – 22500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100"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Размах вариации </a:t>
            </a:r>
          </a:p>
          <a:p>
            <a:pPr algn="ctr">
              <a:buNone/>
            </a:pPr>
            <a:r>
              <a:rPr lang="en-US" sz="4800" dirty="0" smtClean="0"/>
              <a:t>R</a:t>
            </a:r>
            <a:r>
              <a:rPr lang="en-US" dirty="0" smtClean="0"/>
              <a:t> = </a:t>
            </a:r>
            <a:r>
              <a:rPr lang="en-US" sz="4800" dirty="0" err="1" smtClean="0"/>
              <a:t>x</a:t>
            </a:r>
            <a:r>
              <a:rPr lang="en-US" dirty="0" err="1" smtClean="0"/>
              <a:t>max</a:t>
            </a:r>
            <a:r>
              <a:rPr lang="en-US" dirty="0" smtClean="0"/>
              <a:t>- </a:t>
            </a:r>
            <a:r>
              <a:rPr lang="en-US" sz="4800" dirty="0" err="1" smtClean="0"/>
              <a:t>x</a:t>
            </a:r>
            <a:r>
              <a:rPr lang="en-US" dirty="0" err="1" smtClean="0"/>
              <a:t>min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Среднее линейное отклонение для</a:t>
            </a:r>
          </a:p>
          <a:p>
            <a:pPr>
              <a:buNone/>
            </a:pPr>
            <a:r>
              <a:rPr lang="ru-RU" dirty="0" smtClean="0"/>
              <a:t>не сгруппированных данных</a:t>
            </a:r>
          </a:p>
          <a:p>
            <a:pPr>
              <a:buNone/>
            </a:pPr>
            <a:r>
              <a:rPr lang="ru-RU" dirty="0" smtClean="0"/>
              <a:t>                             ∑ (</a:t>
            </a:r>
            <a:r>
              <a:rPr lang="en-US" dirty="0" smtClean="0"/>
              <a:t>X</a:t>
            </a:r>
            <a:r>
              <a:rPr lang="en-US" sz="2800" dirty="0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en-US" dirty="0" smtClean="0"/>
              <a:t>X</a:t>
            </a:r>
            <a:r>
              <a:rPr lang="ru-RU" dirty="0" smtClean="0"/>
              <a:t>)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4400" dirty="0" smtClean="0"/>
              <a:t> </a:t>
            </a:r>
            <a:r>
              <a:rPr lang="en-US" sz="4400" dirty="0" smtClean="0"/>
              <a:t>d</a:t>
            </a:r>
            <a:r>
              <a:rPr lang="ru-RU" dirty="0" smtClean="0"/>
              <a:t>простое = ------------------</a:t>
            </a:r>
          </a:p>
          <a:p>
            <a:pPr>
              <a:buNone/>
            </a:pPr>
            <a:r>
              <a:rPr lang="ru-RU" dirty="0" smtClean="0"/>
              <a:t>                                     </a:t>
            </a:r>
            <a:r>
              <a:rPr lang="ru-RU" dirty="0" err="1" smtClean="0"/>
              <a:t>n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Среднее линейное отклонение для сгруппированных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∑ (</a:t>
            </a:r>
            <a:r>
              <a:rPr lang="en-US" dirty="0" smtClean="0"/>
              <a:t>X</a:t>
            </a:r>
            <a:r>
              <a:rPr lang="en-US" sz="2800" dirty="0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en-US" dirty="0" smtClean="0"/>
              <a:t>X</a:t>
            </a:r>
            <a:r>
              <a:rPr lang="ru-RU" dirty="0" smtClean="0"/>
              <a:t>) </a:t>
            </a:r>
            <a:r>
              <a:rPr lang="en-US" sz="4000" dirty="0" err="1" smtClean="0"/>
              <a:t>f</a:t>
            </a:r>
            <a:r>
              <a:rPr lang="en-US" dirty="0" err="1" smtClean="0"/>
              <a:t>i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en-US" sz="4400" dirty="0" smtClean="0"/>
              <a:t>d</a:t>
            </a:r>
            <a:r>
              <a:rPr lang="ru-RU" dirty="0" smtClean="0"/>
              <a:t> взвешенное = ------------------</a:t>
            </a:r>
          </a:p>
          <a:p>
            <a:pPr>
              <a:buNone/>
            </a:pPr>
            <a:r>
              <a:rPr lang="ru-RU" dirty="0" smtClean="0"/>
              <a:t>                                            ∑ </a:t>
            </a:r>
            <a:r>
              <a:rPr lang="en-US" dirty="0" err="1" smtClean="0"/>
              <a:t>fi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Дисперсия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не сгруппированных данных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</a:t>
            </a:r>
            <a:r>
              <a:rPr lang="ru-RU" sz="4000" dirty="0" smtClean="0"/>
              <a:t>∑ (</a:t>
            </a:r>
            <a:r>
              <a:rPr lang="en-US" sz="4000" dirty="0" smtClean="0"/>
              <a:t>Xi </a:t>
            </a:r>
            <a:r>
              <a:rPr lang="ru-RU" sz="4000" dirty="0" smtClean="0"/>
              <a:t>– </a:t>
            </a:r>
            <a:r>
              <a:rPr lang="en-US" sz="4000" dirty="0" smtClean="0"/>
              <a:t>X</a:t>
            </a:r>
            <a:r>
              <a:rPr lang="ru-RU" sz="4000" dirty="0" smtClean="0"/>
              <a:t>)</a:t>
            </a:r>
            <a:r>
              <a:rPr lang="ru-RU" baseline="30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ơ</a:t>
            </a:r>
            <a:r>
              <a:rPr lang="ru-RU" baseline="30000" dirty="0" smtClean="0"/>
              <a:t>2</a:t>
            </a:r>
            <a:r>
              <a:rPr lang="ru-RU" dirty="0" smtClean="0"/>
              <a:t> простая = ---------------------</a:t>
            </a:r>
          </a:p>
          <a:p>
            <a:pPr>
              <a:buNone/>
            </a:pPr>
            <a:r>
              <a:rPr lang="ru-RU" dirty="0" smtClean="0"/>
              <a:t>                                     </a:t>
            </a:r>
            <a:r>
              <a:rPr lang="ru-RU" dirty="0" err="1" smtClean="0"/>
              <a:t>n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сгруппированных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</a:t>
            </a:r>
            <a:r>
              <a:rPr lang="ru-RU" sz="4000" dirty="0" smtClean="0"/>
              <a:t>∑ (</a:t>
            </a:r>
            <a:r>
              <a:rPr lang="en-US" sz="4000" dirty="0" smtClean="0"/>
              <a:t>Xi </a:t>
            </a:r>
            <a:r>
              <a:rPr lang="ru-RU" sz="4000" dirty="0" smtClean="0"/>
              <a:t>– </a:t>
            </a:r>
            <a:r>
              <a:rPr lang="en-US" sz="4000" dirty="0" smtClean="0"/>
              <a:t>X</a:t>
            </a:r>
            <a:r>
              <a:rPr lang="ru-RU" sz="4000" dirty="0" smtClean="0"/>
              <a:t>)</a:t>
            </a:r>
            <a:r>
              <a:rPr lang="ru-RU" sz="4000" baseline="30000" dirty="0" smtClean="0"/>
              <a:t>2 </a:t>
            </a:r>
            <a:r>
              <a:rPr lang="en-US" sz="4000" dirty="0" err="1" smtClean="0"/>
              <a:t>fi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ơ</a:t>
            </a:r>
            <a:r>
              <a:rPr lang="ru-RU" baseline="30000" dirty="0" smtClean="0"/>
              <a:t>2</a:t>
            </a:r>
            <a:r>
              <a:rPr lang="ru-RU" dirty="0" smtClean="0"/>
              <a:t> взвешенная = ---------------------</a:t>
            </a:r>
          </a:p>
          <a:p>
            <a:pPr>
              <a:buNone/>
            </a:pPr>
            <a:r>
              <a:rPr lang="ru-RU" dirty="0" smtClean="0"/>
              <a:t>                                          ∑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Квадратный корень из дисперсии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не сгруппированных данных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921169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dirty="0" smtClean="0"/>
              <a:t>                             </a:t>
            </a:r>
            <a:r>
              <a:rPr lang="ru-RU" sz="2400" dirty="0" smtClean="0"/>
              <a:t>∑ (</a:t>
            </a:r>
            <a:r>
              <a:rPr lang="en-US" sz="2400" dirty="0" smtClean="0"/>
              <a:t>Xi </a:t>
            </a:r>
            <a:r>
              <a:rPr lang="ru-RU" sz="2400" dirty="0" smtClean="0"/>
              <a:t>– </a:t>
            </a:r>
            <a:r>
              <a:rPr lang="en-US" sz="2400" dirty="0" smtClean="0"/>
              <a:t>X</a:t>
            </a:r>
            <a:r>
              <a:rPr lang="ru-RU" sz="2400" dirty="0" smtClean="0"/>
              <a:t>)</a:t>
            </a:r>
            <a:r>
              <a:rPr lang="ru-RU" baseline="30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ơ</a:t>
            </a:r>
            <a:r>
              <a:rPr lang="ru-RU" baseline="30000" dirty="0" smtClean="0"/>
              <a:t>2</a:t>
            </a:r>
            <a:r>
              <a:rPr lang="ru-RU" dirty="0" smtClean="0"/>
              <a:t> простая =   ---------------------</a:t>
            </a:r>
          </a:p>
          <a:p>
            <a:pPr>
              <a:buNone/>
            </a:pPr>
            <a:r>
              <a:rPr lang="ru-RU" dirty="0" smtClean="0"/>
              <a:t>                                        </a:t>
            </a:r>
            <a:r>
              <a:rPr lang="ru-RU" dirty="0" err="1" smtClean="0"/>
              <a:t>n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63888" y="3356992"/>
            <a:ext cx="7200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635896" y="2852936"/>
            <a:ext cx="144016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79912" y="2852936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364088" y="28529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сгруппированных данных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                            ∑ (</a:t>
            </a:r>
            <a:r>
              <a:rPr lang="en-US" sz="4000" dirty="0" smtClean="0"/>
              <a:t>Xi </a:t>
            </a:r>
            <a:r>
              <a:rPr lang="ru-RU" sz="4000" dirty="0" smtClean="0"/>
              <a:t>– </a:t>
            </a:r>
            <a:r>
              <a:rPr lang="en-US" sz="4000" dirty="0" smtClean="0"/>
              <a:t>X</a:t>
            </a:r>
            <a:r>
              <a:rPr lang="ru-RU" sz="4000" dirty="0" smtClean="0"/>
              <a:t>)</a:t>
            </a:r>
            <a:r>
              <a:rPr lang="ru-RU" sz="4000" baseline="30000" dirty="0" smtClean="0"/>
              <a:t>2 </a:t>
            </a:r>
            <a:r>
              <a:rPr lang="en-US" sz="4000" dirty="0" err="1" smtClean="0"/>
              <a:t>fi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ơ</a:t>
            </a:r>
            <a:r>
              <a:rPr lang="ru-RU" baseline="30000" dirty="0" smtClean="0"/>
              <a:t>2</a:t>
            </a:r>
            <a:r>
              <a:rPr lang="ru-RU" dirty="0" smtClean="0"/>
              <a:t> взвешенная =     ---------------------</a:t>
            </a:r>
          </a:p>
          <a:p>
            <a:pPr>
              <a:buNone/>
            </a:pPr>
            <a:r>
              <a:rPr lang="ru-RU" dirty="0" smtClean="0"/>
              <a:t>                                               ∑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419872" y="3573016"/>
            <a:ext cx="14401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563888" y="2636912"/>
            <a:ext cx="216024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851920" y="2636912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88224" y="263691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786</Words>
  <Application>Microsoft Office PowerPoint</Application>
  <PresentationFormat>Экран (4:3)</PresentationFormat>
  <Paragraphs>230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Показатели вариации в статистике</vt:lpstr>
      <vt:lpstr>Задача № 1 Распределение сотрудников первого агентства по уровню месячной заработной платы </vt:lpstr>
      <vt:lpstr>Распределение сотрудников первого агентства по уровню месячной заработной платы</vt:lpstr>
      <vt:lpstr>Вариация</vt:lpstr>
      <vt:lpstr>Среднее линейное отклонение для сгруппированных данных</vt:lpstr>
      <vt:lpstr>Дисперсия</vt:lpstr>
      <vt:lpstr>Для сгруппированных данных</vt:lpstr>
      <vt:lpstr>Квадратный корень из дисперсии</vt:lpstr>
      <vt:lpstr>Презентация PowerPoint</vt:lpstr>
      <vt:lpstr>Коэффициент осцилляции</vt:lpstr>
      <vt:lpstr>Относительное линейное отклонение</vt:lpstr>
      <vt:lpstr>Коэффициент вариации</vt:lpstr>
      <vt:lpstr>Задача № 2 Рассчитать показатели вариации для приведенных вариационных рядов если х = 10853</vt:lpstr>
      <vt:lpstr>Рассчитать показатели вариации для приведенных вариационных рядов если  х = 10854</vt:lpstr>
      <vt:lpstr>Задача № 3 По данным таблице определить дисперсию способом моментов</vt:lpstr>
      <vt:lpstr>Свойства дисперсии, расчет дисперсии способом моментов</vt:lpstr>
      <vt:lpstr>Свойства дисперсии, расчет дисперсии способом моментов</vt:lpstr>
      <vt:lpstr>Свойства дисперсии, расчет дисперсии способом моментов</vt:lpstr>
      <vt:lpstr>где с – значение середины интервала, находящегося в центре ряда (если количество четное, то берется середина интервала из центра ряда с наибольшей частотой); d – величина интервалов </vt:lpstr>
      <vt:lpstr>Коэффициент вариации – 48 %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вариации в статистике</dc:title>
  <dc:creator>Король Нина Фёдоровна</dc:creator>
  <cp:lastModifiedBy>Король Нина Фёдоровна</cp:lastModifiedBy>
  <cp:revision>18</cp:revision>
  <dcterms:created xsi:type="dcterms:W3CDTF">2018-11-19T07:10:24Z</dcterms:created>
  <dcterms:modified xsi:type="dcterms:W3CDTF">2018-11-21T07:47:29Z</dcterms:modified>
</cp:coreProperties>
</file>