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507" autoAdjust="0"/>
    <p:restoredTop sz="94660"/>
  </p:normalViewPr>
  <p:slideViewPr>
    <p:cSldViewPr>
      <p:cViewPr varScale="1">
        <p:scale>
          <a:sx n="74" d="100"/>
          <a:sy n="74" d="100"/>
        </p:scale>
        <p:origin x="-117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13.12.2016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13.12.2016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13.12.2016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4C71EC6-210F-42DE-9C53-41977AD35B3D}" type="datetimeFigureOut">
              <a:rPr lang="ru-RU" smtClean="0"/>
              <a:t>13.12.2016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71600" y="980728"/>
            <a:ext cx="7272808" cy="4248472"/>
          </a:xfrm>
        </p:spPr>
        <p:txBody>
          <a:bodyPr>
            <a:normAutofit/>
          </a:bodyPr>
          <a:lstStyle/>
          <a:p>
            <a:r>
              <a:rPr lang="ru-RU" sz="4000" b="1" i="1" dirty="0" smtClean="0">
                <a:latin typeface="Times New Roman" panose="02020603050405020304" pitchFamily="18" charset="0"/>
                <a:ea typeface="GungsuhChe" panose="02030609000101010101" pitchFamily="49" charset="-127"/>
                <a:cs typeface="Times New Roman" panose="02020603050405020304" pitchFamily="18" charset="0"/>
              </a:rPr>
              <a:t>Методы </a:t>
            </a:r>
            <a:r>
              <a:rPr lang="ru-RU" sz="4000" b="1" i="1" dirty="0">
                <a:latin typeface="Times New Roman" panose="02020603050405020304" pitchFamily="18" charset="0"/>
                <a:ea typeface="GungsuhChe" panose="02030609000101010101" pitchFamily="49" charset="-127"/>
                <a:cs typeface="Times New Roman" panose="02020603050405020304" pitchFamily="18" charset="0"/>
              </a:rPr>
              <a:t>определения результатов хозяйственной деятельности за отчетный период</a:t>
            </a:r>
            <a:r>
              <a:rPr lang="ru-RU" sz="4000" dirty="0"/>
              <a:t/>
            </a:r>
            <a:br>
              <a:rPr lang="ru-RU" sz="4000" dirty="0"/>
            </a:b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877722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620688"/>
            <a:ext cx="7632848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настоящее время бухгалтерская отчетность претерпевает серьезные изменения, стремясь к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международным стандартам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бухгалтерской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отчетности.</a:t>
            </a:r>
          </a:p>
          <a:p>
            <a:pPr indent="457200"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составлении бухгалтерской отчетности используются основные понятия, такие как:</a:t>
            </a:r>
          </a:p>
          <a:p>
            <a:pPr indent="457200" algn="just"/>
            <a:r>
              <a:rPr lang="ru-RU" sz="2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отчетный период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период, за который организация должна составлять бухгалтерскую отчетность;</a:t>
            </a:r>
          </a:p>
          <a:p>
            <a:pPr indent="457200" algn="just"/>
            <a:r>
              <a:rPr lang="ru-RU" sz="2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отчетная дата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дата, по состоянию на которую организация должна составлять бухгалтерскую отчетность.</a:t>
            </a:r>
          </a:p>
          <a:p>
            <a:pPr indent="457200"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Первым отчетным годом для вновь созданных организаций считается период с даты их государственной регистрации по 31 декабря соответствующего года, а для организаций, созданных после 1 октября, - по 31 декабря следующего года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7082" y="4714116"/>
            <a:ext cx="2391342" cy="1551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5939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60767" y="823418"/>
            <a:ext cx="7627657" cy="526297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57200" algn="just"/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Коммерческие 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представляют квартальную </a:t>
            </a:r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 по 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окончании квартала, а годовую - не ранее 60 и не позднее 90 дней по окончании отчетного года.</a:t>
            </a:r>
          </a:p>
          <a:p>
            <a:pPr indent="457200" algn="just"/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 данные 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числовым показателям приводятся минимум за 2</a:t>
            </a:r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года - отчетный и предшествовавший отчетному </a:t>
            </a:r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(искл. отчет, составляемый 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первый отчетный год). </a:t>
            </a:r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БО 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подписывается руководителем и главным бухгалтером (бухгалтером) организации.</a:t>
            </a:r>
          </a:p>
          <a:p>
            <a:pPr indent="457200" algn="just"/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 организации 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должна включать показатели деятельности филиалов, представительств и иных структурных подразделений, в </a:t>
            </a:r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т.ч. выделенных 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отдельные балансы</a:t>
            </a:r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457200" algn="just"/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 составлением годовой </a:t>
            </a:r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 проводится 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инвентаризация имущества и обязательств организации. После необходимо провести реформацию баланса </a:t>
            </a:r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(процедура 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закрытия бухгалтерских счетов, на которых учитываются финансовые </a:t>
            </a:r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результаты).</a:t>
            </a:r>
          </a:p>
        </p:txBody>
      </p:sp>
    </p:spTree>
    <p:extLst>
      <p:ext uri="{BB962C8B-B14F-4D97-AF65-F5344CB8AC3E}">
        <p14:creationId xmlns:p14="http://schemas.microsoft.com/office/powerpoint/2010/main" val="282773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548680"/>
            <a:ext cx="756084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бухгалтерском учете шахматный бухгалтерский баланс и главная бухгалтерская книга являются основой для составления различных форм отчетности.</a:t>
            </a:r>
          </a:p>
          <a:p>
            <a:pPr indent="457200"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Существует бухгалтерское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уравнение: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развернутом виде эта формула выглядит следующим образом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indent="457200"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Учетные системы всех стран мира основаны на использовании этого уравнения. Оно положено в основу бухгалтерской отчетности предприятий разных стран мира. Таким образом, пять элементов информации формируют бухгалтерскую отчетность организации: ее активы, обязательства, капитал, расходы и доходы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4302" y="4941167"/>
            <a:ext cx="2450549" cy="1355105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273648" y="1814474"/>
            <a:ext cx="6898752" cy="6064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Активы = Обязательства + Капитал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273648" y="2924944"/>
            <a:ext cx="6898752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Активы + Расходы = Обязательства + Капитал + Доходы.</a:t>
            </a:r>
          </a:p>
        </p:txBody>
      </p:sp>
    </p:spTree>
    <p:extLst>
      <p:ext uri="{BB962C8B-B14F-4D97-AF65-F5344CB8AC3E}">
        <p14:creationId xmlns:p14="http://schemas.microsoft.com/office/powerpoint/2010/main" val="3999729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3" y="823418"/>
            <a:ext cx="7488833" cy="5324535"/>
          </a:xfrm>
          <a:prstGeom prst="rect">
            <a:avLst/>
          </a:prstGeom>
          <a:ln w="952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57200"/>
            <a:endParaRPr lang="ru-RU" sz="20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r>
              <a:rPr lang="ru-RU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Активы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это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ресурсы и имущество, контролируемые предприятием и представляющие собой результат операций и событий, состоявшихся в отчетном или иных прошлых периодах.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r>
              <a:rPr lang="ru-RU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Обязательства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в данную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подгруппу относятся займы, долговые обязательства, банковские кредиты, задолженность поставщикам, различным юридическим и физическим лицам, резервы предстоящих расходов и т.п.</a:t>
            </a:r>
          </a:p>
          <a:p>
            <a:pPr indent="457200" algn="just"/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Капитал</a:t>
            </a:r>
            <a:r>
              <a:rPr lang="ru-RU" sz="2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компании</a:t>
            </a:r>
            <a:r>
              <a:rPr lang="ru-RU" sz="2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представляет собой оставшуюся долю собственных активов предприятия после вычета обязательств.</a:t>
            </a:r>
          </a:p>
          <a:p>
            <a:pPr indent="457200" algn="just"/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Доходы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это увеличение экономических выгод предприятия за отчетный период, которое выражается в увеличении активов или уменьшении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обязательств.</a:t>
            </a:r>
          </a:p>
          <a:p>
            <a:pPr indent="457200" algn="just"/>
            <a:r>
              <a:rPr lang="ru-RU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это уменьшение экономических выгод за отчетный период в результате выбытия активов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возникновения обязательств, приводящее к уменьшению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капитала.</a:t>
            </a:r>
          </a:p>
          <a:p>
            <a:pPr indent="457200"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4585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620688"/>
            <a:ext cx="7632848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основе финансового анализа лежит расчет специальных показателей, чаще в виде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коэффициентов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Среди самых популярных можно выделить следующие:</a:t>
            </a:r>
          </a:p>
          <a:p>
            <a:pPr marL="342900" indent="-342900" algn="just">
              <a:buAutoNum type="arabicParenR"/>
            </a:pPr>
            <a:r>
              <a:rPr lang="ru-RU" sz="20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Коэффициент автономии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(отношение собственного капитала к общему капиталу (активам) предприятия).</a:t>
            </a:r>
          </a:p>
          <a:p>
            <a:pPr marL="342900" indent="-342900" algn="just">
              <a:buAutoNum type="arabicParenR"/>
            </a:pPr>
            <a:r>
              <a:rPr lang="ru-RU" sz="20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Коэффициент текущей ликвидности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(отношение оборотных активов к краткосрочным обязательствам).</a:t>
            </a:r>
          </a:p>
          <a:p>
            <a:pPr marL="342900" indent="-342900" algn="just">
              <a:buAutoNum type="arabicParenR"/>
            </a:pPr>
            <a:r>
              <a:rPr lang="ru-RU" sz="20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20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оэффициент </a:t>
            </a:r>
            <a:r>
              <a:rPr lang="ru-RU" sz="20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финансовой зависимости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(отношение обязательств к активам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342900" indent="-342900" algn="just">
              <a:buAutoNum type="arabicParenR"/>
            </a:pPr>
            <a:r>
              <a:rPr lang="ru-RU" sz="20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Рентабельность собственного капитала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(отношение чистой прибыли к собственному капиталу предприятия.</a:t>
            </a:r>
          </a:p>
          <a:p>
            <a:pPr marL="342900" indent="-342900" algn="just">
              <a:buAutoNum type="arabicParenR"/>
            </a:pPr>
            <a:r>
              <a:rPr lang="ru-RU" sz="20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Рентабельность продаж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(отношение прибыли от продаж (валовой прибыли) к выручке предприятия.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7962" y="4869160"/>
            <a:ext cx="3648075" cy="1247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6972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476672"/>
            <a:ext cx="7632848" cy="6053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Обычно используют следующие методы финансового анализа: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горизонтальный (временной) анализ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сравнение каждой позиции отчетности с предыдущим периодом;</a:t>
            </a:r>
          </a:p>
          <a:p>
            <a:pPr indent="45720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вертикальный (структурный) анализ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выявление удельного веса отдельных статей в итоговом показателе, принимаемом за 100%;</a:t>
            </a:r>
          </a:p>
          <a:p>
            <a:pPr indent="45720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трендовый анализ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сравнение каждой позиции отчетности с рядом предшествующих периодов 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основной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тенденции динамики показателя, очищенной от случайных влияний и индивидуальных особенностей отдельных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периодов;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относительных показателей (коэффициентов)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расчет соотношений между отдельными позициями отчетности, определение взаимосвязей показателей;</a:t>
            </a:r>
          </a:p>
          <a:p>
            <a:pPr indent="45720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сравнительный (пространственный) анализ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с одной стороны, это анализ показателей отчетности дочерних фирм, структурных подразделений, с другой — сравнительный анализ с показателями конкурентов, среднеотраслевыми показателями и т. д.;</a:t>
            </a:r>
          </a:p>
          <a:p>
            <a:pPr indent="45720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факторный анализ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анализ влияния отдельных факторов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результирующий показатель. Причем факторный анализ может быть как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прямым, когда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результирующий показатель дробят на составные части, так и обратным (синтез), когда его отдельные элементы соединяются в общий показатель.</a:t>
            </a:r>
          </a:p>
        </p:txBody>
      </p:sp>
    </p:spTree>
    <p:extLst>
      <p:ext uri="{BB962C8B-B14F-4D97-AF65-F5344CB8AC3E}">
        <p14:creationId xmlns:p14="http://schemas.microsoft.com/office/powerpoint/2010/main" val="1366042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980729"/>
            <a:ext cx="7632848" cy="5016758"/>
          </a:xfrm>
          <a:prstGeom prst="rect">
            <a:avLst/>
          </a:prstGeom>
        </p:spPr>
        <p:style>
          <a:lnRef idx="1">
            <a:schemeClr val="accent5"/>
          </a:lnRef>
          <a:fillRef idx="1001">
            <a:schemeClr val="lt2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57200" algn="just"/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Важно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отметить, что финансовый анализ – это не просто расчет различных показателей и коэффициентов, сравнение их значений в статике и динамике. Итогом качественного анализа должен явится обоснованный, подкрепленный расчетами вывод о финансовом положении организации, который и станет основой для принятия решений заинтересованными лицами.</a:t>
            </a:r>
          </a:p>
          <a:p>
            <a:pPr indent="457200"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Выявлены семь групп заинтересованных внешних и внутренних пользователей финансовой отчетности: инвесторы, служащие, кредиторы, поставщики, покупатели, правительство, общественность.</a:t>
            </a:r>
          </a:p>
          <a:p>
            <a:pPr indent="457200"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связи с широким кругом потребителей информации, возникает необходимость в соблюдении целого ряда правил, позволяющих избежать разночтений и неадекватного восприятия содержащихся в отчетности сведений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457200"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683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620688"/>
            <a:ext cx="7632848" cy="44781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 должна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давать достоверное и полное представление о финансовом положении организации, финансовых результатах её деятельности и изменениях в финансовом положении.</a:t>
            </a:r>
          </a:p>
          <a:p>
            <a:pPr indent="457200" algn="just"/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формировании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 должно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соблюдаться требование нейтральности: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должна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отвечать интересам разных групп пользователей.</a:t>
            </a:r>
          </a:p>
          <a:p>
            <a:pPr indent="457200" algn="just"/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данном этапе в России бухгалтерский учет и отчетность претерпевают ряд изменений, стремящихся к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стандартизации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учета и отчетности в соответствии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МСФО.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обусловлено интеграционными процессами в экономике и глобализацией в целом: инвесторы заинтересованы в том, чтобы учет и отчетность национальных компаний отвечали международным стандартам - это позволит иностранным инвесторам правильно оценить финансовое положение компании и выйти компании на мировые торговые фондовые биржи.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4173" y="4741317"/>
            <a:ext cx="2234251" cy="1477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8623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нопка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Кнопка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нопк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154</TotalTime>
  <Words>872</Words>
  <Application>Microsoft Office PowerPoint</Application>
  <PresentationFormat>Экран (4:3)</PresentationFormat>
  <Paragraphs>48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Кнопка</vt:lpstr>
      <vt:lpstr>Методы определения результатов хозяйственной деятельности за отчетный период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Методы определения результатов хозяйственной деятельности за отчетный период </dc:title>
  <dc:creator>USER</dc:creator>
  <cp:lastModifiedBy>USER</cp:lastModifiedBy>
  <cp:revision>9</cp:revision>
  <dcterms:created xsi:type="dcterms:W3CDTF">2016-11-03T15:32:37Z</dcterms:created>
  <dcterms:modified xsi:type="dcterms:W3CDTF">2016-12-13T19:05:55Z</dcterms:modified>
</cp:coreProperties>
</file>