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60" r:id="rId6"/>
    <p:sldId id="259" r:id="rId7"/>
    <p:sldId id="273" r:id="rId8"/>
    <p:sldId id="261" r:id="rId9"/>
    <p:sldId id="272" r:id="rId10"/>
    <p:sldId id="274" r:id="rId11"/>
    <p:sldId id="263" r:id="rId12"/>
    <p:sldId id="264" r:id="rId13"/>
    <p:sldId id="265" r:id="rId14"/>
    <p:sldId id="266" r:id="rId15"/>
    <p:sldId id="267" r:id="rId16"/>
    <p:sldId id="275" r:id="rId17"/>
    <p:sldId id="268" r:id="rId18"/>
    <p:sldId id="269" r:id="rId19"/>
    <p:sldId id="270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81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48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83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607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46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6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1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6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3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58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01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7FF4-9FB6-4AD7-834C-2B5A36F173C2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18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1773"/>
            <a:ext cx="64008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Segoe Script" panose="020B0504020000000003" pitchFamily="34" charset="0"/>
              </a:rPr>
              <a:t>УСТРОЙСТВО ГОРОДСКИХ УЛИЦ И ДОРОГ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84" y="694848"/>
            <a:ext cx="5393055" cy="4044792"/>
          </a:xfrm>
          <a:prstGeom prst="rect">
            <a:avLst/>
          </a:prstGeom>
        </p:spPr>
      </p:pic>
      <p:pic>
        <p:nvPicPr>
          <p:cNvPr id="17409" name="Picture 1" descr="C:\Users\sokolskaya\Desktop\дороги\information_items_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72080"/>
            <a:ext cx="5890260" cy="3926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36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836" y="882792"/>
            <a:ext cx="5247564" cy="563992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sz="3200" b="1" dirty="0" smtClean="0"/>
              <a:t>- пешеходные дороги, используемые для передвижения населения жилых районов к месту работы, кинотеатрам, выставочным залам и т. д., а также к остановкам городского транспорта.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68" y="273029"/>
            <a:ext cx="6411132" cy="62827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350" y="433469"/>
            <a:ext cx="11342338" cy="5805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Ширину одной полосы движения принимают для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скоростных дорог 3,75 м,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 для магистральных дорог общегородского назначения 3,5 - 3,75 м,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/>
              <a:t>для магистральных улиц районного назначения 3,0 - 3,5 м. 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При смешанном движении различные виды транспорта приводятся к одному - легковому автомобилю со следующими коэффициентами: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 грузовые автомобили до 3 т - 1,5,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грузовые автомобили от 3 до 5 т - 2,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автобусы - 2,5,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троллейбусы - 3.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769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385763"/>
            <a:ext cx="10639425" cy="5805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Пропускную способность проезжей части в целом для одного направления движения определяют с учетом коэффициента распределения транспорта по ширине проезжей части: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621594"/>
              </p:ext>
            </p:extLst>
          </p:nvPr>
        </p:nvGraphicFramePr>
        <p:xfrm>
          <a:off x="1031873" y="2519891"/>
          <a:ext cx="9783764" cy="3601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1882"/>
                <a:gridCol w="4891882"/>
              </a:tblGrid>
              <a:tr h="9004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для первой полосы движения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1,00</a:t>
                      </a:r>
                      <a:endParaRPr lang="ru-RU" sz="2400" b="1" dirty="0"/>
                    </a:p>
                  </a:txBody>
                  <a:tcPr/>
                </a:tc>
              </a:tr>
              <a:tr h="9004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для второй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0,85</a:t>
                      </a:r>
                      <a:endParaRPr lang="ru-RU" sz="2400" b="1" dirty="0"/>
                    </a:p>
                  </a:txBody>
                  <a:tcPr/>
                </a:tc>
              </a:tr>
              <a:tr h="9004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для третьей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0,70</a:t>
                      </a:r>
                      <a:endParaRPr lang="ru-RU" sz="2400" b="1" dirty="0"/>
                    </a:p>
                  </a:txBody>
                  <a:tcPr/>
                </a:tc>
              </a:tr>
              <a:tr h="90048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Для четвёртой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0,50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1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213360"/>
            <a:ext cx="11614430" cy="5963603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   Для перемещения пешеходов вдоль улиц устраивают тротуары. Как правило их располагают по обе стороны от проезжей части, и они прилегают к красной линии (линии застройки зданиями). Для магистральных улиц ширина тротуара составляет 3 - 4,5 м. Вдоль улиц, как правило, предусматривают зеленые насаждения. Однако деревья не должны мешать водителям транспорта видеть дорожные знаки и воспринимать показания светофоров.</a:t>
            </a:r>
            <a:endParaRPr lang="ru-RU" b="1" i="1" dirty="0"/>
          </a:p>
        </p:txBody>
      </p:sp>
      <p:pic>
        <p:nvPicPr>
          <p:cNvPr id="6145" name="Picture 1" descr="C:\Users\sokolskaya\Desktop\дороги\2b52c5b5a33ec7eeaaf20534ddd8b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784" y="2938326"/>
            <a:ext cx="8285557" cy="391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38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475" y="328613"/>
            <a:ext cx="11716718" cy="58483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При </a:t>
            </a:r>
            <a:r>
              <a:rPr lang="ru-RU" b="1" dirty="0" smtClean="0"/>
              <a:t>проектировании городских дорог и улиц разрабатывают план дороги, продольный профиль, поперечные профили и конструкции дорожных одежд. Проектирование плана заключается в точном установлении взаимного расположения элементов улицы: проезжей части, тротуаров, зеленых насаждений. Поскольку на протяжении улицы имеются пересечения с поперечными улицами - перекрестками, при проектировании устанавливают сочетания элементов проектируемой улицы с уже существующей дорожной сетью.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43" y="3466465"/>
            <a:ext cx="5087303" cy="3391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7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365124"/>
            <a:ext cx="10515600" cy="64928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Продольный профиль определяет высотное положение улицы - это как бы разрез по оси улицы в вертикальной продольной плоскости. Трассу улицы разбивают на отдельные участки, границы которых называются пикетами. Профиль улицы проектируют с учетом естественного рельефа местности. Однако для обеспечения нормального движения транспорта профиль дороги должен быть плавным, без резких уклонов или подъемов. На скоростных дорогах максимально допустимый уклон составляет 40 % </a:t>
            </a:r>
            <a:endParaRPr lang="ru-RU" sz="2400" b="1" dirty="0"/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4" name="Picture 1" descr="C:\Users\sokolskaya\Desktop\дороги\206045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360" y="2799385"/>
            <a:ext cx="9438640" cy="405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36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320041"/>
            <a:ext cx="6217920" cy="65379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/>
              <a:t>   Поперечные профили дороги (поперечные разрезы) проектируют одно- или двухскатными для удаления с проезжей части атмосферной воды. Очертание поперечного профиля зависит от ширины проезжей части и дорожной конструкции. Поверхность проезжих частей городских улиц и дорог укрепляют дорожными одеждами. Дорожные одежды должны быть прочными, долговечными и водонепроницаемыми. Они должны обеспечивать высокий коэффициент сцепления колеса с дорогой (шероховатость), хорошие санитарно-гигиенические качества, быть удобными для мойки и уборки долей), на улицах местного значения - 80%.</a:t>
            </a:r>
            <a:endParaRPr lang="ru-RU" sz="2400" b="1" i="1" dirty="0"/>
          </a:p>
        </p:txBody>
      </p:sp>
      <p:pic>
        <p:nvPicPr>
          <p:cNvPr id="31746" name="Picture 2" descr="C:\Users\sokolskaya\Desktop\дороги\image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5712" y="585788"/>
            <a:ext cx="5383403" cy="526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57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44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3722"/>
          </a:xfrm>
        </p:spPr>
      </p:pic>
    </p:spTree>
    <p:extLst>
      <p:ext uri="{BB962C8B-B14F-4D97-AF65-F5344CB8AC3E}">
        <p14:creationId xmlns="" xmlns:p14="http://schemas.microsoft.com/office/powerpoint/2010/main" val="2426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939" y="185980"/>
            <a:ext cx="10817817" cy="5811864"/>
          </a:xfrm>
        </p:spPr>
        <p:txBody>
          <a:bodyPr>
            <a:normAutofit fontScale="90000"/>
          </a:bodyPr>
          <a:lstStyle/>
          <a:p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3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презентации:</a:t>
            </a:r>
            <a:r>
              <a:rPr lang="ru-RU" sz="7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73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Поэтапное усвоение и закрепление знания по дисциплине: </a:t>
            </a:r>
            <a:br>
              <a:rPr lang="ru-RU" sz="7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«Основы градостроительства» </a:t>
            </a:r>
            <a:br>
              <a:rPr lang="ru-RU" sz="7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7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002060"/>
                </a:solidFill>
              </a:rPr>
              <a:t>Значение сети улиц и дорог в планировочной структуре городского поселения?</a:t>
            </a:r>
          </a:p>
          <a:p>
            <a:pPr marL="514350" indent="-514350">
              <a:buAutoNum type="arabicParenR"/>
            </a:pPr>
            <a:r>
              <a:rPr lang="ru-RU" b="1" i="1" dirty="0" smtClean="0">
                <a:solidFill>
                  <a:srgbClr val="002060"/>
                </a:solidFill>
              </a:rPr>
              <a:t>Назначение красной линии в градостроительстве? </a:t>
            </a:r>
          </a:p>
          <a:p>
            <a:pPr marL="514350" indent="-514350">
              <a:lnSpc>
                <a:spcPct val="150000"/>
              </a:lnSpc>
              <a:buAutoNum type="arabicParenR" startAt="3"/>
            </a:pPr>
            <a:r>
              <a:rPr lang="ru-RU" b="1" i="1" dirty="0" smtClean="0">
                <a:solidFill>
                  <a:srgbClr val="002060"/>
                </a:solidFill>
              </a:rPr>
              <a:t>Назначение магистральных улиц?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r>
              <a:rPr lang="ru-RU" b="1" i="1" dirty="0" smtClean="0">
                <a:solidFill>
                  <a:srgbClr val="002060"/>
                </a:solidFill>
              </a:rPr>
              <a:t>Назначение продольных профилей дорог?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r>
              <a:rPr lang="ru-RU" b="1" i="1" dirty="0" smtClean="0">
                <a:solidFill>
                  <a:srgbClr val="002060"/>
                </a:solidFill>
              </a:rPr>
              <a:t>Назначение поперечных профилей дорог?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endParaRPr lang="ru-RU" dirty="0" smtClean="0">
              <a:solidFill>
                <a:srgbClr val="7030A0"/>
              </a:solidFill>
              <a:latin typeface="Monotype Corsiva" pitchFamily="66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endParaRPr lang="ru-RU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endParaRPr lang="ru-RU" dirty="0" smtClean="0">
              <a:solidFill>
                <a:srgbClr val="7030A0"/>
              </a:solidFill>
              <a:latin typeface="Monotype Corsiva" pitchFamily="66"/>
            </a:endParaRPr>
          </a:p>
          <a:p>
            <a:pPr marL="514350" indent="-514350">
              <a:lnSpc>
                <a:spcPct val="150000"/>
              </a:lnSpc>
              <a:buAutoNum type="arabicParenR" startAt="3"/>
            </a:pPr>
            <a:endParaRPr lang="ru-RU" dirty="0" smtClean="0">
              <a:solidFill>
                <a:srgbClr val="00B050"/>
              </a:solidFill>
              <a:latin typeface="Monotype Corsiva" pitchFamily="66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9180"/>
            <a:ext cx="6462793" cy="563652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</a:t>
            </a:r>
            <a:r>
              <a:rPr lang="ru-RU" b="1" i="1" dirty="0" smtClean="0">
                <a:solidFill>
                  <a:schemeClr val="tx1"/>
                </a:solidFill>
              </a:rPr>
              <a:t>Городские </a:t>
            </a:r>
            <a:r>
              <a:rPr lang="ru-RU" b="1" i="1" dirty="0">
                <a:solidFill>
                  <a:schemeClr val="tx1"/>
                </a:solidFill>
              </a:rPr>
              <a:t>улицы, дороги и </a:t>
            </a:r>
            <a:r>
              <a:rPr lang="ru-RU" b="1" i="1" dirty="0" smtClean="0">
                <a:solidFill>
                  <a:schemeClr val="tx1"/>
                </a:solidFill>
              </a:rPr>
              <a:t>площади, являются </a:t>
            </a:r>
            <a:r>
              <a:rPr lang="ru-RU" b="1" i="1" dirty="0">
                <a:solidFill>
                  <a:schemeClr val="tx1"/>
                </a:solidFill>
              </a:rPr>
              <a:t>одним из важнейших элементов планировки, застройки и благоустройства городов. Вместе они образуют уличную сеть, представляющую собой систему путей сообщении - транспортных и пешеходных.</a:t>
            </a:r>
          </a:p>
          <a:p>
            <a:pPr algn="just"/>
            <a:endParaRPr lang="ru-RU" b="1" i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-  Улицы </a:t>
            </a:r>
            <a:r>
              <a:rPr lang="ru-RU" b="1" i="1" dirty="0">
                <a:solidFill>
                  <a:schemeClr val="tx1"/>
                </a:solidFill>
              </a:rPr>
              <a:t>и проезды служат для связи между центром и районами, для внутренней связи жилых районов, для связи с дорогами пригородной зоны и т.д. Кроме того, под улицами располагаются подземные коммуникации. Улицы также служат для сбора и отведения поверхностных (атмосферных) вод с помощью сети лотков, кюветов, канав, а также подземной водосточной сети.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20" y="464949"/>
            <a:ext cx="5607480" cy="5610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5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836" y="544547"/>
            <a:ext cx="6212684" cy="6313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В соответствии с назначением и использованием городских улиц и дорог их инженерное благоустройство и оборудование включает следующие элементы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-  </a:t>
            </a:r>
            <a:r>
              <a:rPr lang="ru-RU" b="1" i="1" dirty="0" smtClean="0">
                <a:solidFill>
                  <a:schemeClr val="tx1"/>
                </a:solidFill>
              </a:rPr>
              <a:t>освещение</a:t>
            </a:r>
            <a:r>
              <a:rPr lang="ru-RU" b="1" i="1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-  озеленение</a:t>
            </a:r>
            <a:r>
              <a:rPr lang="ru-RU" b="1" i="1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-  водоотводящие </a:t>
            </a:r>
            <a:r>
              <a:rPr lang="ru-RU" b="1" i="1" dirty="0">
                <a:solidFill>
                  <a:schemeClr val="tx1"/>
                </a:solidFill>
              </a:rPr>
              <a:t>устройства;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-  подземные </a:t>
            </a:r>
            <a:r>
              <a:rPr lang="ru-RU" b="1" i="1" dirty="0">
                <a:solidFill>
                  <a:schemeClr val="tx1"/>
                </a:solidFill>
              </a:rPr>
              <a:t>коммуникации различного назначения;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-  транспортное </a:t>
            </a:r>
            <a:r>
              <a:rPr lang="ru-RU" b="1" i="1" dirty="0">
                <a:solidFill>
                  <a:schemeClr val="tx1"/>
                </a:solidFill>
              </a:rPr>
              <a:t>оборудование и сооружения по организации и безопасности движения транспорта и пешеходов (тоннели, эстакады, переходы и т.д.);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-  мосты </a:t>
            </a:r>
            <a:r>
              <a:rPr lang="ru-RU" b="1" i="1" dirty="0">
                <a:solidFill>
                  <a:schemeClr val="tx1"/>
                </a:solidFill>
              </a:rPr>
              <a:t>и путепроводы.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30" y="294468"/>
            <a:ext cx="5721102" cy="5951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5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781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/>
              <a:t>-  Границами городских улиц и дорог являются «красные линии», определяющие границы и ширину улиц, положение их на плане города, а также расположение застройки вдоль улиц, Проектирование улиц и дорог осуществляют комплексно в отношении всего инженерного оборудования и благоустройства. Отдельно проектируют только мосты, эстакады, туннели.</a:t>
            </a:r>
          </a:p>
        </p:txBody>
      </p:sp>
    </p:spTree>
    <p:extLst>
      <p:ext uri="{BB962C8B-B14F-4D97-AF65-F5344CB8AC3E}">
        <p14:creationId xmlns="" xmlns:p14="http://schemas.microsoft.com/office/powerpoint/2010/main" val="28610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6972"/>
            <a:ext cx="4523550" cy="5806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-  </a:t>
            </a:r>
            <a:r>
              <a:rPr lang="ru-RU" b="1" dirty="0" smtClean="0">
                <a:solidFill>
                  <a:schemeClr val="tx1"/>
                </a:solidFill>
              </a:rPr>
              <a:t>Улицы </a:t>
            </a:r>
            <a:r>
              <a:rPr lang="ru-RU" b="1" dirty="0">
                <a:solidFill>
                  <a:schemeClr val="tx1"/>
                </a:solidFill>
              </a:rPr>
              <a:t>и дороги предназначены для пропуска транспортных единиц с заданной скоростью при обеспечении безопасности движения. Вместе с тем улицы должны способствовать </a:t>
            </a:r>
            <a:r>
              <a:rPr lang="ru-RU" b="1" dirty="0" err="1">
                <a:solidFill>
                  <a:schemeClr val="tx1"/>
                </a:solidFill>
              </a:rPr>
              <a:t>проветриваемости</a:t>
            </a:r>
            <a:r>
              <a:rPr lang="ru-RU" b="1" dirty="0">
                <a:solidFill>
                  <a:schemeClr val="tx1"/>
                </a:solidFill>
              </a:rPr>
              <a:t> городской территории, снижению шума от проходящего транспорта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31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C:\Users\sokolskaya\Desktop\дороги\imgpro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645" y="542441"/>
            <a:ext cx="7605355" cy="590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5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27614"/>
            <a:ext cx="4572000" cy="476358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-    улицы и дороги местного движения, служащие для транспортной связи микрорайонов, кварталов и отдельных групп зданий между собой и с магистральными улицами города;</a:t>
            </a:r>
          </a:p>
          <a:p>
            <a:endParaRPr lang="ru-RU" dirty="0"/>
          </a:p>
        </p:txBody>
      </p:sp>
      <p:pic>
        <p:nvPicPr>
          <p:cNvPr id="10241" name="Picture 1" descr="C:\Users\sokolskaya\Desktop\дорог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982" y="746759"/>
            <a:ext cx="7266897" cy="590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1342"/>
            <a:ext cx="5369939" cy="45433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714375" indent="-714375" algn="just">
              <a:buFontTx/>
              <a:buChar char="-"/>
            </a:pPr>
            <a:r>
              <a:rPr lang="ru-RU" b="1" dirty="0" smtClean="0"/>
              <a:t>скоростные дороги, предназначенные для беспрепятственного и непрерывного движения транспорта с максимально допустимой скоростью., торговыми и жилыми зданиями;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159" y="1408569"/>
            <a:ext cx="6623841" cy="52557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810" y="207652"/>
            <a:ext cx="11980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В соответствии с назначением городские улицы и дороги подразделяются на следующие категории:</a:t>
            </a:r>
          </a:p>
        </p:txBody>
      </p:sp>
    </p:spTree>
    <p:extLst>
      <p:ext uri="{BB962C8B-B14F-4D97-AF65-F5344CB8AC3E}">
        <p14:creationId xmlns="" xmlns:p14="http://schemas.microsoft.com/office/powerpoint/2010/main" val="18850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" y="1048385"/>
            <a:ext cx="4709160" cy="388937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b="1" dirty="0" smtClean="0"/>
              <a:t>-   магистральные улицы общегородского назначения, сооружают для пропуска технических средств передвижения с проезжей частью двустороннего движения;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89" y="263471"/>
            <a:ext cx="6717731" cy="62923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790</Words>
  <Application>Microsoft Office PowerPoint</Application>
  <PresentationFormat>Произвольный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УСТРОЙСТВО ГОРОДСКИХ УЛИЦ И ДОРОГ</vt:lpstr>
      <vt:lpstr>         Цель  презентации: Поэтапное усвоение и закрепление знания по дисциплине:  «Основы градостроительства»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Вопросы: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kurnakova</cp:lastModifiedBy>
  <cp:revision>26</cp:revision>
  <dcterms:created xsi:type="dcterms:W3CDTF">2016-02-17T06:41:20Z</dcterms:created>
  <dcterms:modified xsi:type="dcterms:W3CDTF">2019-02-06T08:52:49Z</dcterms:modified>
</cp:coreProperties>
</file>