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920880" cy="55446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Деловая игра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«Проверка ведения бухгалтерского учета кассовых  операций в организации»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Дисциплина: МДК 06.01 «Выполнение работ по должностям «Кассир», «Бухгалтер».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Группа: БУ-21у.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4500" b="1" u="sng" dirty="0" smtClean="0">
                <a:latin typeface="Times New Roman" pitchFamily="18" charset="0"/>
              </a:rPr>
              <a:t>План урока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</a:rPr>
              <a:t> </a:t>
            </a:r>
            <a:r>
              <a:rPr lang="ru-RU" sz="2800" b="1" u="sng" dirty="0" smtClean="0">
                <a:latin typeface="Times New Roman" pitchFamily="18" charset="0"/>
              </a:rPr>
              <a:t>Цели урока:</a:t>
            </a:r>
            <a:r>
              <a:rPr lang="ru-RU" sz="2800" b="1" dirty="0" smtClean="0">
                <a:latin typeface="Times New Roman" pitchFamily="18" charset="0"/>
              </a:rPr>
              <a:t>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- Активизировать знания, понятия и навыки в области бухгалтерского учета, которые были получены обучаемыми на лекционных и практических занятиях;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- Привить обучающимся навыки коллективной выработки и принятия решений в условиях неопределенности, недостаточности информации;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- Определить и оценить знания, умения и навыки обучающихся по МДК 06.01 «Выполнение работ по должностям «Кассир», «Бухгалтер».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800" b="1" dirty="0" smtClean="0">
              <a:latin typeface="Times New Roman" pitchFamily="18" charset="0"/>
            </a:endParaRP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2800" b="1" u="sng" dirty="0" smtClean="0">
                <a:latin typeface="Times New Roman" pitchFamily="18" charset="0"/>
              </a:rPr>
              <a:t>В ходе проведения деловой игры решаются следующие задачи: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1) реализация заданий через конкретное решение практической ситуации;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2) определение функциональной сопряженности разбираемой ситуации;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3) использование игровых возможностей для выработки коллективного решения;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4) выявление степени ориентации обучающихся в многообразии специальной и учебной литературы по МДК 06.01 «Выполнение работ по должностям «Кассир», «Бухгалтер».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800" b="1" dirty="0" smtClean="0">
              <a:latin typeface="Times New Roman" pitchFamily="18" charset="0"/>
            </a:endParaRP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2800" b="1" u="sng" dirty="0" smtClean="0">
                <a:latin typeface="Times New Roman" pitchFamily="18" charset="0"/>
              </a:rPr>
              <a:t>Оригинальной особенностью игры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</a:rPr>
              <a:t>«Проверка ведения бухгалтерского учета кассовых операций в организации» является то обстоятельство, что в ней имитируется реальная ситуация по проверке кассовых операций в организации.</a:t>
            </a:r>
          </a:p>
          <a:p>
            <a:pPr algn="just">
              <a:buNone/>
            </a:pPr>
            <a:r>
              <a:rPr lang="ru-RU" sz="1600" b="1" dirty="0" smtClean="0"/>
              <a:t> </a:t>
            </a:r>
            <a:endParaRPr lang="ru-RU" sz="1600" dirty="0" smtClean="0"/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600" b="1" dirty="0" smtClean="0"/>
              <a:t>Тип урока: </a:t>
            </a:r>
            <a:r>
              <a:rPr lang="ru-RU" sz="3600" dirty="0" smtClean="0"/>
              <a:t>урок контроля и коррекции знаний, навыков, умений</a:t>
            </a:r>
          </a:p>
          <a:p>
            <a:pPr algn="ctr">
              <a:buNone/>
            </a:pPr>
            <a:r>
              <a:rPr lang="ru-RU" sz="3600" b="1" dirty="0" smtClean="0"/>
              <a:t>  </a:t>
            </a:r>
          </a:p>
          <a:p>
            <a:pPr algn="ctr">
              <a:buNone/>
            </a:pPr>
            <a:r>
              <a:rPr lang="ru-RU" sz="3600" b="1" dirty="0" smtClean="0"/>
              <a:t> Деловая игра</a:t>
            </a:r>
          </a:p>
          <a:p>
            <a:pPr algn="ctr">
              <a:buNone/>
            </a:pPr>
            <a:r>
              <a:rPr lang="en-US" sz="3600" b="1" dirty="0" smtClean="0"/>
              <a:t> </a:t>
            </a:r>
            <a:endParaRPr lang="ru-RU" sz="3600" dirty="0" smtClean="0"/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b="1" dirty="0" smtClean="0"/>
              <a:t>Метод урока:</a:t>
            </a:r>
            <a:r>
              <a:rPr lang="ru-RU" sz="3600" dirty="0" smtClean="0"/>
              <a:t> Словесные: беседа, опрос, игра.</a:t>
            </a: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dirty="0" smtClean="0"/>
              <a:t>                       Наглядные: демонстрация документов.</a:t>
            </a: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dirty="0" smtClean="0"/>
              <a:t>                        Практические: решение конкретных ситуаций. </a:t>
            </a: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b="1" dirty="0" smtClean="0"/>
              <a:t> </a:t>
            </a:r>
            <a:endParaRPr lang="ru-RU" sz="3600" dirty="0" smtClean="0"/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b="1" dirty="0" smtClean="0"/>
              <a:t>Оборудование: </a:t>
            </a:r>
            <a:r>
              <a:rPr lang="ru-RU" sz="3600" dirty="0" smtClean="0"/>
              <a:t>наглядные пособия: бухгалтерская документация. </a:t>
            </a: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dirty="0" smtClean="0"/>
              <a:t> ТСО: использование слайдов.</a:t>
            </a: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3600" dirty="0" smtClean="0"/>
              <a:t>                           Оформление доски: дата, тема, критерии оценок.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1800" b="1" u="sng" dirty="0" smtClean="0"/>
              <a:t>Исходная ситуация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В связи с выявленным злоупотреблением служебным положением кассир АО «ПИНО» был уволен.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Руководство АО приняло на работу нового сотрудника – кассира (Андрияш Е.В.) в связи со сменой кассира провело ревизию кассы. Для проведения ревизии кассы приказом руководителя АО была создана комиссия в составе: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Председатель – директор АО (</a:t>
            </a:r>
            <a:r>
              <a:rPr lang="ru-RU" sz="1800" dirty="0" err="1" smtClean="0"/>
              <a:t>Переяслов</a:t>
            </a:r>
            <a:r>
              <a:rPr lang="ru-RU" sz="1800" dirty="0" smtClean="0"/>
              <a:t> В.И.)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Заместитель директора – (</a:t>
            </a:r>
            <a:r>
              <a:rPr lang="ru-RU" sz="1800" dirty="0" err="1" smtClean="0"/>
              <a:t>Горушкина</a:t>
            </a:r>
            <a:r>
              <a:rPr lang="ru-RU" sz="1800" dirty="0" smtClean="0"/>
              <a:t> В.М.)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Заведующая отделом снабжения – (</a:t>
            </a:r>
            <a:r>
              <a:rPr lang="ru-RU" sz="1800" dirty="0" err="1" smtClean="0"/>
              <a:t>Минченко</a:t>
            </a:r>
            <a:r>
              <a:rPr lang="ru-RU" sz="1800" dirty="0" smtClean="0"/>
              <a:t> П.Н.)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Главный бухгалтер – (Ермоленко Ю.С.)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По результатам проведенной проверки комиссия составила акт проверки. Из акта следует, что фактический остаток денежных средств в кассе превышает остаток денежных средств по кассовой книге.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В связи с этим руководством АО «ПИНО» было принято решение о проведении проверки ведения кассовых операций, соблюдения кассовой дисциплины организации.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Проверка кассовых операций может быть осуществлена банком и аудиторской организацией.</a:t>
            </a:r>
          </a:p>
          <a:p>
            <a:pPr marL="0" indent="342000" algn="just">
              <a:spcBef>
                <a:spcPts val="0"/>
              </a:spcBef>
              <a:buNone/>
            </a:pPr>
            <a:r>
              <a:rPr lang="ru-RU" sz="1800" dirty="0" smtClean="0"/>
              <a:t>Таким образом, в деловой игре могут принимать участие 2 команды, которые будут представлять вышеперечисленные организации.</a:t>
            </a:r>
          </a:p>
          <a:p>
            <a:pPr marL="0" indent="342900" algn="just">
              <a:spcBef>
                <a:spcPts val="0"/>
              </a:spcBef>
            </a:pPr>
            <a:endParaRPr lang="ru-RU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/>
              <a:t>Игровая документация</a:t>
            </a:r>
            <a:endParaRPr lang="ru-RU" u="sng" dirty="0" smtClean="0"/>
          </a:p>
          <a:p>
            <a:pPr algn="ctr"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sz="3400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sz="3400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sz="3400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sz="3400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sz="3400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sz="34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92" y="1124744"/>
          <a:ext cx="7488832" cy="4481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832"/>
              </a:tblGrid>
              <a:tr h="617560">
                <a:tc>
                  <a:txBody>
                    <a:bodyPr/>
                    <a:lstStyle/>
                    <a:p>
                      <a:pPr marL="0" indent="342900" algn="just">
                        <a:spcBef>
                          <a:spcPts val="0"/>
                        </a:spcBef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Непосредственно перед началом деловой игры командам выдается следующая игровая документация: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pPr marL="0" indent="342900" algn="l">
                        <a:spcBef>
                          <a:spcPts val="0"/>
                        </a:spcBef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Приходный кассовый ордер № 2 от 22.02.2019 г. на сумму 12668 руб.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7560">
                <a:tc>
                  <a:txBody>
                    <a:bodyPr/>
                    <a:lstStyle/>
                    <a:p>
                      <a:pPr marL="0" indent="342900" algn="l">
                        <a:spcBef>
                          <a:spcPts val="0"/>
                        </a:spcBef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Приходный кассовый ордер № 340 от 21.02.2019 г. на сумму 15400 руб.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7560">
                <a:tc>
                  <a:txBody>
                    <a:bodyPr/>
                    <a:lstStyle/>
                    <a:p>
                      <a:pPr marL="0" indent="342900" algn="l">
                        <a:spcBef>
                          <a:spcPts val="0"/>
                        </a:spcBef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Приходный кассовый ордер № 342 от 21.02.2019 г. на сумму 2800 руб.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7560">
                <a:tc>
                  <a:txBody>
                    <a:bodyPr/>
                    <a:lstStyle/>
                    <a:p>
                      <a:pPr marL="0" indent="342900" algn="l">
                        <a:spcBef>
                          <a:spcPts val="0"/>
                        </a:spcBef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Расходный кассовый ордер № 151  от 21.02.2019 г. на сумму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73000 руб.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536">
                <a:tc>
                  <a:txBody>
                    <a:bodyPr/>
                    <a:lstStyle/>
                    <a:p>
                      <a:pPr marL="0" indent="342900" algn="l">
                        <a:spcBef>
                          <a:spcPts val="0"/>
                        </a:spcBef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Расходный кассовый ордер № 1 от 21.02.2019 г. на сумму 6600 руб.</a:t>
                      </a:r>
                    </a:p>
                  </a:txBody>
                  <a:tcPr/>
                </a:tc>
              </a:tr>
              <a:tr h="349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  <a:tab pos="449263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      Отчет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кассира за 21.02.2019 г.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9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      Отчет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кассира за 22.02.2019 г.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9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  <a:tab pos="449263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      Письменные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указания на нарушения кассовой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дисциплины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342900" algn="ctr">
              <a:spcBef>
                <a:spcPts val="0"/>
              </a:spcBef>
              <a:buNone/>
            </a:pPr>
            <a:r>
              <a:rPr lang="ru-RU" b="1" u="sng" dirty="0" smtClean="0"/>
              <a:t>Первое итоговое задание</a:t>
            </a:r>
            <a:endParaRPr lang="ru-RU" u="sng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Команды должны проверить вышеперечисленные документы и выявить ошибки, которые необходимо зафиксировать в определенной форме. Представитель от каждой команды дает объяснение по ошибкам, выявленным в кассовых документах и зафиксированным в указанной форме.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Результатом проверки аудиторской организации является аудиторское заключение, банком – справка. Каждая команда сама выбирает, что является ее результатом проверки и поясняет это в конце игры. По итоговому заданию выступают представители от 2 команд и соревнуются в наибольшем количестве названных документов. Выигрывает команда, набравшая наибольшее количество баллов.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342900" algn="ctr">
              <a:spcBef>
                <a:spcPts val="0"/>
              </a:spcBef>
              <a:buNone/>
            </a:pPr>
            <a:r>
              <a:rPr lang="ru-RU" b="1" u="sng" dirty="0" smtClean="0"/>
              <a:t>Оценка результатов проведения деловой игры </a:t>
            </a:r>
            <a:endParaRPr lang="ru-RU" u="sng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Итоги выполненной работы подводятся в конце деловой игры.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Представитель от каждой команды дает объяснение по ошибкам, выявленным в кассовых документах и зафиксированным в указанной форме.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При выявлении командой ошибки команде присуждается 1 балл за каждую ошибку.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Если команда не заметила ошибки, то она «</a:t>
            </a:r>
            <a:r>
              <a:rPr lang="ru-RU" dirty="0" err="1" smtClean="0"/>
              <a:t>депремируется</a:t>
            </a:r>
            <a:r>
              <a:rPr lang="ru-RU" dirty="0" smtClean="0"/>
              <a:t>» (оценка снижается) на 1 балл за каждую пропущенную ошибку.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Команда, набравшая наибольшее количество баллов, является победителем деловой игры «Проверка ведения бухгалтерского учета кассовых операций в организации».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Выигравшая команда получает оценку «5».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итоговом выступлении преподавателю необходимо подчеркнуть квалифицированность проведенного командами анализа, дать оценку работы каждой команды, отметить лучших участников.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u="sng" dirty="0" smtClean="0"/>
              <a:t>Второе итоговое задание</a:t>
            </a:r>
            <a:endParaRPr lang="ru-RU" dirty="0" smtClean="0"/>
          </a:p>
          <a:p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Оформить результат проверки - составление аудиторского заключения аудиторской организацией и справки - банком.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 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Назовите бухгалтерские документы, на которые необходимо обратить внимание при проверке кассовых операций.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За каждый правильный документ команде присуждается 1 балл.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При неверном ответе с команды снимается 1 балл.</a:t>
            </a:r>
          </a:p>
          <a:p>
            <a:pPr marL="0" indent="342900" algn="just"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543</Words>
  <Application>Microsoft Office PowerPoint</Application>
  <PresentationFormat>Экран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Шевелева Юлия Александровна</dc:creator>
  <cp:lastModifiedBy>sheveleva</cp:lastModifiedBy>
  <cp:revision>6</cp:revision>
  <dcterms:created xsi:type="dcterms:W3CDTF">2019-02-04T10:24:49Z</dcterms:created>
  <dcterms:modified xsi:type="dcterms:W3CDTF">2019-02-05T07:19:38Z</dcterms:modified>
</cp:coreProperties>
</file>