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70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Bookman Old Style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Bookman Old Style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Bookman Old Style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Bookman Old Style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Bookman Old Styl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00"/>
  </p:normalViewPr>
  <p:slideViewPr>
    <p:cSldViewPr>
      <p:cViewPr varScale="1">
        <p:scale>
          <a:sx n="83" d="100"/>
          <a:sy n="83" d="100"/>
        </p:scale>
        <p:origin x="-4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E5C020D-178F-4668-8294-65176EF947C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man Old Style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man Old Style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man Old Style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man Old Style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man Old Style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1A940-2A6C-4C17-A328-082D1FD6446B}" type="slidenum">
              <a:rPr lang="ru-RU"/>
              <a:pPr/>
              <a:t>1</a:t>
            </a:fld>
            <a:endParaRPr lang="ru-RU"/>
          </a:p>
        </p:txBody>
      </p:sp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3038" y="2971800"/>
            <a:ext cx="7313612" cy="9906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4191000"/>
            <a:ext cx="7313612" cy="1447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D9318C3-8832-4552-BA3E-C47D08F5B18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16FB0C-D0EA-44EE-84F1-0FAAEC3634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274638"/>
            <a:ext cx="1827213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447800" y="274638"/>
            <a:ext cx="53340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8E71F-4524-4F2D-91C3-EA8E4E2C6D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332C61-CAE6-40E6-8E8E-848372499A0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D0771-E161-4735-B980-DC83F11949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798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80013" y="16002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B72B5-EF13-4544-BA23-ED349EB119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16F51-184D-436E-8EFA-1D5FC2ACC8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1D5AE-3A58-4918-B93A-F0A8947667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9EE5E-A1EA-4AC4-8BE1-0B710BFA6D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553E5-1C5C-4E7E-AEDB-63B8DA3930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1C272F-71A7-40E6-98A6-6F13BA2D90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3136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3038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524625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73B9836-0F9E-4910-94D2-08C1F27E0A88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man Old Style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man Old Style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man Old Style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Bookman Old Styl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042988" y="1681163"/>
            <a:ext cx="792162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5600700" algn="l"/>
              </a:tabLst>
            </a:pPr>
            <a:r>
              <a:rPr lang="ru-RU" sz="4400" b="1">
                <a:solidFill>
                  <a:srgbClr val="000099"/>
                </a:solidFill>
              </a:rPr>
              <a:t>ИСТОРИЯ РАЗВИТИЯ СИСТЕМЫ ГОСУДАРСТВЕННОГО ДОКУМЕНТИРОВАНИЯ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549275"/>
            <a:ext cx="7993063" cy="5473700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ru-RU" sz="2400"/>
              <a:t>     </a:t>
            </a:r>
            <a:r>
              <a:rPr lang="ru-RU" sz="2400" b="1">
                <a:solidFill>
                  <a:srgbClr val="000099"/>
                </a:solidFill>
              </a:rPr>
              <a:t>С 1972 г.</a:t>
            </a:r>
            <a:r>
              <a:rPr lang="ru-RU" sz="2400">
                <a:solidFill>
                  <a:srgbClr val="000099"/>
                </a:solidFill>
              </a:rPr>
              <a:t> - единые правила подготовки и оформления организационно-распорядительных документов и единые правила организации работы с документами. </a:t>
            </a:r>
          </a:p>
          <a:p>
            <a:pPr marL="533400" indent="-533400">
              <a:buFontTx/>
              <a:buNone/>
            </a:pPr>
            <a:r>
              <a:rPr lang="ru-RU" sz="2400">
                <a:solidFill>
                  <a:srgbClr val="000099"/>
                </a:solidFill>
              </a:rPr>
              <a:t>     </a:t>
            </a:r>
            <a:r>
              <a:rPr lang="ru-RU" sz="2400" b="1">
                <a:solidFill>
                  <a:srgbClr val="000099"/>
                </a:solidFill>
              </a:rPr>
              <a:t>1975 г.</a:t>
            </a:r>
            <a:r>
              <a:rPr lang="ru-RU" sz="2400">
                <a:solidFill>
                  <a:srgbClr val="000099"/>
                </a:solidFill>
              </a:rPr>
              <a:t> - принят ГОСТ 6.15.1-75 «Унифицированные системы документации. Система организационно- распорядительной документации. Основные положения.», определяющий основные требования к унифицированным фондам организационно-распорядительных документов».</a:t>
            </a:r>
          </a:p>
          <a:p>
            <a:pPr marL="533400" indent="-533400">
              <a:buFontTx/>
              <a:buNone/>
            </a:pPr>
            <a:r>
              <a:rPr lang="ru-RU" sz="2400">
                <a:solidFill>
                  <a:srgbClr val="000099"/>
                </a:solidFill>
              </a:rPr>
              <a:t>     </a:t>
            </a:r>
            <a:r>
              <a:rPr lang="ru-RU" sz="2400" b="1">
                <a:solidFill>
                  <a:srgbClr val="000099"/>
                </a:solidFill>
              </a:rPr>
              <a:t>90-ые гг.</a:t>
            </a:r>
            <a:r>
              <a:rPr lang="ru-RU" sz="2400">
                <a:solidFill>
                  <a:srgbClr val="000099"/>
                </a:solidFill>
              </a:rPr>
              <a:t> - использование  новейших компьютерных технологий, вхождение  в мировое информационное пространство.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404813"/>
            <a:ext cx="7313613" cy="1143000"/>
          </a:xfrm>
        </p:spPr>
        <p:txBody>
          <a:bodyPr/>
          <a:lstStyle/>
          <a:p>
            <a:pPr algn="ctr"/>
            <a:r>
              <a:rPr lang="ru-RU" sz="3200" b="1">
                <a:solidFill>
                  <a:srgbClr val="000099"/>
                </a:solidFill>
              </a:rPr>
              <a:t>Три основных периода в  развитии делопроизводства России  20 века: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1773238"/>
            <a:ext cx="7313612" cy="4525962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 b="1">
                <a:solidFill>
                  <a:srgbClr val="000099"/>
                </a:solidFill>
              </a:rPr>
              <a:t>20-30 е гг.</a:t>
            </a:r>
            <a:r>
              <a:rPr lang="ru-RU">
                <a:solidFill>
                  <a:srgbClr val="000099"/>
                </a:solidFill>
              </a:rPr>
              <a:t> - перестройка всей системы организации делопроизводства;</a:t>
            </a:r>
          </a:p>
          <a:p>
            <a:pPr>
              <a:buFontTx/>
              <a:buNone/>
            </a:pPr>
            <a:r>
              <a:rPr lang="ru-RU">
                <a:solidFill>
                  <a:srgbClr val="000099"/>
                </a:solidFill>
              </a:rPr>
              <a:t>   </a:t>
            </a:r>
            <a:r>
              <a:rPr lang="ru-RU" b="1">
                <a:solidFill>
                  <a:srgbClr val="000099"/>
                </a:solidFill>
              </a:rPr>
              <a:t>40-50-ые г.</a:t>
            </a:r>
            <a:r>
              <a:rPr lang="ru-RU">
                <a:solidFill>
                  <a:srgbClr val="000099"/>
                </a:solidFill>
              </a:rPr>
              <a:t> - почти  полное отсутствие разработок в  области делопроизводства;</a:t>
            </a:r>
          </a:p>
          <a:p>
            <a:pPr>
              <a:buFontTx/>
              <a:buNone/>
            </a:pPr>
            <a:r>
              <a:rPr lang="ru-RU">
                <a:solidFill>
                  <a:srgbClr val="000099"/>
                </a:solidFill>
              </a:rPr>
              <a:t>   </a:t>
            </a:r>
            <a:r>
              <a:rPr lang="ru-RU" b="1">
                <a:solidFill>
                  <a:srgbClr val="000099"/>
                </a:solidFill>
              </a:rPr>
              <a:t>60-90-ые гг.</a:t>
            </a:r>
            <a:r>
              <a:rPr lang="ru-RU">
                <a:solidFill>
                  <a:srgbClr val="000099"/>
                </a:solidFill>
              </a:rPr>
              <a:t> -  развитие обширной законодательной базы, норм и правил делопроизводства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rgbClr val="003399"/>
                </a:solidFill>
              </a:rPr>
              <a:t>Цель занятия: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844675"/>
            <a:ext cx="7313613" cy="428148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3200">
                <a:solidFill>
                  <a:srgbClr val="000099"/>
                </a:solidFill>
              </a:rPr>
              <a:t>изучение основных этапов развития системы государственного документирования и выделение определенных традиций создания документов.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rgbClr val="000099"/>
                </a:solidFill>
              </a:rPr>
              <a:t>Вопросы для изучения: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700213"/>
            <a:ext cx="7313613" cy="4525962"/>
          </a:xfrm>
        </p:spPr>
        <p:txBody>
          <a:bodyPr/>
          <a:lstStyle/>
          <a:p>
            <a:pPr marL="533400" indent="-533400">
              <a:buFontTx/>
              <a:buNone/>
            </a:pPr>
            <a:r>
              <a:rPr lang="ru-RU">
                <a:solidFill>
                  <a:srgbClr val="000099"/>
                </a:solidFill>
              </a:rPr>
              <a:t>1.  Делопроизводство в Древней Руси.</a:t>
            </a:r>
          </a:p>
          <a:p>
            <a:pPr marL="533400" indent="-533400">
              <a:buFontTx/>
              <a:buNone/>
            </a:pPr>
            <a:r>
              <a:rPr lang="ru-RU">
                <a:solidFill>
                  <a:srgbClr val="000099"/>
                </a:solidFill>
              </a:rPr>
              <a:t>2.  Приказное делопроизводство Х</a:t>
            </a:r>
            <a:r>
              <a:rPr lang="en-US">
                <a:solidFill>
                  <a:srgbClr val="000099"/>
                </a:solidFill>
              </a:rPr>
              <a:t>V</a:t>
            </a:r>
            <a:r>
              <a:rPr lang="ru-RU">
                <a:solidFill>
                  <a:srgbClr val="000099"/>
                </a:solidFill>
              </a:rPr>
              <a:t>- Х</a:t>
            </a:r>
            <a:r>
              <a:rPr lang="en-US">
                <a:solidFill>
                  <a:srgbClr val="000099"/>
                </a:solidFill>
              </a:rPr>
              <a:t>VII</a:t>
            </a:r>
            <a:r>
              <a:rPr lang="ru-RU">
                <a:solidFill>
                  <a:srgbClr val="000099"/>
                </a:solidFill>
              </a:rPr>
              <a:t> вв.</a:t>
            </a:r>
          </a:p>
          <a:p>
            <a:pPr marL="533400" indent="-533400">
              <a:buFontTx/>
              <a:buNone/>
            </a:pPr>
            <a:r>
              <a:rPr lang="ru-RU">
                <a:solidFill>
                  <a:srgbClr val="000099"/>
                </a:solidFill>
              </a:rPr>
              <a:t>3.  Коллежское делопроизводство.</a:t>
            </a:r>
          </a:p>
          <a:p>
            <a:pPr marL="533400" indent="-533400">
              <a:buFontTx/>
              <a:buNone/>
            </a:pPr>
            <a:r>
              <a:rPr lang="ru-RU">
                <a:solidFill>
                  <a:srgbClr val="000099"/>
                </a:solidFill>
              </a:rPr>
              <a:t>4.  Министерское делопроизводство Х</a:t>
            </a:r>
            <a:r>
              <a:rPr lang="en-US">
                <a:solidFill>
                  <a:srgbClr val="000099"/>
                </a:solidFill>
              </a:rPr>
              <a:t>I</a:t>
            </a:r>
            <a:r>
              <a:rPr lang="ru-RU">
                <a:solidFill>
                  <a:srgbClr val="000099"/>
                </a:solidFill>
              </a:rPr>
              <a:t>Х-  начала ХХ вв.</a:t>
            </a:r>
          </a:p>
          <a:p>
            <a:pPr marL="533400" indent="-533400">
              <a:buFontTx/>
              <a:buNone/>
            </a:pPr>
            <a:r>
              <a:rPr lang="ru-RU">
                <a:solidFill>
                  <a:srgbClr val="000099"/>
                </a:solidFill>
              </a:rPr>
              <a:t>5.  История управления и делопроизводства в ХХ вв.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000099"/>
                </a:solidFill>
              </a:rPr>
              <a:t>1. </a:t>
            </a:r>
            <a:r>
              <a:rPr lang="ru-RU" b="1">
                <a:solidFill>
                  <a:srgbClr val="000099"/>
                </a:solidFill>
              </a:rPr>
              <a:t>Делопроизводство в Древней Руси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2060575"/>
            <a:ext cx="7313613" cy="377666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>
                <a:solidFill>
                  <a:srgbClr val="000099"/>
                </a:solidFill>
              </a:rPr>
              <a:t>Х-Х</a:t>
            </a:r>
            <a:r>
              <a:rPr lang="en-US">
                <a:solidFill>
                  <a:srgbClr val="000099"/>
                </a:solidFill>
              </a:rPr>
              <a:t>IV</a:t>
            </a:r>
            <a:r>
              <a:rPr lang="ru-RU">
                <a:solidFill>
                  <a:srgbClr val="000099"/>
                </a:solidFill>
              </a:rPr>
              <a:t>вв.- формирование определенных традиций составления и оформления документов с учетом их функционального назначения; накопление опыта документирования, обработки и хранения документов, обеспечения их сохранности.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>
                <a:solidFill>
                  <a:srgbClr val="000099"/>
                </a:solidFill>
              </a:rPr>
              <a:t>2. Приказное делопроизводство Х</a:t>
            </a:r>
            <a:r>
              <a:rPr lang="en-US" sz="3200" b="1">
                <a:solidFill>
                  <a:srgbClr val="000099"/>
                </a:solidFill>
              </a:rPr>
              <a:t>V</a:t>
            </a:r>
            <a:r>
              <a:rPr lang="ru-RU" sz="3200" b="1">
                <a:solidFill>
                  <a:srgbClr val="000099"/>
                </a:solidFill>
              </a:rPr>
              <a:t>- Х</a:t>
            </a:r>
            <a:r>
              <a:rPr lang="en-US" sz="3200" b="1">
                <a:solidFill>
                  <a:srgbClr val="000099"/>
                </a:solidFill>
              </a:rPr>
              <a:t>VII</a:t>
            </a:r>
            <a:r>
              <a:rPr lang="ru-RU" sz="3200" b="1">
                <a:solidFill>
                  <a:srgbClr val="000099"/>
                </a:solidFill>
              </a:rPr>
              <a:t> вв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8888" y="1773238"/>
            <a:ext cx="7531100" cy="4465637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ru-RU" sz="2000"/>
              <a:t>    </a:t>
            </a:r>
            <a:r>
              <a:rPr lang="ru-RU" sz="2400">
                <a:solidFill>
                  <a:srgbClr val="000099"/>
                </a:solidFill>
              </a:rPr>
              <a:t>Приказное делопроизводство</a:t>
            </a:r>
            <a:r>
              <a:rPr lang="ru-RU" sz="2400" b="1">
                <a:solidFill>
                  <a:srgbClr val="000099"/>
                </a:solidFill>
              </a:rPr>
              <a:t>- </a:t>
            </a:r>
            <a:r>
              <a:rPr lang="ru-RU" sz="2400">
                <a:solidFill>
                  <a:srgbClr val="000099"/>
                </a:solidFill>
              </a:rPr>
              <a:t>работа с документами, проводившаяся в приказах.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2400">
                <a:solidFill>
                  <a:srgbClr val="000099"/>
                </a:solidFill>
              </a:rPr>
              <a:t>   Постепенно создается система делопроизводства центральных и местных учреждений, складываются кадры делопроизводственных служащих, создаются устойчивые формы документов и приемы их составления. В середине Х</a:t>
            </a:r>
            <a:r>
              <a:rPr lang="en-US" sz="2400">
                <a:solidFill>
                  <a:srgbClr val="000099"/>
                </a:solidFill>
              </a:rPr>
              <a:t>VII</a:t>
            </a:r>
            <a:r>
              <a:rPr lang="ru-RU" sz="2400">
                <a:solidFill>
                  <a:srgbClr val="000099"/>
                </a:solidFill>
              </a:rPr>
              <a:t> в. принимаются некоторые меры для наведения порядка в  делопроизводстве, появляются отдельные законодательные акты о порядке документирования</a:t>
            </a:r>
            <a:r>
              <a:rPr lang="ru-RU" sz="2400" b="1">
                <a:solidFill>
                  <a:srgbClr val="000099"/>
                </a:solidFill>
              </a:rPr>
              <a:t>.</a:t>
            </a:r>
            <a:r>
              <a:rPr lang="ru-RU" sz="2000">
                <a:solidFill>
                  <a:srgbClr val="000099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rgbClr val="000099"/>
                </a:solidFill>
              </a:rPr>
              <a:t>3. Коллежское делопроизводство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3775" y="1928813"/>
            <a:ext cx="8150225" cy="4929187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1800"/>
              <a:t>     </a:t>
            </a:r>
            <a:r>
              <a:rPr lang="ru-RU" sz="2400">
                <a:solidFill>
                  <a:srgbClr val="000099"/>
                </a:solidFill>
              </a:rPr>
              <a:t>Коллежское делопроизводство</a:t>
            </a:r>
            <a:r>
              <a:rPr lang="ru-RU" sz="2400" b="1">
                <a:solidFill>
                  <a:srgbClr val="000099"/>
                </a:solidFill>
              </a:rPr>
              <a:t>- </a:t>
            </a:r>
            <a:r>
              <a:rPr lang="ru-RU" sz="2400">
                <a:solidFill>
                  <a:srgbClr val="000099"/>
                </a:solidFill>
              </a:rPr>
              <a:t>организация работы с документами в коллегиях ( с 1717 г.). 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400">
                <a:solidFill>
                  <a:srgbClr val="000099"/>
                </a:solidFill>
              </a:rPr>
              <a:t>    В период коллежского делопроизводства были заложены основы организации учета и хранения документов, тогда же впервые появилось название “архив”.         Х</a:t>
            </a:r>
            <a:r>
              <a:rPr lang="en-US" sz="2400">
                <a:solidFill>
                  <a:srgbClr val="000099"/>
                </a:solidFill>
              </a:rPr>
              <a:t>VIII</a:t>
            </a:r>
            <a:r>
              <a:rPr lang="ru-RU" sz="2400">
                <a:solidFill>
                  <a:srgbClr val="000099"/>
                </a:solidFill>
              </a:rPr>
              <a:t> в. в развитии делопроизводства характеризовался усилением законодательной регламентации всех сторон деятельности канцелярии и учреждения в целом, формированием и закреплением общих административных начал деятельности учреждений, и прежде всего, бюрократического начала.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913" y="404813"/>
            <a:ext cx="7313612" cy="1143000"/>
          </a:xfrm>
        </p:spPr>
        <p:txBody>
          <a:bodyPr/>
          <a:lstStyle/>
          <a:p>
            <a:pPr algn="ctr"/>
            <a:r>
              <a:rPr lang="ru-RU" b="1">
                <a:solidFill>
                  <a:srgbClr val="000099"/>
                </a:solidFill>
              </a:rPr>
              <a:t>4. Министерское делопроизводство Х</a:t>
            </a:r>
            <a:r>
              <a:rPr lang="en-US" b="1">
                <a:solidFill>
                  <a:srgbClr val="000099"/>
                </a:solidFill>
              </a:rPr>
              <a:t>I</a:t>
            </a:r>
            <a:r>
              <a:rPr lang="ru-RU" b="1">
                <a:solidFill>
                  <a:srgbClr val="000099"/>
                </a:solidFill>
              </a:rPr>
              <a:t>Х-  начала ХХ вв.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2060575"/>
            <a:ext cx="7934325" cy="4525963"/>
          </a:xfrm>
        </p:spPr>
        <p:txBody>
          <a:bodyPr/>
          <a:lstStyle/>
          <a:p>
            <a:pPr marL="533400" indent="-533400" algn="ctr">
              <a:buFontTx/>
              <a:buNone/>
            </a:pPr>
            <a:r>
              <a:rPr lang="ru-RU"/>
              <a:t>     </a:t>
            </a:r>
            <a:r>
              <a:rPr lang="ru-RU" sz="2400">
                <a:solidFill>
                  <a:srgbClr val="000099"/>
                </a:solidFill>
              </a:rPr>
              <a:t>В конце Х</a:t>
            </a:r>
            <a:r>
              <a:rPr lang="en-US" sz="2400">
                <a:solidFill>
                  <a:srgbClr val="000099"/>
                </a:solidFill>
              </a:rPr>
              <a:t>I</a:t>
            </a:r>
            <a:r>
              <a:rPr lang="ru-RU" sz="2400">
                <a:solidFill>
                  <a:srgbClr val="000099"/>
                </a:solidFill>
              </a:rPr>
              <a:t>Х- начале ХХ вв. все большее внимание обращается на систему регистрации, на необходимость ее упрощения за счет ее централизации. Особенностью организации делопроизводства в этот период является не только ее четкая законодательная регламентация , но и появление достаточно обширной делопроизводственной литературы.</a:t>
            </a:r>
            <a:r>
              <a:rPr lang="ru-RU">
                <a:solidFill>
                  <a:srgbClr val="000099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>
                <a:solidFill>
                  <a:srgbClr val="000099"/>
                </a:solidFill>
              </a:rPr>
              <a:t>5. История управления и делопроизводства в ХХ вв.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628775"/>
            <a:ext cx="7862888" cy="44640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>
                <a:solidFill>
                  <a:srgbClr val="000099"/>
                </a:solidFill>
              </a:rPr>
              <a:t>   </a:t>
            </a:r>
            <a:r>
              <a:rPr lang="ru-RU" sz="2400" b="1">
                <a:solidFill>
                  <a:srgbClr val="000099"/>
                </a:solidFill>
              </a:rPr>
              <a:t>1921 г.</a:t>
            </a:r>
            <a:r>
              <a:rPr lang="ru-RU" sz="2400">
                <a:solidFill>
                  <a:srgbClr val="000099"/>
                </a:solidFill>
              </a:rPr>
              <a:t> - 1-ая Всероссийская конференция по научной организации труда и производства, на которой были затронуты проблемы научной организации управленческого труда и работы с документами.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>
                <a:solidFill>
                  <a:srgbClr val="000099"/>
                </a:solidFill>
              </a:rPr>
              <a:t>   </a:t>
            </a:r>
            <a:r>
              <a:rPr lang="ru-RU" sz="2400" b="1">
                <a:solidFill>
                  <a:srgbClr val="000099"/>
                </a:solidFill>
              </a:rPr>
              <a:t>1923 г.</a:t>
            </a:r>
            <a:r>
              <a:rPr lang="ru-RU" sz="2400">
                <a:solidFill>
                  <a:srgbClr val="000099"/>
                </a:solidFill>
              </a:rPr>
              <a:t> - создание бюро «Стандартизация» , которое занималось вопросами документационного обеспечения управления.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>
                <a:solidFill>
                  <a:srgbClr val="000099"/>
                </a:solidFill>
              </a:rPr>
              <a:t>   </a:t>
            </a:r>
            <a:r>
              <a:rPr lang="ru-RU" sz="2400" b="1">
                <a:solidFill>
                  <a:srgbClr val="000099"/>
                </a:solidFill>
              </a:rPr>
              <a:t>1926 г.</a:t>
            </a:r>
            <a:r>
              <a:rPr lang="ru-RU" sz="2400">
                <a:solidFill>
                  <a:srgbClr val="000099"/>
                </a:solidFill>
              </a:rPr>
              <a:t> – открытие  Государственного института техники управления (ИТУ), который занимался совершенствованием государственного аппарата.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908050"/>
            <a:ext cx="8172450" cy="5327650"/>
          </a:xfrm>
        </p:spPr>
        <p:txBody>
          <a:bodyPr/>
          <a:lstStyle/>
          <a:p>
            <a:pPr>
              <a:buFontTx/>
              <a:buNone/>
            </a:pPr>
            <a:r>
              <a:rPr lang="ru-RU" sz="2400">
                <a:solidFill>
                  <a:srgbClr val="000099"/>
                </a:solidFill>
              </a:rPr>
              <a:t>   </a:t>
            </a:r>
            <a:r>
              <a:rPr lang="ru-RU" sz="2400" b="1">
                <a:solidFill>
                  <a:srgbClr val="000099"/>
                </a:solidFill>
              </a:rPr>
              <a:t>30-ые гг.</a:t>
            </a:r>
            <a:r>
              <a:rPr lang="ru-RU" sz="2400">
                <a:solidFill>
                  <a:srgbClr val="000099"/>
                </a:solidFill>
              </a:rPr>
              <a:t> - исследования по стандартизации и унификации специальных систем документирования.</a:t>
            </a:r>
          </a:p>
          <a:p>
            <a:pPr>
              <a:buFontTx/>
              <a:buNone/>
            </a:pPr>
            <a:r>
              <a:rPr lang="ru-RU" sz="2400">
                <a:solidFill>
                  <a:srgbClr val="000099"/>
                </a:solidFill>
              </a:rPr>
              <a:t>   </a:t>
            </a:r>
            <a:r>
              <a:rPr lang="ru-RU" sz="2400" b="1">
                <a:solidFill>
                  <a:srgbClr val="000099"/>
                </a:solidFill>
              </a:rPr>
              <a:t>1966 г.</a:t>
            </a:r>
            <a:r>
              <a:rPr lang="ru-RU" sz="2400">
                <a:solidFill>
                  <a:srgbClr val="000099"/>
                </a:solidFill>
              </a:rPr>
              <a:t> - образован Всесоюзный научно-исследовательский институт документоведения и архивного дела (ВНИИДАД), одной из основных задач которого было создание Единой государственной системы делопроизводства (ЕГСД).</a:t>
            </a:r>
          </a:p>
          <a:p>
            <a:pPr>
              <a:buFontTx/>
              <a:buNone/>
            </a:pPr>
            <a:r>
              <a:rPr lang="ru-RU" sz="2400">
                <a:solidFill>
                  <a:srgbClr val="000099"/>
                </a:solidFill>
              </a:rPr>
              <a:t>   </a:t>
            </a:r>
            <a:r>
              <a:rPr lang="ru-RU" sz="2400" b="1">
                <a:solidFill>
                  <a:srgbClr val="000099"/>
                </a:solidFill>
              </a:rPr>
              <a:t>1969-1970 гг.</a:t>
            </a:r>
            <a:r>
              <a:rPr lang="ru-RU" sz="2400">
                <a:solidFill>
                  <a:srgbClr val="000099"/>
                </a:solidFill>
              </a:rPr>
              <a:t> - разработана и утверждена серия государственных стандартов на управленческую документацию.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</p:bldLst>
  </p:timing>
</p:sld>
</file>

<file path=ppt/theme/theme1.xml><?xml version="1.0" encoding="utf-8"?>
<a:theme xmlns:a="http://schemas.openxmlformats.org/drawingml/2006/main" name="Шаблон оформления 'Надпись крупным планом'">
  <a:themeElements>
    <a:clrScheme name="Шаблон оформления 'Надпись крупным планом'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Шаблон оформления 'Надпись крупным планом'">
      <a:majorFont>
        <a:latin typeface="Bookman Old Style"/>
        <a:ea typeface=""/>
        <a:cs typeface=""/>
      </a:majorFont>
      <a:minorFont>
        <a:latin typeface="Bookman Old Styl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man Old Style" pitchFamily="18" charset="0"/>
          </a:defRPr>
        </a:defPPr>
      </a:lstStyle>
    </a:lnDef>
  </a:objectDefaults>
  <a:extraClrSchemeLst>
    <a:extraClrScheme>
      <a:clrScheme name="Шаблон оформления 'Надпись крупным планом'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'Надпись крупным планом'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'Надпись крупным планом'</Template>
  <TotalTime>170</TotalTime>
  <Words>562</Words>
  <Application>Microsoft Office PowerPoint</Application>
  <PresentationFormat>Экран (4:3)</PresentationFormat>
  <Paragraphs>35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Bookman Old Style</vt:lpstr>
      <vt:lpstr>Шаблон оформления 'Надпись крупным планом'</vt:lpstr>
      <vt:lpstr> </vt:lpstr>
      <vt:lpstr>Цель занятия:</vt:lpstr>
      <vt:lpstr>Вопросы для изучения:</vt:lpstr>
      <vt:lpstr>1. Делопроизводство в Древней Руси</vt:lpstr>
      <vt:lpstr>2. Приказное делопроизводство ХV- ХVII вв</vt:lpstr>
      <vt:lpstr>3. Коллежское делопроизводство</vt:lpstr>
      <vt:lpstr>4. Министерское делопроизводство ХIХ-  начала ХХ вв.</vt:lpstr>
      <vt:lpstr>5. История управления и делопроизводства в ХХ вв.</vt:lpstr>
      <vt:lpstr>Слайд 9</vt:lpstr>
      <vt:lpstr>Слайд 10</vt:lpstr>
      <vt:lpstr>Три основных периода в  развитии делопроизводства России  20 века:</vt:lpstr>
    </vt:vector>
  </TitlesOfParts>
  <Manager/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subject/>
  <dc:creator>User</dc:creator>
  <cp:keywords/>
  <dc:description/>
  <cp:lastModifiedBy>user</cp:lastModifiedBy>
  <cp:revision>14</cp:revision>
  <dcterms:created xsi:type="dcterms:W3CDTF">2007-06-06T14:10:38Z</dcterms:created>
  <dcterms:modified xsi:type="dcterms:W3CDTF">2015-01-22T08:46:15Z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TC011594371049</vt:lpwstr>
  </property>
</Properties>
</file>