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sldIdLst>
    <p:sldId id="256" r:id="rId2"/>
    <p:sldId id="276" r:id="rId3"/>
    <p:sldId id="257" r:id="rId4"/>
    <p:sldId id="275" r:id="rId5"/>
    <p:sldId id="258" r:id="rId6"/>
    <p:sldId id="259" r:id="rId7"/>
    <p:sldId id="260" r:id="rId8"/>
    <p:sldId id="262" r:id="rId9"/>
    <p:sldId id="264" r:id="rId10"/>
    <p:sldId id="266" r:id="rId11"/>
    <p:sldId id="268" r:id="rId12"/>
    <p:sldId id="274" r:id="rId13"/>
    <p:sldId id="269" r:id="rId14"/>
    <p:sldId id="270" r:id="rId15"/>
    <p:sldId id="271" r:id="rId16"/>
    <p:sldId id="272" r:id="rId1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F820"/>
    <a:srgbClr val="0000FF"/>
    <a:srgbClr val="DDF933"/>
    <a:srgbClr val="F20437"/>
    <a:srgbClr val="14E236"/>
    <a:srgbClr val="3409E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10" autoAdjust="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ru-RU"/>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ru-RU"/>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ru-RU"/>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ru-RU"/>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ru-RU"/>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grpSp>
      <p:sp>
        <p:nvSpPr>
          <p:cNvPr id="14347" name="Rectangle 11"/>
          <p:cNvSpPr>
            <a:spLocks noGrp="1" noChangeArrowheads="1"/>
          </p:cNvSpPr>
          <p:nvPr>
            <p:ph type="ctrTitle" sz="quarter"/>
          </p:nvPr>
        </p:nvSpPr>
        <p:spPr>
          <a:xfrm>
            <a:off x="685800" y="1736725"/>
            <a:ext cx="7772400" cy="1920875"/>
          </a:xfrm>
        </p:spPr>
        <p:txBody>
          <a:bodyPr/>
          <a:lstStyle>
            <a:lvl1pPr>
              <a:defRPr sz="6000"/>
            </a:lvl1pPr>
          </a:lstStyle>
          <a:p>
            <a:r>
              <a:rPr lang="ru-RU"/>
              <a:t>Образец заголовка</a:t>
            </a:r>
          </a:p>
        </p:txBody>
      </p:sp>
      <p:sp>
        <p:nvSpPr>
          <p:cNvPr id="14348"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ru-RU"/>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ru-RU"/>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40DA854E-BE71-44D9-9502-B53CE7D60C1E}"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373EE8BB-38FB-4A96-B2DC-ECB35AB722B3}"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B22D8DE2-CB70-4DC1-B535-4BB57D1D1302}"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F661DB81-9349-4B38-8239-9F2A66558A9C}"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1CD3AD6B-B926-4E88-8135-B055758A934F}"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FDCD3D69-97EC-4A53-B3D9-33070C6DC6C5}"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
          <p:cNvSpPr>
            <a:spLocks noGrp="1" noChangeArrowheads="1"/>
          </p:cNvSpPr>
          <p:nvPr>
            <p:ph type="dt" sz="half" idx="10"/>
          </p:nvPr>
        </p:nvSpPr>
        <p:spPr>
          <a:ln/>
        </p:spPr>
        <p:txBody>
          <a:bodyPr/>
          <a:lstStyle>
            <a:lvl1pPr>
              <a:defRPr/>
            </a:lvl1pPr>
          </a:lstStyle>
          <a:p>
            <a:pPr>
              <a:defRPr/>
            </a:pPr>
            <a:endParaRPr lang="ru-RU"/>
          </a:p>
        </p:txBody>
      </p:sp>
      <p:sp>
        <p:nvSpPr>
          <p:cNvPr id="8" name="Rectangle 3"/>
          <p:cNvSpPr>
            <a:spLocks noGrp="1" noChangeArrowheads="1"/>
          </p:cNvSpPr>
          <p:nvPr>
            <p:ph type="sldNum" sz="quarter" idx="11"/>
          </p:nvPr>
        </p:nvSpPr>
        <p:spPr>
          <a:ln/>
        </p:spPr>
        <p:txBody>
          <a:bodyPr/>
          <a:lstStyle>
            <a:lvl1pPr>
              <a:defRPr/>
            </a:lvl1pPr>
          </a:lstStyle>
          <a:p>
            <a:pPr>
              <a:defRPr/>
            </a:pPr>
            <a:fld id="{16D37866-1EFE-43C7-9BBD-C6C4F62A53D5}" type="slidenum">
              <a:rPr lang="ru-RU"/>
              <a:pPr>
                <a:defRPr/>
              </a:pPr>
              <a:t>‹#›</a:t>
            </a:fld>
            <a:endParaRPr lang="ru-RU"/>
          </a:p>
        </p:txBody>
      </p:sp>
      <p:sp>
        <p:nvSpPr>
          <p:cNvPr id="9"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2"/>
          <p:cNvSpPr>
            <a:spLocks noGrp="1" noChangeArrowheads="1"/>
          </p:cNvSpPr>
          <p:nvPr>
            <p:ph type="dt" sz="half" idx="10"/>
          </p:nvPr>
        </p:nvSpPr>
        <p:spPr>
          <a:ln/>
        </p:spPr>
        <p:txBody>
          <a:bodyPr/>
          <a:lstStyle>
            <a:lvl1pPr>
              <a:defRPr/>
            </a:lvl1pPr>
          </a:lstStyle>
          <a:p>
            <a:pPr>
              <a:defRPr/>
            </a:pPr>
            <a:endParaRPr lang="ru-RU"/>
          </a:p>
        </p:txBody>
      </p:sp>
      <p:sp>
        <p:nvSpPr>
          <p:cNvPr id="4" name="Rectangle 3"/>
          <p:cNvSpPr>
            <a:spLocks noGrp="1" noChangeArrowheads="1"/>
          </p:cNvSpPr>
          <p:nvPr>
            <p:ph type="sldNum" sz="quarter" idx="11"/>
          </p:nvPr>
        </p:nvSpPr>
        <p:spPr>
          <a:ln/>
        </p:spPr>
        <p:txBody>
          <a:bodyPr/>
          <a:lstStyle>
            <a:lvl1pPr>
              <a:defRPr/>
            </a:lvl1pPr>
          </a:lstStyle>
          <a:p>
            <a:pPr>
              <a:defRPr/>
            </a:pPr>
            <a:fld id="{EA9C8DBF-77D8-48ED-8C32-005989E2459F}" type="slidenum">
              <a:rPr lang="ru-RU"/>
              <a:pPr>
                <a:defRPr/>
              </a:pPr>
              <a:t>‹#›</a:t>
            </a:fld>
            <a:endParaRPr lang="ru-RU"/>
          </a:p>
        </p:txBody>
      </p:sp>
      <p:sp>
        <p:nvSpPr>
          <p:cNvPr id="5"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ru-RU"/>
          </a:p>
        </p:txBody>
      </p:sp>
      <p:sp>
        <p:nvSpPr>
          <p:cNvPr id="3" name="Rectangle 3"/>
          <p:cNvSpPr>
            <a:spLocks noGrp="1" noChangeArrowheads="1"/>
          </p:cNvSpPr>
          <p:nvPr>
            <p:ph type="sldNum" sz="quarter" idx="11"/>
          </p:nvPr>
        </p:nvSpPr>
        <p:spPr>
          <a:ln/>
        </p:spPr>
        <p:txBody>
          <a:bodyPr/>
          <a:lstStyle>
            <a:lvl1pPr>
              <a:defRPr/>
            </a:lvl1pPr>
          </a:lstStyle>
          <a:p>
            <a:pPr>
              <a:defRPr/>
            </a:pPr>
            <a:fld id="{D37B0B05-FC36-4E50-A3B5-9765E7E4D5C5}" type="slidenum">
              <a:rPr lang="ru-RU"/>
              <a:pPr>
                <a:defRPr/>
              </a:pPr>
              <a:t>‹#›</a:t>
            </a:fld>
            <a:endParaRPr lang="ru-RU"/>
          </a:p>
        </p:txBody>
      </p:sp>
      <p:sp>
        <p:nvSpPr>
          <p:cNvPr id="4"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DB6DC90B-6693-495D-9B0B-1410198AB3C4}"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8BCE781F-F2C9-4C85-A131-C748BDE971AC}"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
        <p:nvSpPr>
          <p:cNvPr id="13315"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DD56833B-8EFD-4928-9AAF-B7761CB39D5C}" type="slidenum">
              <a:rPr lang="ru-RU"/>
              <a:pPr>
                <a:defRPr/>
              </a:pPr>
              <a:t>‹#›</a:t>
            </a:fld>
            <a:endParaRPr lang="ru-RU"/>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13318"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ru-RU"/>
              </a:p>
            </p:txBody>
          </p:sp>
          <p:sp>
            <p:nvSpPr>
              <p:cNvPr id="13319"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ru-RU"/>
              </a:p>
            </p:txBody>
          </p:sp>
          <p:sp>
            <p:nvSpPr>
              <p:cNvPr id="13320"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ru-RU"/>
              </a:p>
            </p:txBody>
          </p:sp>
          <p:sp>
            <p:nvSpPr>
              <p:cNvPr id="13321"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ru-RU"/>
              </a:p>
            </p:txBody>
          </p:sp>
          <p:sp>
            <p:nvSpPr>
              <p:cNvPr id="13322"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ru-RU"/>
              </a:p>
            </p:txBody>
          </p:sp>
        </p:grpSp>
        <p:sp>
          <p:nvSpPr>
            <p:cNvPr id="13323"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p>
          </p:txBody>
        </p:sp>
        <p:sp>
          <p:nvSpPr>
            <p:cNvPr id="13324"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grpSp>
      <p:sp>
        <p:nvSpPr>
          <p:cNvPr id="13325"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3326"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pPr>
              <a:defRPr/>
            </a:pPr>
            <a:endParaRPr lang="ru-RU"/>
          </a:p>
        </p:txBody>
      </p:sp>
      <p:sp>
        <p:nvSpPr>
          <p:cNvPr id="13327"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3714"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6.xml"/><Relationship Id="rId7" Type="http://schemas.openxmlformats.org/officeDocument/2006/relationships/slide" Target="slide10.xml"/><Relationship Id="rId12" Type="http://schemas.openxmlformats.org/officeDocument/2006/relationships/slide" Target="slide16.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slide" Target="slide9.xml"/><Relationship Id="rId11" Type="http://schemas.openxmlformats.org/officeDocument/2006/relationships/slide" Target="slide15.xml"/><Relationship Id="rId5" Type="http://schemas.openxmlformats.org/officeDocument/2006/relationships/slide" Target="slide8.xml"/><Relationship Id="rId10" Type="http://schemas.openxmlformats.org/officeDocument/2006/relationships/slide" Target="slide14.xml"/><Relationship Id="rId4" Type="http://schemas.openxmlformats.org/officeDocument/2006/relationships/slide" Target="slide7.xml"/><Relationship Id="rId9" Type="http://schemas.openxmlformats.org/officeDocument/2006/relationships/slide" Target="slide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043608" y="1340768"/>
            <a:ext cx="7415212" cy="3419872"/>
          </a:xfrm>
        </p:spPr>
        <p:txBody>
          <a:bodyPr/>
          <a:lstStyle/>
          <a:p>
            <a:pPr eaLnBrk="1" hangingPunct="1">
              <a:defRPr/>
            </a:pPr>
            <a:r>
              <a:rPr lang="ru-RU" sz="7200" dirty="0" smtClean="0">
                <a:solidFill>
                  <a:srgbClr val="DDF933"/>
                </a:solidFill>
                <a:latin typeface="Times New Roman" pitchFamily="18" charset="0"/>
                <a:cs typeface="Times New Roman" pitchFamily="18" charset="0"/>
              </a:rPr>
              <a:t>Форматы графических файлов</a:t>
            </a:r>
          </a:p>
        </p:txBody>
      </p:sp>
      <p:sp>
        <p:nvSpPr>
          <p:cNvPr id="7" name="Subtitle 2"/>
          <p:cNvSpPr>
            <a:spLocks noGrp="1"/>
          </p:cNvSpPr>
          <p:nvPr>
            <p:ph type="subTitle" sz="quarter" idx="1"/>
          </p:nvPr>
        </p:nvSpPr>
        <p:spPr>
          <a:xfrm>
            <a:off x="395288" y="5105400"/>
            <a:ext cx="8424862" cy="1752600"/>
          </a:xfrm>
        </p:spPr>
        <p:txBody>
          <a:bodyPr>
            <a:normAutofit fontScale="70000" lnSpcReduction="20000"/>
          </a:bodyPr>
          <a:lstStyle/>
          <a:p>
            <a:pPr algn="l"/>
            <a:r>
              <a:rPr lang="ru-RU" b="1" dirty="0" smtClean="0">
                <a:solidFill>
                  <a:srgbClr val="FFFF00"/>
                </a:solidFill>
                <a:latin typeface="Times New Roman" pitchFamily="18" charset="0"/>
                <a:cs typeface="Times New Roman" pitchFamily="18" charset="0"/>
              </a:rPr>
              <a:t>Презентация по дисциплине: «Основы теории информации»</a:t>
            </a:r>
          </a:p>
          <a:p>
            <a:pPr algn="l"/>
            <a:r>
              <a:rPr lang="ru-RU" b="1" dirty="0" smtClean="0">
                <a:solidFill>
                  <a:srgbClr val="FFFF00"/>
                </a:solidFill>
                <a:latin typeface="Times New Roman" pitchFamily="18" charset="0"/>
                <a:cs typeface="Times New Roman" pitchFamily="18" charset="0"/>
              </a:rPr>
              <a:t>Для специальности 09.02.05 «Прикладная информатика (по отраслям)»</a:t>
            </a:r>
          </a:p>
          <a:p>
            <a:pPr algn="l"/>
            <a:r>
              <a:rPr lang="ru-RU" b="1" dirty="0" smtClean="0">
                <a:solidFill>
                  <a:srgbClr val="FFFF00"/>
                </a:solidFill>
                <a:latin typeface="Times New Roman" pitchFamily="18" charset="0"/>
                <a:cs typeface="Times New Roman" pitchFamily="18" charset="0"/>
              </a:rPr>
              <a:t>Преподаватель Ильичева Т.Е.</a:t>
            </a:r>
          </a:p>
          <a:p>
            <a:pPr algn="l"/>
            <a:endParaRPr lang="en-US" dirty="0">
              <a:solidFill>
                <a:srgbClr val="FFFF00"/>
              </a:solidFill>
            </a:endParaRPr>
          </a:p>
        </p:txBody>
      </p:sp>
      <p:sp>
        <p:nvSpPr>
          <p:cNvPr id="8" name="Прямоугольник 7"/>
          <p:cNvSpPr/>
          <p:nvPr/>
        </p:nvSpPr>
        <p:spPr>
          <a:xfrm>
            <a:off x="323528" y="140439"/>
            <a:ext cx="8496944" cy="1200329"/>
          </a:xfrm>
          <a:prstGeom prst="rect">
            <a:avLst/>
          </a:prstGeom>
        </p:spPr>
        <p:txBody>
          <a:bodyPr wrap="square">
            <a:spAutoFit/>
          </a:bodyPr>
          <a:lstStyle/>
          <a:p>
            <a:pPr algn="ctr"/>
            <a:r>
              <a:rPr lang="ru-RU" dirty="0" smtClean="0">
                <a:solidFill>
                  <a:srgbClr val="FFFF00"/>
                </a:solidFill>
                <a:latin typeface="Times New Roman" pitchFamily="18" charset="0"/>
                <a:cs typeface="Times New Roman" pitchFamily="18" charset="0"/>
              </a:rPr>
              <a:t>Государственное автономное образовательное учреждение</a:t>
            </a:r>
            <a:br>
              <a:rPr lang="ru-RU" dirty="0" smtClean="0">
                <a:solidFill>
                  <a:srgbClr val="FFFF00"/>
                </a:solidFill>
                <a:latin typeface="Times New Roman" pitchFamily="18" charset="0"/>
                <a:cs typeface="Times New Roman" pitchFamily="18" charset="0"/>
              </a:rPr>
            </a:br>
            <a:r>
              <a:rPr lang="ru-RU" dirty="0" smtClean="0">
                <a:solidFill>
                  <a:srgbClr val="FFFF00"/>
                </a:solidFill>
                <a:latin typeface="Times New Roman" pitchFamily="18" charset="0"/>
                <a:cs typeface="Times New Roman" pitchFamily="18" charset="0"/>
              </a:rPr>
              <a:t>среднего профессионального образования </a:t>
            </a:r>
            <a:r>
              <a:rPr lang="ru-RU" dirty="0" smtClean="0">
                <a:solidFill>
                  <a:srgbClr val="FFFF00"/>
                </a:solidFill>
                <a:latin typeface="Times New Roman" pitchFamily="18" charset="0"/>
                <a:cs typeface="Times New Roman" pitchFamily="18" charset="0"/>
              </a:rPr>
              <a:t>Краснодарского края</a:t>
            </a:r>
            <a:br>
              <a:rPr lang="ru-RU" dirty="0" smtClean="0">
                <a:solidFill>
                  <a:srgbClr val="FFFF00"/>
                </a:solidFill>
                <a:latin typeface="Times New Roman" pitchFamily="18" charset="0"/>
                <a:cs typeface="Times New Roman" pitchFamily="18" charset="0"/>
              </a:rPr>
            </a:br>
            <a:r>
              <a:rPr lang="ru-RU" b="1" dirty="0" smtClean="0">
                <a:solidFill>
                  <a:srgbClr val="FFFF00"/>
                </a:solidFill>
                <a:latin typeface="Times New Roman" pitchFamily="18" charset="0"/>
                <a:cs typeface="Times New Roman" pitchFamily="18" charset="0"/>
              </a:rPr>
              <a:t>«Новороссийский колледж строительства и экономики»</a:t>
            </a:r>
            <a:r>
              <a:rPr lang="ru-RU" dirty="0" smtClean="0">
                <a:solidFill>
                  <a:srgbClr val="FFFF00"/>
                </a:solidFill>
                <a:latin typeface="Times New Roman" pitchFamily="18" charset="0"/>
                <a:cs typeface="Times New Roman" pitchFamily="18" charset="0"/>
              </a:rPr>
              <a:t/>
            </a:r>
            <a:br>
              <a:rPr lang="ru-RU" dirty="0" smtClean="0">
                <a:solidFill>
                  <a:srgbClr val="FFFF00"/>
                </a:solidFill>
                <a:latin typeface="Times New Roman" pitchFamily="18" charset="0"/>
                <a:cs typeface="Times New Roman" pitchFamily="18" charset="0"/>
              </a:rPr>
            </a:br>
            <a:endParaRPr lang="ru-RU" dirty="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xfrm>
            <a:off x="395288" y="-18256"/>
            <a:ext cx="8229600" cy="1143000"/>
          </a:xfrm>
        </p:spPr>
        <p:txBody>
          <a:bodyPr/>
          <a:lstStyle/>
          <a:p>
            <a:pPr eaLnBrk="1" hangingPunct="1">
              <a:defRPr/>
            </a:pPr>
            <a:r>
              <a:rPr lang="en-US" sz="4000" dirty="0" smtClean="0">
                <a:solidFill>
                  <a:srgbClr val="E3F820"/>
                </a:solidFill>
                <a:latin typeface="Times New Roman" pitchFamily="18" charset="0"/>
                <a:cs typeface="Times New Roman" pitchFamily="18" charset="0"/>
              </a:rPr>
              <a:t>TIFF </a:t>
            </a:r>
            <a:br>
              <a:rPr lang="en-US" sz="4000" dirty="0" smtClean="0">
                <a:solidFill>
                  <a:srgbClr val="E3F820"/>
                </a:solidFill>
                <a:latin typeface="Times New Roman" pitchFamily="18" charset="0"/>
                <a:cs typeface="Times New Roman" pitchFamily="18" charset="0"/>
              </a:rPr>
            </a:br>
            <a:r>
              <a:rPr lang="en-US" sz="4000" dirty="0" smtClean="0">
                <a:solidFill>
                  <a:srgbClr val="E3F820"/>
                </a:solidFill>
                <a:latin typeface="Times New Roman" pitchFamily="18" charset="0"/>
                <a:cs typeface="Times New Roman" pitchFamily="18" charset="0"/>
              </a:rPr>
              <a:t>(Tag Image File Format)</a:t>
            </a:r>
            <a:endParaRPr lang="ru-RU" sz="4000" dirty="0" smtClean="0">
              <a:solidFill>
                <a:srgbClr val="E3F820"/>
              </a:solidFill>
              <a:latin typeface="Times New Roman" pitchFamily="18" charset="0"/>
              <a:cs typeface="Times New Roman" pitchFamily="18" charset="0"/>
            </a:endParaRPr>
          </a:p>
        </p:txBody>
      </p:sp>
      <p:sp>
        <p:nvSpPr>
          <p:cNvPr id="25603" name="Rectangle 3"/>
          <p:cNvSpPr>
            <a:spLocks noGrp="1" noChangeArrowheads="1"/>
          </p:cNvSpPr>
          <p:nvPr>
            <p:ph type="body" idx="1"/>
          </p:nvPr>
        </p:nvSpPr>
        <p:spPr>
          <a:xfrm>
            <a:off x="251520" y="1412776"/>
            <a:ext cx="8640000" cy="5040000"/>
          </a:xfrm>
        </p:spPr>
        <p:txBody>
          <a:bodyPr/>
          <a:lstStyle/>
          <a:p>
            <a:pPr marL="0" indent="342900" algn="just" eaLnBrk="1" hangingPunct="1">
              <a:spcBef>
                <a:spcPts val="0"/>
              </a:spcBef>
              <a:buFont typeface="Wingdings" pitchFamily="2" charset="2"/>
              <a:buNone/>
              <a:defRPr/>
            </a:pPr>
            <a:r>
              <a:rPr lang="ru-RU" sz="2400" dirty="0" smtClean="0">
                <a:solidFill>
                  <a:schemeClr val="bg2"/>
                </a:solidFill>
                <a:effectLst/>
                <a:latin typeface="Times New Roman" pitchFamily="18" charset="0"/>
                <a:cs typeface="Times New Roman" pitchFamily="18" charset="0"/>
              </a:rPr>
              <a:t>Формат TIFF был разработан компанией </a:t>
            </a:r>
            <a:r>
              <a:rPr lang="ru-RU" sz="2400" dirty="0" err="1" smtClean="0">
                <a:solidFill>
                  <a:schemeClr val="bg2"/>
                </a:solidFill>
                <a:effectLst/>
                <a:latin typeface="Times New Roman" pitchFamily="18" charset="0"/>
                <a:cs typeface="Times New Roman" pitchFamily="18" charset="0"/>
              </a:rPr>
              <a:t>Aldus</a:t>
            </a:r>
            <a:r>
              <a:rPr lang="ru-RU" sz="2400" dirty="0" smtClean="0">
                <a:solidFill>
                  <a:schemeClr val="bg2"/>
                </a:solidFill>
                <a:effectLst/>
                <a:latin typeface="Times New Roman" pitchFamily="18" charset="0"/>
                <a:cs typeface="Times New Roman" pitchFamily="18" charset="0"/>
              </a:rPr>
              <a:t> для своего графического редактора </a:t>
            </a:r>
            <a:r>
              <a:rPr lang="ru-RU" sz="2400" dirty="0" err="1" smtClean="0">
                <a:solidFill>
                  <a:schemeClr val="bg2"/>
                </a:solidFill>
                <a:effectLst/>
                <a:latin typeface="Times New Roman" pitchFamily="18" charset="0"/>
                <a:cs typeface="Times New Roman" pitchFamily="18" charset="0"/>
              </a:rPr>
              <a:t>PhotoStyler</a:t>
            </a:r>
            <a:r>
              <a:rPr lang="ru-RU" sz="2400" dirty="0" smtClean="0">
                <a:solidFill>
                  <a:schemeClr val="bg2"/>
                </a:solidFill>
                <a:effectLst/>
                <a:latin typeface="Times New Roman" pitchFamily="18" charset="0"/>
                <a:cs typeface="Times New Roman" pitchFamily="18" charset="0"/>
              </a:rPr>
              <a:t>. Как универсальный формат для хранения растровых изображений, TIFF достаточно широко используется, в первую очередь, в издательских системах, требующих изображения наилучшего качества. </a:t>
            </a:r>
            <a:endParaRPr lang="en-US" sz="2400" dirty="0" smtClean="0">
              <a:solidFill>
                <a:schemeClr val="bg2"/>
              </a:solidFill>
              <a:effectLst/>
              <a:latin typeface="Times New Roman" pitchFamily="18" charset="0"/>
              <a:cs typeface="Times New Roman" pitchFamily="18" charset="0"/>
            </a:endParaRPr>
          </a:p>
          <a:p>
            <a:pPr marL="0" indent="342900" algn="just" eaLnBrk="1" hangingPunct="1">
              <a:spcBef>
                <a:spcPts val="0"/>
              </a:spcBef>
              <a:buFont typeface="Wingdings" pitchFamily="2" charset="2"/>
              <a:buNone/>
              <a:defRPr/>
            </a:pPr>
            <a:r>
              <a:rPr lang="ru-RU" sz="2400" dirty="0" smtClean="0">
                <a:solidFill>
                  <a:schemeClr val="bg2"/>
                </a:solidFill>
                <a:effectLst/>
                <a:latin typeface="Times New Roman" pitchFamily="18" charset="0"/>
                <a:cs typeface="Times New Roman" pitchFamily="18" charset="0"/>
              </a:rPr>
              <a:t>Со сжатием LZW файл TIFF занимает почти столько же места, сколько и GIF, только, в отличие от последнего, TIFF поддерживает </a:t>
            </a:r>
            <a:r>
              <a:rPr lang="ru-RU" sz="2400" dirty="0" err="1" smtClean="0">
                <a:solidFill>
                  <a:schemeClr val="bg2"/>
                </a:solidFill>
                <a:effectLst/>
                <a:latin typeface="Times New Roman" pitchFamily="18" charset="0"/>
                <a:cs typeface="Times New Roman" pitchFamily="18" charset="0"/>
              </a:rPr>
              <a:t>полноцветные</a:t>
            </a:r>
            <a:r>
              <a:rPr lang="ru-RU" sz="2400" dirty="0" smtClean="0">
                <a:solidFill>
                  <a:schemeClr val="bg2"/>
                </a:solidFill>
                <a:effectLst/>
                <a:latin typeface="Times New Roman" pitchFamily="18" charset="0"/>
                <a:cs typeface="Times New Roman" pitchFamily="18" charset="0"/>
              </a:rPr>
              <a:t> изображения и хранит в своем теле подробную информацию об изображении. В этом формате поддерживаются чисто профессиональные возможности, как </a:t>
            </a:r>
            <a:r>
              <a:rPr lang="ru-RU" sz="2400" dirty="0" err="1" smtClean="0">
                <a:solidFill>
                  <a:schemeClr val="bg2"/>
                </a:solidFill>
                <a:effectLst/>
                <a:latin typeface="Times New Roman" pitchFamily="18" charset="0"/>
                <a:cs typeface="Times New Roman" pitchFamily="18" charset="0"/>
              </a:rPr>
              <a:t>обтравочные</a:t>
            </a:r>
            <a:r>
              <a:rPr lang="ru-RU" sz="2400" dirty="0" smtClean="0">
                <a:solidFill>
                  <a:schemeClr val="bg2"/>
                </a:solidFill>
                <a:effectLst/>
                <a:latin typeface="Times New Roman" pitchFamily="18" charset="0"/>
                <a:cs typeface="Times New Roman" pitchFamily="18" charset="0"/>
              </a:rPr>
              <a:t> контуры, </a:t>
            </a:r>
            <a:r>
              <a:rPr lang="ru-RU" sz="2400" dirty="0" err="1" smtClean="0">
                <a:solidFill>
                  <a:schemeClr val="bg2"/>
                </a:solidFill>
                <a:effectLst/>
                <a:latin typeface="Times New Roman" pitchFamily="18" charset="0"/>
                <a:cs typeface="Times New Roman" pitchFamily="18" charset="0"/>
              </a:rPr>
              <a:t>альфа-каналы</a:t>
            </a:r>
            <a:r>
              <a:rPr lang="ru-RU" sz="2400" dirty="0" smtClean="0">
                <a:solidFill>
                  <a:schemeClr val="bg2"/>
                </a:solidFill>
                <a:effectLst/>
                <a:latin typeface="Times New Roman" pitchFamily="18" charset="0"/>
                <a:cs typeface="Times New Roman" pitchFamily="18" charset="0"/>
              </a:rPr>
              <a:t>, возможность сохранять несколько копий изображения с разным разрешением и даже включать в файл слои. </a:t>
            </a:r>
          </a:p>
          <a:p>
            <a:pPr marL="0" indent="342900" algn="just" eaLnBrk="1" hangingPunct="1">
              <a:spcBef>
                <a:spcPts val="0"/>
              </a:spcBef>
              <a:buFont typeface="Wingdings" pitchFamily="2" charset="2"/>
              <a:buNone/>
              <a:defRPr/>
            </a:pPr>
            <a:endParaRPr lang="ru-RU" sz="2400" dirty="0" smtClean="0">
              <a:solidFill>
                <a:schemeClr val="bg2"/>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xfrm>
            <a:off x="467544" y="116632"/>
            <a:ext cx="8229600" cy="1143000"/>
          </a:xfrm>
        </p:spPr>
        <p:txBody>
          <a:bodyPr/>
          <a:lstStyle/>
          <a:p>
            <a:pPr eaLnBrk="1" hangingPunct="1">
              <a:defRPr/>
            </a:pPr>
            <a:r>
              <a:rPr lang="ru-RU" sz="4000" dirty="0" smtClean="0">
                <a:solidFill>
                  <a:srgbClr val="E3F820"/>
                </a:solidFill>
                <a:effectLst>
                  <a:outerShdw blurRad="38100" dist="38100" dir="2700000" algn="tl">
                    <a:srgbClr val="000000">
                      <a:alpha val="43137"/>
                    </a:srgbClr>
                  </a:outerShdw>
                </a:effectLst>
                <a:latin typeface="Times New Roman" pitchFamily="18" charset="0"/>
                <a:cs typeface="Times New Roman" pitchFamily="18" charset="0"/>
              </a:rPr>
              <a:t>PSD</a:t>
            </a:r>
            <a:r>
              <a:rPr lang="en-US" sz="4000" dirty="0" smtClean="0">
                <a:solidFill>
                  <a:srgbClr val="E3F820"/>
                </a:solidFill>
                <a:effectLst>
                  <a:outerShdw blurRad="38100" dist="38100" dir="2700000" algn="tl">
                    <a:srgbClr val="000000">
                      <a:alpha val="43137"/>
                    </a:srgbClr>
                  </a:outerShdw>
                </a:effectLst>
                <a:latin typeface="Times New Roman" pitchFamily="18" charset="0"/>
                <a:cs typeface="Times New Roman" pitchFamily="18" charset="0"/>
              </a:rPr>
              <a:t/>
            </a:r>
            <a:br>
              <a:rPr lang="en-US" sz="4000" dirty="0" smtClean="0">
                <a:solidFill>
                  <a:srgbClr val="E3F820"/>
                </a:solidFill>
                <a:effectLst>
                  <a:outerShdw blurRad="38100" dist="38100" dir="2700000" algn="tl">
                    <a:srgbClr val="000000">
                      <a:alpha val="43137"/>
                    </a:srgbClr>
                  </a:outerShdw>
                </a:effectLst>
                <a:latin typeface="Times New Roman" pitchFamily="18" charset="0"/>
                <a:cs typeface="Times New Roman" pitchFamily="18" charset="0"/>
              </a:rPr>
            </a:br>
            <a:r>
              <a:rPr lang="ru-RU" sz="4000" dirty="0" smtClean="0">
                <a:solidFill>
                  <a:srgbClr val="E3F820"/>
                </a:solidFill>
                <a:effectLst>
                  <a:outerShdw blurRad="38100" dist="38100" dir="2700000" algn="tl">
                    <a:srgbClr val="000000">
                      <a:alpha val="43137"/>
                    </a:srgbClr>
                  </a:outerShdw>
                </a:effectLst>
                <a:latin typeface="Times New Roman" pitchFamily="18" charset="0"/>
                <a:cs typeface="Times New Roman" pitchFamily="18" charset="0"/>
              </a:rPr>
              <a:t> (</a:t>
            </a:r>
            <a:r>
              <a:rPr lang="ru-RU" sz="4000" dirty="0" err="1" smtClean="0">
                <a:solidFill>
                  <a:srgbClr val="E3F820"/>
                </a:solidFill>
                <a:effectLst>
                  <a:outerShdw blurRad="38100" dist="38100" dir="2700000" algn="tl">
                    <a:srgbClr val="000000">
                      <a:alpha val="43137"/>
                    </a:srgbClr>
                  </a:outerShdw>
                </a:effectLst>
                <a:latin typeface="Times New Roman" pitchFamily="18" charset="0"/>
                <a:cs typeface="Times New Roman" pitchFamily="18" charset="0"/>
              </a:rPr>
              <a:t>Adobe</a:t>
            </a:r>
            <a:r>
              <a:rPr lang="ru-RU" sz="4000" dirty="0" smtClean="0">
                <a:solidFill>
                  <a:srgbClr val="E3F820"/>
                </a:solidFill>
                <a:effectLst>
                  <a:outerShdw blurRad="38100" dist="38100" dir="2700000" algn="tl">
                    <a:srgbClr val="000000">
                      <a:alpha val="43137"/>
                    </a:srgbClr>
                  </a:outerShdw>
                </a:effectLst>
                <a:latin typeface="Times New Roman" pitchFamily="18" charset="0"/>
                <a:cs typeface="Times New Roman" pitchFamily="18" charset="0"/>
              </a:rPr>
              <a:t> </a:t>
            </a:r>
            <a:r>
              <a:rPr lang="ru-RU" sz="4000" dirty="0" err="1" smtClean="0">
                <a:solidFill>
                  <a:srgbClr val="E3F820"/>
                </a:solidFill>
                <a:effectLst>
                  <a:outerShdw blurRad="38100" dist="38100" dir="2700000" algn="tl">
                    <a:srgbClr val="000000">
                      <a:alpha val="43137"/>
                    </a:srgbClr>
                  </a:outerShdw>
                </a:effectLst>
                <a:latin typeface="Times New Roman" pitchFamily="18" charset="0"/>
                <a:cs typeface="Times New Roman" pitchFamily="18" charset="0"/>
              </a:rPr>
              <a:t>Photoshop</a:t>
            </a:r>
            <a:r>
              <a:rPr lang="ru-RU" sz="4000" dirty="0" smtClean="0">
                <a:solidFill>
                  <a:srgbClr val="E3F820"/>
                </a:solidFill>
                <a:effectLst>
                  <a:outerShdw blurRad="38100" dist="38100" dir="2700000" algn="tl">
                    <a:srgbClr val="000000">
                      <a:alpha val="43137"/>
                    </a:srgbClr>
                  </a:outerShdw>
                </a:effectLst>
                <a:latin typeface="Times New Roman" pitchFamily="18" charset="0"/>
                <a:cs typeface="Times New Roman" pitchFamily="18" charset="0"/>
              </a:rPr>
              <a:t>)</a:t>
            </a:r>
          </a:p>
        </p:txBody>
      </p:sp>
      <p:sp>
        <p:nvSpPr>
          <p:cNvPr id="27651" name="Rectangle 3"/>
          <p:cNvSpPr>
            <a:spLocks noGrp="1" noChangeArrowheads="1"/>
          </p:cNvSpPr>
          <p:nvPr>
            <p:ph type="body" idx="1"/>
          </p:nvPr>
        </p:nvSpPr>
        <p:spPr>
          <a:xfrm>
            <a:off x="251520" y="1484784"/>
            <a:ext cx="8640000" cy="5040000"/>
          </a:xfrm>
        </p:spPr>
        <p:txBody>
          <a:bodyPr/>
          <a:lstStyle/>
          <a:p>
            <a:pPr marL="0" indent="342900" algn="just" eaLnBrk="1" hangingPunct="1">
              <a:spcBef>
                <a:spcPts val="0"/>
              </a:spcBef>
              <a:buFont typeface="Wingdings" pitchFamily="2" charset="2"/>
              <a:buNone/>
              <a:defRPr/>
            </a:pPr>
            <a:r>
              <a:rPr lang="ru-RU" sz="2000" dirty="0" smtClean="0">
                <a:solidFill>
                  <a:schemeClr val="bg2"/>
                </a:solidFill>
                <a:effectLst/>
                <a:latin typeface="Times New Roman" pitchFamily="18" charset="0"/>
                <a:cs typeface="Times New Roman" pitchFamily="18" charset="0"/>
              </a:rPr>
              <a:t>Формат PSD является стандартным форматом пакета </a:t>
            </a:r>
            <a:r>
              <a:rPr lang="ru-RU" sz="2000" dirty="0" err="1" smtClean="0">
                <a:solidFill>
                  <a:schemeClr val="bg2"/>
                </a:solidFill>
                <a:effectLst/>
                <a:latin typeface="Times New Roman" pitchFamily="18" charset="0"/>
                <a:cs typeface="Times New Roman" pitchFamily="18" charset="0"/>
              </a:rPr>
              <a:t>Adobe</a:t>
            </a:r>
            <a:r>
              <a:rPr lang="ru-RU" sz="2000" dirty="0" smtClean="0">
                <a:solidFill>
                  <a:schemeClr val="bg2"/>
                </a:solidFill>
                <a:effectLst/>
                <a:latin typeface="Times New Roman" pitchFamily="18" charset="0"/>
                <a:cs typeface="Times New Roman" pitchFamily="18" charset="0"/>
              </a:rPr>
              <a:t> </a:t>
            </a:r>
            <a:r>
              <a:rPr lang="ru-RU" sz="2000" dirty="0" err="1" smtClean="0">
                <a:solidFill>
                  <a:schemeClr val="bg2"/>
                </a:solidFill>
                <a:effectLst/>
                <a:latin typeface="Times New Roman" pitchFamily="18" charset="0"/>
                <a:cs typeface="Times New Roman" pitchFamily="18" charset="0"/>
              </a:rPr>
              <a:t>Photoshop</a:t>
            </a:r>
            <a:r>
              <a:rPr lang="ru-RU" sz="2000" dirty="0" smtClean="0">
                <a:solidFill>
                  <a:schemeClr val="bg2"/>
                </a:solidFill>
                <a:effectLst/>
                <a:latin typeface="Times New Roman" pitchFamily="18" charset="0"/>
                <a:cs typeface="Times New Roman" pitchFamily="18" charset="0"/>
              </a:rPr>
              <a:t> и отличается от большинства обычных растровых форматов возможностью хранения слоев. Он содержит много дополнительных переменных и сжимает </a:t>
            </a:r>
            <a:r>
              <a:rPr lang="ru-RU" sz="2400" dirty="0" smtClean="0">
                <a:solidFill>
                  <a:schemeClr val="bg2"/>
                </a:solidFill>
                <a:effectLst/>
                <a:latin typeface="Times New Roman" pitchFamily="18" charset="0"/>
                <a:cs typeface="Times New Roman" pitchFamily="18" charset="0"/>
              </a:rPr>
              <a:t>изображения</a:t>
            </a:r>
            <a:r>
              <a:rPr lang="ru-RU" sz="2000" dirty="0" smtClean="0">
                <a:solidFill>
                  <a:schemeClr val="bg2"/>
                </a:solidFill>
                <a:effectLst/>
                <a:latin typeface="Times New Roman" pitchFamily="18" charset="0"/>
                <a:cs typeface="Times New Roman" pitchFamily="18" charset="0"/>
              </a:rPr>
              <a:t>, используя алгоритм сжатия без потерь RLE </a:t>
            </a:r>
            <a:r>
              <a:rPr lang="ru-RU" sz="2000" dirty="0" err="1" smtClean="0">
                <a:solidFill>
                  <a:schemeClr val="bg2"/>
                </a:solidFill>
                <a:effectLst/>
                <a:latin typeface="Times New Roman" pitchFamily="18" charset="0"/>
                <a:cs typeface="Times New Roman" pitchFamily="18" charset="0"/>
              </a:rPr>
              <a:t>Packbits</a:t>
            </a:r>
            <a:r>
              <a:rPr lang="ru-RU" sz="2000" dirty="0" smtClean="0">
                <a:solidFill>
                  <a:schemeClr val="bg2"/>
                </a:solidFill>
                <a:effectLst/>
                <a:latin typeface="Times New Roman" pitchFamily="18" charset="0"/>
                <a:cs typeface="Times New Roman" pitchFamily="18" charset="0"/>
              </a:rPr>
              <a:t>. </a:t>
            </a:r>
            <a:endParaRPr lang="en-US" sz="2000" dirty="0" smtClean="0">
              <a:solidFill>
                <a:schemeClr val="bg2"/>
              </a:solidFill>
              <a:effectLst/>
              <a:latin typeface="Times New Roman" pitchFamily="18" charset="0"/>
              <a:cs typeface="Times New Roman" pitchFamily="18" charset="0"/>
            </a:endParaRPr>
          </a:p>
          <a:p>
            <a:pPr marL="0" indent="342900" algn="just" eaLnBrk="1" hangingPunct="1">
              <a:spcBef>
                <a:spcPts val="0"/>
              </a:spcBef>
              <a:buFont typeface="Wingdings" pitchFamily="2" charset="2"/>
              <a:buNone/>
              <a:defRPr/>
            </a:pPr>
            <a:r>
              <a:rPr lang="ru-RU" sz="2000" dirty="0" smtClean="0">
                <a:solidFill>
                  <a:schemeClr val="bg2"/>
                </a:solidFill>
                <a:effectLst/>
                <a:latin typeface="Times New Roman" pitchFamily="18" charset="0"/>
                <a:cs typeface="Times New Roman" pitchFamily="18" charset="0"/>
              </a:rPr>
              <a:t>Формат поддерживает глубины цвета, вплоть до 16 бит на канал (48-битные цветные и 16-битные черно-белые), а также </a:t>
            </a:r>
            <a:r>
              <a:rPr lang="ru-RU" sz="2000" dirty="0" err="1" smtClean="0">
                <a:solidFill>
                  <a:schemeClr val="bg2"/>
                </a:solidFill>
                <a:effectLst/>
                <a:latin typeface="Times New Roman" pitchFamily="18" charset="0"/>
                <a:cs typeface="Times New Roman" pitchFamily="18" charset="0"/>
              </a:rPr>
              <a:t>альфа-каналы</a:t>
            </a:r>
            <a:r>
              <a:rPr lang="ru-RU" sz="2000" dirty="0" smtClean="0">
                <a:solidFill>
                  <a:schemeClr val="bg2"/>
                </a:solidFill>
                <a:effectLst/>
                <a:latin typeface="Times New Roman" pitchFamily="18" charset="0"/>
                <a:cs typeface="Times New Roman" pitchFamily="18" charset="0"/>
              </a:rPr>
              <a:t>, слои, контуры, прозрачность, векторные надписи и т. п. Прекрасно подойдет для переноса или хранения изображений, содержащих специфические, свойственные только </a:t>
            </a:r>
            <a:r>
              <a:rPr lang="ru-RU" sz="2000" dirty="0" err="1" smtClean="0">
                <a:solidFill>
                  <a:schemeClr val="bg2"/>
                </a:solidFill>
                <a:effectLst/>
                <a:latin typeface="Times New Roman" pitchFamily="18" charset="0"/>
                <a:cs typeface="Times New Roman" pitchFamily="18" charset="0"/>
              </a:rPr>
              <a:t>Adobe</a:t>
            </a:r>
            <a:r>
              <a:rPr lang="ru-RU" sz="2000" dirty="0" smtClean="0">
                <a:solidFill>
                  <a:schemeClr val="bg2"/>
                </a:solidFill>
                <a:effectLst/>
                <a:latin typeface="Times New Roman" pitchFamily="18" charset="0"/>
                <a:cs typeface="Times New Roman" pitchFamily="18" charset="0"/>
              </a:rPr>
              <a:t> </a:t>
            </a:r>
            <a:r>
              <a:rPr lang="ru-RU" sz="2000" dirty="0" err="1" smtClean="0">
                <a:solidFill>
                  <a:schemeClr val="bg2"/>
                </a:solidFill>
                <a:effectLst/>
                <a:latin typeface="Times New Roman" pitchFamily="18" charset="0"/>
                <a:cs typeface="Times New Roman" pitchFamily="18" charset="0"/>
              </a:rPr>
              <a:t>Photoshop</a:t>
            </a:r>
            <a:r>
              <a:rPr lang="ru-RU" sz="2000" dirty="0" smtClean="0">
                <a:solidFill>
                  <a:schemeClr val="bg2"/>
                </a:solidFill>
                <a:effectLst/>
                <a:latin typeface="Times New Roman" pitchFamily="18" charset="0"/>
                <a:cs typeface="Times New Roman" pitchFamily="18" charset="0"/>
              </a:rPr>
              <a:t>, элементы. </a:t>
            </a:r>
            <a:endParaRPr lang="en-US" sz="2000" dirty="0" smtClean="0">
              <a:solidFill>
                <a:schemeClr val="bg2"/>
              </a:solidFill>
              <a:effectLst/>
              <a:latin typeface="Times New Roman" pitchFamily="18" charset="0"/>
              <a:cs typeface="Times New Roman" pitchFamily="18" charset="0"/>
            </a:endParaRPr>
          </a:p>
          <a:p>
            <a:pPr marL="0" indent="342900" algn="just" eaLnBrk="1" hangingPunct="1">
              <a:spcBef>
                <a:spcPts val="0"/>
              </a:spcBef>
              <a:buFont typeface="Wingdings" pitchFamily="2" charset="2"/>
              <a:buNone/>
              <a:defRPr/>
            </a:pPr>
            <a:r>
              <a:rPr lang="ru-RU" sz="2000" dirty="0" smtClean="0">
                <a:solidFill>
                  <a:schemeClr val="bg2"/>
                </a:solidFill>
                <a:effectLst/>
                <a:latin typeface="Times New Roman" pitchFamily="18" charset="0"/>
                <a:cs typeface="Times New Roman" pitchFamily="18" charset="0"/>
              </a:rPr>
              <a:t>Файлы PSD свободно читаются большинством популярных </a:t>
            </a:r>
            <a:r>
              <a:rPr lang="ru-RU" sz="2000" dirty="0" err="1" smtClean="0">
                <a:solidFill>
                  <a:schemeClr val="bg2"/>
                </a:solidFill>
                <a:effectLst/>
                <a:latin typeface="Times New Roman" pitchFamily="18" charset="0"/>
                <a:cs typeface="Times New Roman" pitchFamily="18" charset="0"/>
              </a:rPr>
              <a:t>просмотрщиков</a:t>
            </a:r>
            <a:r>
              <a:rPr lang="ru-RU" sz="2000" dirty="0" smtClean="0">
                <a:solidFill>
                  <a:schemeClr val="bg2"/>
                </a:solidFill>
                <a:effectLst/>
                <a:latin typeface="Times New Roman" pitchFamily="18" charset="0"/>
                <a:cs typeface="Times New Roman" pitchFamily="18" charset="0"/>
              </a:rPr>
              <a:t>, но не стоит забывать, что, открыв эти файлы в некоторых графических редакторах третьих фирм, даже декларирующих поддержку формата PSD, можно потерять значительную часть их специфических возможностей (особенно в части работы со слоями).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a:xfrm>
            <a:off x="457200" y="274638"/>
            <a:ext cx="8229600" cy="6249987"/>
          </a:xfrm>
        </p:spPr>
        <p:txBody>
          <a:bodyPr/>
          <a:lstStyle/>
          <a:p>
            <a:pPr eaLnBrk="1" hangingPunct="1">
              <a:defRPr/>
            </a:pPr>
            <a:r>
              <a:rPr lang="ru-RU" sz="7200" dirty="0" smtClean="0">
                <a:solidFill>
                  <a:srgbClr val="E3F820"/>
                </a:solidFill>
                <a:latin typeface="Times New Roman" pitchFamily="18" charset="0"/>
                <a:cs typeface="Times New Roman" pitchFamily="18" charset="0"/>
              </a:rPr>
              <a:t>Векторные графические форматы</a:t>
            </a:r>
          </a:p>
        </p:txBody>
      </p:sp>
      <p:sp>
        <p:nvSpPr>
          <p:cNvPr id="36867" name="Rectangle 3"/>
          <p:cNvSpPr>
            <a:spLocks noGrp="1" noChangeArrowheads="1"/>
          </p:cNvSpPr>
          <p:nvPr>
            <p:ph type="body" idx="1"/>
          </p:nvPr>
        </p:nvSpPr>
        <p:spPr>
          <a:xfrm>
            <a:off x="0" y="7029450"/>
            <a:ext cx="8229600" cy="4525963"/>
          </a:xfrm>
        </p:spPr>
        <p:txBody>
          <a:bodyPr/>
          <a:lstStyle/>
          <a:p>
            <a:pPr eaLnBrk="1" hangingPunct="1">
              <a:defRPr/>
            </a:pPr>
            <a:endParaRPr lang="ru-RU"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pPr eaLnBrk="1" hangingPunct="1">
              <a:defRPr/>
            </a:pPr>
            <a:r>
              <a:rPr lang="ru-RU" sz="4000" dirty="0" smtClean="0">
                <a:solidFill>
                  <a:srgbClr val="E3F820"/>
                </a:solidFill>
                <a:latin typeface="Times New Roman" pitchFamily="18" charset="0"/>
                <a:cs typeface="Times New Roman" pitchFamily="18" charset="0"/>
              </a:rPr>
              <a:t>AI </a:t>
            </a:r>
            <a:r>
              <a:rPr lang="en-US" sz="4000" dirty="0" smtClean="0">
                <a:solidFill>
                  <a:srgbClr val="E3F820"/>
                </a:solidFill>
                <a:latin typeface="Times New Roman" pitchFamily="18" charset="0"/>
                <a:cs typeface="Times New Roman" pitchFamily="18" charset="0"/>
              </a:rPr>
              <a:t/>
            </a:r>
            <a:br>
              <a:rPr lang="en-US" sz="4000" dirty="0" smtClean="0">
                <a:solidFill>
                  <a:srgbClr val="E3F820"/>
                </a:solidFill>
                <a:latin typeface="Times New Roman" pitchFamily="18" charset="0"/>
                <a:cs typeface="Times New Roman" pitchFamily="18" charset="0"/>
              </a:rPr>
            </a:br>
            <a:r>
              <a:rPr lang="ru-RU" sz="4000" dirty="0" smtClean="0">
                <a:solidFill>
                  <a:srgbClr val="E3F820"/>
                </a:solidFill>
                <a:latin typeface="Times New Roman" pitchFamily="18" charset="0"/>
                <a:cs typeface="Times New Roman" pitchFamily="18" charset="0"/>
              </a:rPr>
              <a:t>(</a:t>
            </a:r>
            <a:r>
              <a:rPr lang="ru-RU" sz="4000" dirty="0" err="1" smtClean="0">
                <a:solidFill>
                  <a:srgbClr val="E3F820"/>
                </a:solidFill>
                <a:latin typeface="Times New Roman" pitchFamily="18" charset="0"/>
                <a:cs typeface="Times New Roman" pitchFamily="18" charset="0"/>
              </a:rPr>
              <a:t>Adobe</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Illustrator</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Document</a:t>
            </a:r>
            <a:r>
              <a:rPr lang="ru-RU" sz="4000" dirty="0" smtClean="0">
                <a:solidFill>
                  <a:srgbClr val="E3F820"/>
                </a:solidFill>
                <a:latin typeface="Times New Roman" pitchFamily="18" charset="0"/>
                <a:cs typeface="Times New Roman" pitchFamily="18" charset="0"/>
              </a:rPr>
              <a:t>)</a:t>
            </a:r>
          </a:p>
        </p:txBody>
      </p:sp>
      <p:sp>
        <p:nvSpPr>
          <p:cNvPr id="14339" name="Rectangle 3"/>
          <p:cNvSpPr>
            <a:spLocks noGrp="1" noChangeArrowheads="1"/>
          </p:cNvSpPr>
          <p:nvPr>
            <p:ph type="body" idx="1"/>
          </p:nvPr>
        </p:nvSpPr>
        <p:spPr>
          <a:xfrm>
            <a:off x="285750" y="1785938"/>
            <a:ext cx="8640000" cy="5040000"/>
          </a:xfrm>
        </p:spPr>
        <p:txBody>
          <a:bodyPr/>
          <a:lstStyle/>
          <a:p>
            <a:pPr marL="0" indent="342900" algn="just" eaLnBrk="1" hangingPunct="1">
              <a:spcBef>
                <a:spcPts val="0"/>
              </a:spcBef>
              <a:buFont typeface="Wingdings" pitchFamily="2" charset="2"/>
              <a:buNone/>
            </a:pPr>
            <a:r>
              <a:rPr lang="ru-RU" sz="2400" dirty="0" smtClean="0">
                <a:solidFill>
                  <a:schemeClr val="bg2"/>
                </a:solidFill>
                <a:effectLst/>
                <a:latin typeface="Times New Roman" pitchFamily="18" charset="0"/>
                <a:cs typeface="Times New Roman" pitchFamily="18" charset="0"/>
              </a:rPr>
              <a:t>Первый из них, AI, поддерживают практически все программы, так или иначе связанные с векторной графикой. Этот формат является наилучшим посредником при передаче изображений из одной программы в другую, с РС на </a:t>
            </a:r>
            <a:r>
              <a:rPr lang="ru-RU" sz="2400" dirty="0" err="1" smtClean="0">
                <a:solidFill>
                  <a:schemeClr val="bg2"/>
                </a:solidFill>
                <a:effectLst/>
                <a:latin typeface="Times New Roman" pitchFamily="18" charset="0"/>
                <a:cs typeface="Times New Roman" pitchFamily="18" charset="0"/>
              </a:rPr>
              <a:t>Macintosh</a:t>
            </a:r>
            <a:r>
              <a:rPr lang="ru-RU" sz="2400" dirty="0" smtClean="0">
                <a:solidFill>
                  <a:schemeClr val="bg2"/>
                </a:solidFill>
                <a:effectLst/>
                <a:latin typeface="Times New Roman" pitchFamily="18" charset="0"/>
                <a:cs typeface="Times New Roman" pitchFamily="18" charset="0"/>
              </a:rPr>
              <a:t> и наоборот. </a:t>
            </a:r>
            <a:endParaRPr lang="en-US" sz="2400" dirty="0" smtClean="0">
              <a:solidFill>
                <a:schemeClr val="bg2"/>
              </a:solidFill>
              <a:effectLst/>
              <a:latin typeface="Times New Roman" pitchFamily="18" charset="0"/>
              <a:cs typeface="Times New Roman" pitchFamily="18" charset="0"/>
            </a:endParaRPr>
          </a:p>
          <a:p>
            <a:pPr marL="0" indent="342900" algn="just" eaLnBrk="1" hangingPunct="1">
              <a:spcBef>
                <a:spcPts val="0"/>
              </a:spcBef>
              <a:buFont typeface="Wingdings" pitchFamily="2" charset="2"/>
              <a:buNone/>
            </a:pPr>
            <a:r>
              <a:rPr lang="ru-RU" sz="2400" dirty="0" smtClean="0">
                <a:solidFill>
                  <a:schemeClr val="bg2"/>
                </a:solidFill>
                <a:effectLst/>
                <a:latin typeface="Times New Roman" pitchFamily="18" charset="0"/>
                <a:cs typeface="Times New Roman" pitchFamily="18" charset="0"/>
              </a:rPr>
              <a:t>В целом, несколько уступая </a:t>
            </a:r>
            <a:r>
              <a:rPr lang="ru-RU" sz="2400" dirty="0" err="1" smtClean="0">
                <a:solidFill>
                  <a:schemeClr val="bg2"/>
                </a:solidFill>
                <a:effectLst/>
                <a:latin typeface="Times New Roman" pitchFamily="18" charset="0"/>
                <a:cs typeface="Times New Roman" pitchFamily="18" charset="0"/>
              </a:rPr>
              <a:t>CorelDRAW</a:t>
            </a:r>
            <a:r>
              <a:rPr lang="ru-RU" sz="2400" dirty="0" smtClean="0">
                <a:solidFill>
                  <a:schemeClr val="bg2"/>
                </a:solidFill>
                <a:effectLst/>
                <a:latin typeface="Times New Roman" pitchFamily="18" charset="0"/>
                <a:cs typeface="Times New Roman" pitchFamily="18" charset="0"/>
              </a:rPr>
              <a:t> по иллюстративным возможностям, (может содержать в одном файле только одну страницу, имеет маленькое рабочее поле - этот параметр очень важен для наружной рекламы - всего 3х3 метра) тем не менее, он отличается наибольшей стабильностью и совместимостью с языком </a:t>
            </a:r>
            <a:r>
              <a:rPr lang="ru-RU" sz="2400" dirty="0" err="1" smtClean="0">
                <a:solidFill>
                  <a:schemeClr val="bg2"/>
                </a:solidFill>
                <a:effectLst/>
                <a:latin typeface="Times New Roman" pitchFamily="18" charset="0"/>
                <a:cs typeface="Times New Roman" pitchFamily="18" charset="0"/>
              </a:rPr>
              <a:t>PostScript</a:t>
            </a:r>
            <a:r>
              <a:rPr lang="ru-RU" sz="2400" dirty="0" smtClean="0">
                <a:solidFill>
                  <a:schemeClr val="bg2"/>
                </a:solidFill>
                <a:effectLst/>
                <a:latin typeface="Times New Roman" pitchFamily="18" charset="0"/>
                <a:cs typeface="Times New Roman" pitchFamily="18" charset="0"/>
              </a:rPr>
              <a:t>, на который ориентируются практически все издательско-полиграфические приложения.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eaLnBrk="1" hangingPunct="1"/>
            <a:r>
              <a:rPr lang="ru-RU" sz="4000" dirty="0" smtClean="0">
                <a:solidFill>
                  <a:srgbClr val="E3F820"/>
                </a:solidFill>
                <a:effectLst/>
                <a:latin typeface="Times New Roman" pitchFamily="18" charset="0"/>
                <a:cs typeface="Times New Roman" pitchFamily="18" charset="0"/>
              </a:rPr>
              <a:t>CDR </a:t>
            </a:r>
            <a:r>
              <a:rPr lang="en-US" sz="4000" dirty="0" smtClean="0">
                <a:solidFill>
                  <a:srgbClr val="E3F820"/>
                </a:solidFill>
                <a:effectLst/>
                <a:latin typeface="Times New Roman" pitchFamily="18" charset="0"/>
                <a:cs typeface="Times New Roman" pitchFamily="18" charset="0"/>
              </a:rPr>
              <a:t/>
            </a:r>
            <a:br>
              <a:rPr lang="en-US" sz="4000" dirty="0" smtClean="0">
                <a:solidFill>
                  <a:srgbClr val="E3F820"/>
                </a:solidFill>
                <a:effectLst/>
                <a:latin typeface="Times New Roman" pitchFamily="18" charset="0"/>
                <a:cs typeface="Times New Roman" pitchFamily="18" charset="0"/>
              </a:rPr>
            </a:br>
            <a:r>
              <a:rPr lang="ru-RU" sz="4000" dirty="0" smtClean="0">
                <a:solidFill>
                  <a:srgbClr val="E3F820"/>
                </a:solidFill>
                <a:effectLst/>
                <a:latin typeface="Times New Roman" pitchFamily="18" charset="0"/>
                <a:cs typeface="Times New Roman" pitchFamily="18" charset="0"/>
              </a:rPr>
              <a:t>(</a:t>
            </a:r>
            <a:r>
              <a:rPr lang="ru-RU" sz="4000" dirty="0" err="1" smtClean="0">
                <a:solidFill>
                  <a:srgbClr val="E3F820"/>
                </a:solidFill>
                <a:effectLst/>
                <a:latin typeface="Times New Roman" pitchFamily="18" charset="0"/>
                <a:cs typeface="Times New Roman" pitchFamily="18" charset="0"/>
              </a:rPr>
              <a:t>Corel</a:t>
            </a:r>
            <a:r>
              <a:rPr lang="ru-RU" sz="4000" dirty="0" smtClean="0">
                <a:solidFill>
                  <a:srgbClr val="E3F820"/>
                </a:solidFill>
                <a:effectLst/>
                <a:latin typeface="Times New Roman" pitchFamily="18" charset="0"/>
                <a:cs typeface="Times New Roman" pitchFamily="18" charset="0"/>
              </a:rPr>
              <a:t> DRAW </a:t>
            </a:r>
            <a:r>
              <a:rPr lang="ru-RU" sz="4000" dirty="0" err="1" smtClean="0">
                <a:solidFill>
                  <a:srgbClr val="E3F820"/>
                </a:solidFill>
                <a:effectLst/>
                <a:latin typeface="Times New Roman" pitchFamily="18" charset="0"/>
                <a:cs typeface="Times New Roman" pitchFamily="18" charset="0"/>
              </a:rPr>
              <a:t>Document</a:t>
            </a:r>
            <a:r>
              <a:rPr lang="ru-RU" sz="4000" dirty="0" smtClean="0">
                <a:solidFill>
                  <a:srgbClr val="E3F820"/>
                </a:solidFill>
                <a:effectLst/>
                <a:latin typeface="Times New Roman" pitchFamily="18" charset="0"/>
                <a:cs typeface="Times New Roman" pitchFamily="18" charset="0"/>
              </a:rPr>
              <a:t>)</a:t>
            </a:r>
          </a:p>
        </p:txBody>
      </p:sp>
      <p:sp>
        <p:nvSpPr>
          <p:cNvPr id="15363" name="Rectangle 3"/>
          <p:cNvSpPr>
            <a:spLocks noGrp="1" noChangeArrowheads="1"/>
          </p:cNvSpPr>
          <p:nvPr>
            <p:ph type="body" idx="1"/>
          </p:nvPr>
        </p:nvSpPr>
        <p:spPr>
          <a:xfrm>
            <a:off x="179387" y="1600200"/>
            <a:ext cx="8640000" cy="5040000"/>
          </a:xfrm>
        </p:spPr>
        <p:txBody>
          <a:bodyPr/>
          <a:lstStyle/>
          <a:p>
            <a:pPr marL="0" indent="342900" algn="just" eaLnBrk="1" hangingPunct="1">
              <a:spcBef>
                <a:spcPts val="0"/>
              </a:spcBef>
              <a:buFont typeface="Wingdings" pitchFamily="2" charset="2"/>
              <a:buNone/>
            </a:pPr>
            <a:r>
              <a:rPr lang="ru-RU" sz="2400" dirty="0" smtClean="0">
                <a:effectLst/>
                <a:latin typeface="Times New Roman" pitchFamily="18" charset="0"/>
                <a:cs typeface="Times New Roman" pitchFamily="18" charset="0"/>
              </a:rPr>
              <a:t> </a:t>
            </a:r>
            <a:r>
              <a:rPr lang="ru-RU" sz="2400" dirty="0" smtClean="0">
                <a:solidFill>
                  <a:schemeClr val="bg2"/>
                </a:solidFill>
                <a:effectLst/>
                <a:latin typeface="Times New Roman" pitchFamily="18" charset="0"/>
                <a:cs typeface="Times New Roman" pitchFamily="18" charset="0"/>
              </a:rPr>
              <a:t>Довольно противоречивым является формат CDR, основной рабочий формат популярного пакета </a:t>
            </a:r>
            <a:r>
              <a:rPr lang="ru-RU" sz="2400" dirty="0" err="1" smtClean="0">
                <a:solidFill>
                  <a:schemeClr val="bg2"/>
                </a:solidFill>
                <a:effectLst/>
                <a:latin typeface="Times New Roman" pitchFamily="18" charset="0"/>
                <a:cs typeface="Times New Roman" pitchFamily="18" charset="0"/>
              </a:rPr>
              <a:t>CorelDRAW</a:t>
            </a:r>
            <a:r>
              <a:rPr lang="ru-RU" sz="2400" dirty="0" smtClean="0">
                <a:solidFill>
                  <a:schemeClr val="bg2"/>
                </a:solidFill>
                <a:effectLst/>
                <a:latin typeface="Times New Roman" pitchFamily="18" charset="0"/>
                <a:cs typeface="Times New Roman" pitchFamily="18" charset="0"/>
              </a:rPr>
              <a:t>, являющимся неоспоримым лидером в классе векторных графических редакторов на платформе РС. Имея сравнительно невысокую устойчивость и проблемы с совместимостью файлов разных версий формата, тем не менее формат CDR, особенно последних, 7-й и 8-й версий, можно без натяжек назвать профессиональным. </a:t>
            </a:r>
            <a:endParaRPr lang="en-US" sz="2400" dirty="0" smtClean="0">
              <a:solidFill>
                <a:schemeClr val="bg2"/>
              </a:solidFill>
              <a:effectLst/>
              <a:latin typeface="Times New Roman" pitchFamily="18" charset="0"/>
              <a:cs typeface="Times New Roman" pitchFamily="18" charset="0"/>
            </a:endParaRPr>
          </a:p>
          <a:p>
            <a:pPr marL="0" indent="342900" algn="just" eaLnBrk="1" hangingPunct="1">
              <a:spcBef>
                <a:spcPts val="0"/>
              </a:spcBef>
              <a:buFont typeface="Wingdings" pitchFamily="2" charset="2"/>
              <a:buNone/>
            </a:pPr>
            <a:r>
              <a:rPr lang="ru-RU" sz="2400" dirty="0" smtClean="0">
                <a:solidFill>
                  <a:schemeClr val="bg2"/>
                </a:solidFill>
                <a:effectLst/>
                <a:latin typeface="Times New Roman" pitchFamily="18" charset="0"/>
                <a:cs typeface="Times New Roman" pitchFamily="18" charset="0"/>
              </a:rPr>
              <a:t>В файлах этих версий применяется раздельная компрессия для векторных и растровых изображений, могут внедряться шрифты, файлы CDR имеют огромное рабочее поле 45х45 метров, поддерживается </a:t>
            </a:r>
            <a:r>
              <a:rPr lang="ru-RU" sz="2400" dirty="0" err="1" smtClean="0">
                <a:solidFill>
                  <a:schemeClr val="bg2"/>
                </a:solidFill>
                <a:effectLst/>
                <a:latin typeface="Times New Roman" pitchFamily="18" charset="0"/>
                <a:cs typeface="Times New Roman" pitchFamily="18" charset="0"/>
              </a:rPr>
              <a:t>многостраничность</a:t>
            </a:r>
            <a:r>
              <a:rPr lang="ru-RU" sz="2400" dirty="0" smtClean="0">
                <a:solidFill>
                  <a:schemeClr val="bg2"/>
                </a:solidFill>
                <a:effectLst/>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p:txBody>
          <a:bodyPr/>
          <a:lstStyle/>
          <a:p>
            <a:pPr eaLnBrk="1" hangingPunct="1">
              <a:defRPr/>
            </a:pPr>
            <a:r>
              <a:rPr lang="ru-RU" sz="4000" dirty="0" smtClean="0">
                <a:solidFill>
                  <a:srgbClr val="E3F820"/>
                </a:solidFill>
                <a:latin typeface="Times New Roman" pitchFamily="18" charset="0"/>
                <a:cs typeface="Times New Roman" pitchFamily="18" charset="0"/>
              </a:rPr>
              <a:t>WMF </a:t>
            </a:r>
            <a:r>
              <a:rPr lang="en-US" sz="4000" dirty="0" smtClean="0">
                <a:solidFill>
                  <a:srgbClr val="E3F820"/>
                </a:solidFill>
                <a:latin typeface="Times New Roman" pitchFamily="18" charset="0"/>
                <a:cs typeface="Times New Roman" pitchFamily="18" charset="0"/>
              </a:rPr>
              <a:t/>
            </a:r>
            <a:br>
              <a:rPr lang="en-US" sz="4000" dirty="0" smtClean="0">
                <a:solidFill>
                  <a:srgbClr val="E3F820"/>
                </a:solidFill>
                <a:latin typeface="Times New Roman" pitchFamily="18" charset="0"/>
                <a:cs typeface="Times New Roman" pitchFamily="18" charset="0"/>
              </a:rPr>
            </a:br>
            <a:r>
              <a:rPr lang="ru-RU" sz="4000" dirty="0" smtClean="0">
                <a:solidFill>
                  <a:srgbClr val="E3F820"/>
                </a:solidFill>
                <a:latin typeface="Times New Roman" pitchFamily="18" charset="0"/>
                <a:cs typeface="Times New Roman" pitchFamily="18" charset="0"/>
              </a:rPr>
              <a:t>(</a:t>
            </a:r>
            <a:r>
              <a:rPr lang="ru-RU" sz="4000" dirty="0" err="1" smtClean="0">
                <a:solidFill>
                  <a:srgbClr val="E3F820"/>
                </a:solidFill>
                <a:latin typeface="Times New Roman" pitchFamily="18" charset="0"/>
                <a:cs typeface="Times New Roman" pitchFamily="18" charset="0"/>
              </a:rPr>
              <a:t>Windows</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Metafile</a:t>
            </a:r>
            <a:r>
              <a:rPr lang="ru-RU" sz="4000" dirty="0" smtClean="0">
                <a:solidFill>
                  <a:srgbClr val="E3F820"/>
                </a:solidFill>
                <a:latin typeface="Times New Roman" pitchFamily="18" charset="0"/>
                <a:cs typeface="Times New Roman" pitchFamily="18" charset="0"/>
              </a:rPr>
              <a:t>)</a:t>
            </a:r>
          </a:p>
        </p:txBody>
      </p:sp>
      <p:sp>
        <p:nvSpPr>
          <p:cNvPr id="30723" name="Rectangle 3"/>
          <p:cNvSpPr>
            <a:spLocks noGrp="1" noChangeArrowheads="1"/>
          </p:cNvSpPr>
          <p:nvPr>
            <p:ph type="body" idx="1"/>
          </p:nvPr>
        </p:nvSpPr>
        <p:spPr>
          <a:xfrm>
            <a:off x="323528" y="1700808"/>
            <a:ext cx="8640000" cy="5040000"/>
          </a:xfrm>
        </p:spPr>
        <p:txBody>
          <a:bodyPr/>
          <a:lstStyle/>
          <a:p>
            <a:pPr marL="0" indent="342900" algn="just" eaLnBrk="1" hangingPunct="1">
              <a:spcBef>
                <a:spcPts val="0"/>
              </a:spcBef>
              <a:buFont typeface="Wingdings" pitchFamily="2" charset="2"/>
              <a:buNone/>
              <a:defRPr/>
            </a:pPr>
            <a:r>
              <a:rPr lang="ru-RU" sz="2400" dirty="0" smtClean="0"/>
              <a:t>     </a:t>
            </a:r>
            <a:r>
              <a:rPr lang="ru-RU" sz="2400" dirty="0" smtClean="0">
                <a:solidFill>
                  <a:schemeClr val="bg2"/>
                </a:solidFill>
                <a:effectLst/>
                <a:latin typeface="Times New Roman" pitchFamily="18" charset="0"/>
                <a:cs typeface="Times New Roman" pitchFamily="18" charset="0"/>
              </a:rPr>
              <a:t>Еще один родной формат </a:t>
            </a:r>
            <a:r>
              <a:rPr lang="ru-RU" sz="2400" dirty="0" err="1" smtClean="0">
                <a:solidFill>
                  <a:schemeClr val="bg2"/>
                </a:solidFill>
                <a:effectLst/>
                <a:latin typeface="Times New Roman" pitchFamily="18" charset="0"/>
                <a:cs typeface="Times New Roman" pitchFamily="18" charset="0"/>
              </a:rPr>
              <a:t>Windows</a:t>
            </a:r>
            <a:r>
              <a:rPr lang="ru-RU" sz="2400" dirty="0" smtClean="0">
                <a:solidFill>
                  <a:schemeClr val="bg2"/>
                </a:solidFill>
                <a:effectLst/>
                <a:latin typeface="Times New Roman" pitchFamily="18" charset="0"/>
                <a:cs typeface="Times New Roman" pitchFamily="18" charset="0"/>
              </a:rPr>
              <a:t>, на сей раз векторный. Понимается практически всеми программами </a:t>
            </a:r>
            <a:r>
              <a:rPr lang="ru-RU" sz="2400" dirty="0" err="1" smtClean="0">
                <a:solidFill>
                  <a:schemeClr val="bg2"/>
                </a:solidFill>
                <a:effectLst/>
                <a:latin typeface="Times New Roman" pitchFamily="18" charset="0"/>
                <a:cs typeface="Times New Roman" pitchFamily="18" charset="0"/>
              </a:rPr>
              <a:t>Windows</a:t>
            </a:r>
            <a:r>
              <a:rPr lang="ru-RU" sz="2400" dirty="0" smtClean="0">
                <a:solidFill>
                  <a:schemeClr val="bg2"/>
                </a:solidFill>
                <a:effectLst/>
                <a:latin typeface="Times New Roman" pitchFamily="18" charset="0"/>
                <a:cs typeface="Times New Roman" pitchFamily="18" charset="0"/>
              </a:rPr>
              <a:t>, так или иначе связанными с векторной графикой. Однако, несмотря на кажущуюся простоту и универсальность, пользоваться форматом WMF стоит только в крайних случаях, поскольку он не может сохранять некоторые параметры, которые могут быть присвоены объектам в различных векторных редакторах, не воспринимается </a:t>
            </a:r>
            <a:r>
              <a:rPr lang="ru-RU" sz="2400" dirty="0" err="1" smtClean="0">
                <a:solidFill>
                  <a:schemeClr val="bg2"/>
                </a:solidFill>
                <a:effectLst/>
                <a:latin typeface="Times New Roman" pitchFamily="18" charset="0"/>
                <a:cs typeface="Times New Roman" pitchFamily="18" charset="0"/>
              </a:rPr>
              <a:t>Macintosh-ами</a:t>
            </a:r>
            <a:r>
              <a:rPr lang="ru-RU" sz="2400" dirty="0" smtClean="0">
                <a:solidFill>
                  <a:schemeClr val="bg2"/>
                </a:solidFill>
                <a:effectLst/>
                <a:latin typeface="Times New Roman" pitchFamily="18" charset="0"/>
                <a:cs typeface="Times New Roman" pitchFamily="18" charset="0"/>
              </a:rPr>
              <a:t>, и, самое главное, способен исказить цветовую схему изображения.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a:xfrm>
            <a:off x="468313" y="0"/>
            <a:ext cx="8229600" cy="1143000"/>
          </a:xfrm>
        </p:spPr>
        <p:txBody>
          <a:bodyPr/>
          <a:lstStyle/>
          <a:p>
            <a:pPr eaLnBrk="1" hangingPunct="1">
              <a:defRPr/>
            </a:pPr>
            <a:r>
              <a:rPr lang="ru-RU" sz="4000" dirty="0" smtClean="0">
                <a:solidFill>
                  <a:srgbClr val="E3F820"/>
                </a:solidFill>
                <a:latin typeface="Times New Roman" pitchFamily="18" charset="0"/>
                <a:cs typeface="Times New Roman" pitchFamily="18" charset="0"/>
              </a:rPr>
              <a:t>PDF </a:t>
            </a:r>
            <a:r>
              <a:rPr lang="en-US" sz="4000" dirty="0" smtClean="0">
                <a:solidFill>
                  <a:srgbClr val="E3F820"/>
                </a:solidFill>
                <a:latin typeface="Times New Roman" pitchFamily="18" charset="0"/>
                <a:cs typeface="Times New Roman" pitchFamily="18" charset="0"/>
              </a:rPr>
              <a:t/>
            </a:r>
            <a:br>
              <a:rPr lang="en-US" sz="4000" dirty="0" smtClean="0">
                <a:solidFill>
                  <a:srgbClr val="E3F820"/>
                </a:solidFill>
                <a:latin typeface="Times New Roman" pitchFamily="18" charset="0"/>
                <a:cs typeface="Times New Roman" pitchFamily="18" charset="0"/>
              </a:rPr>
            </a:br>
            <a:r>
              <a:rPr lang="ru-RU" sz="4000" dirty="0" smtClean="0">
                <a:solidFill>
                  <a:srgbClr val="E3F820"/>
                </a:solidFill>
                <a:latin typeface="Times New Roman" pitchFamily="18" charset="0"/>
                <a:cs typeface="Times New Roman" pitchFamily="18" charset="0"/>
              </a:rPr>
              <a:t>(</a:t>
            </a:r>
            <a:r>
              <a:rPr lang="ru-RU" sz="4000" dirty="0" err="1" smtClean="0">
                <a:solidFill>
                  <a:srgbClr val="E3F820"/>
                </a:solidFill>
                <a:latin typeface="Times New Roman" pitchFamily="18" charset="0"/>
                <a:cs typeface="Times New Roman" pitchFamily="18" charset="0"/>
              </a:rPr>
              <a:t>Portable</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Document</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Format</a:t>
            </a:r>
            <a:r>
              <a:rPr lang="ru-RU" sz="4000" dirty="0" smtClean="0">
                <a:solidFill>
                  <a:srgbClr val="E3F820"/>
                </a:solidFill>
                <a:latin typeface="Times New Roman" pitchFamily="18" charset="0"/>
                <a:cs typeface="Times New Roman" pitchFamily="18" charset="0"/>
              </a:rPr>
              <a:t>)</a:t>
            </a:r>
          </a:p>
        </p:txBody>
      </p:sp>
      <p:sp>
        <p:nvSpPr>
          <p:cNvPr id="17411" name="Rectangle 3"/>
          <p:cNvSpPr>
            <a:spLocks noGrp="1" noChangeArrowheads="1"/>
          </p:cNvSpPr>
          <p:nvPr>
            <p:ph type="body" idx="1"/>
          </p:nvPr>
        </p:nvSpPr>
        <p:spPr>
          <a:xfrm>
            <a:off x="251520" y="1340768"/>
            <a:ext cx="8640000" cy="4751968"/>
          </a:xfrm>
        </p:spPr>
        <p:txBody>
          <a:bodyPr/>
          <a:lstStyle/>
          <a:p>
            <a:pPr marL="0" indent="342900" algn="just" eaLnBrk="1" hangingPunct="1">
              <a:spcBef>
                <a:spcPts val="0"/>
              </a:spcBef>
              <a:buFont typeface="Wingdings" pitchFamily="2" charset="2"/>
              <a:buNone/>
            </a:pPr>
            <a:r>
              <a:rPr lang="ru-RU" sz="2000" dirty="0" smtClean="0">
                <a:effectLst/>
                <a:latin typeface="Times New Roman" pitchFamily="18" charset="0"/>
                <a:cs typeface="Times New Roman" pitchFamily="18" charset="0"/>
              </a:rPr>
              <a:t> </a:t>
            </a:r>
            <a:r>
              <a:rPr lang="ru-RU" sz="2400" dirty="0" smtClean="0">
                <a:solidFill>
                  <a:schemeClr val="bg2"/>
                </a:solidFill>
                <a:effectLst/>
                <a:latin typeface="Times New Roman" pitchFamily="18" charset="0"/>
                <a:cs typeface="Times New Roman" pitchFamily="18" charset="0"/>
              </a:rPr>
              <a:t>PDF первоначально проектировался как компактный формат электронной документации, но в последнее время все больше используется для передачи по сетям графических изображений и смешанных документов, содержащих как текст, так и графику. Формат PDF является в полной мере </a:t>
            </a:r>
            <a:r>
              <a:rPr lang="ru-RU" sz="2400" dirty="0" err="1" smtClean="0">
                <a:solidFill>
                  <a:schemeClr val="bg2"/>
                </a:solidFill>
                <a:effectLst/>
                <a:latin typeface="Times New Roman" pitchFamily="18" charset="0"/>
                <a:cs typeface="Times New Roman" pitchFamily="18" charset="0"/>
              </a:rPr>
              <a:t>платформонезависимым</a:t>
            </a:r>
            <a:r>
              <a:rPr lang="ru-RU" sz="2400" dirty="0" smtClean="0">
                <a:solidFill>
                  <a:schemeClr val="bg2"/>
                </a:solidFill>
                <a:effectLst/>
                <a:latin typeface="Times New Roman" pitchFamily="18" charset="0"/>
                <a:cs typeface="Times New Roman" pitchFamily="18" charset="0"/>
              </a:rPr>
              <a:t> форматом, в текстовой части которого возможно использование множества шрифтов и гипертекстовых ссылок, а также графические иллюстрации любого типа (векторные или растровые).</a:t>
            </a:r>
            <a:endParaRPr lang="en-US" sz="2400" dirty="0" smtClean="0">
              <a:solidFill>
                <a:schemeClr val="bg2"/>
              </a:solidFill>
              <a:effectLst/>
              <a:latin typeface="Times New Roman" pitchFamily="18" charset="0"/>
              <a:cs typeface="Times New Roman" pitchFamily="18" charset="0"/>
            </a:endParaRPr>
          </a:p>
          <a:p>
            <a:pPr marL="0" indent="342900" algn="just" eaLnBrk="1" hangingPunct="1">
              <a:spcBef>
                <a:spcPts val="0"/>
              </a:spcBef>
              <a:buFont typeface="Wingdings" pitchFamily="2" charset="2"/>
              <a:buNone/>
            </a:pPr>
            <a:r>
              <a:rPr lang="ru-RU" sz="2400" dirty="0" smtClean="0">
                <a:solidFill>
                  <a:schemeClr val="bg2"/>
                </a:solidFill>
                <a:effectLst/>
                <a:latin typeface="Times New Roman" pitchFamily="18" charset="0"/>
                <a:cs typeface="Times New Roman" pitchFamily="18" charset="0"/>
              </a:rPr>
              <a:t> Для достижения минимального размера PDF-файла используется компрессия, причем каждый вид объектов сжимается по наиболее выгодному для него алгоритму. Просматривать документы в формате PDF и распечатывать их на принтере можно с помощью утилиты </a:t>
            </a:r>
            <a:r>
              <a:rPr lang="ru-RU" sz="2400" dirty="0" err="1" smtClean="0">
                <a:solidFill>
                  <a:schemeClr val="bg2"/>
                </a:solidFill>
                <a:effectLst/>
                <a:latin typeface="Times New Roman" pitchFamily="18" charset="0"/>
                <a:cs typeface="Times New Roman" pitchFamily="18" charset="0"/>
              </a:rPr>
              <a:t>Acrobat</a:t>
            </a:r>
            <a:r>
              <a:rPr lang="ru-RU" sz="2400" dirty="0" smtClean="0">
                <a:solidFill>
                  <a:schemeClr val="bg2"/>
                </a:solidFill>
                <a:effectLst/>
                <a:latin typeface="Times New Roman" pitchFamily="18" charset="0"/>
                <a:cs typeface="Times New Roman" pitchFamily="18" charset="0"/>
              </a:rPr>
              <a:t> </a:t>
            </a:r>
            <a:r>
              <a:rPr lang="ru-RU" sz="2400" dirty="0" err="1" smtClean="0">
                <a:solidFill>
                  <a:schemeClr val="bg2"/>
                </a:solidFill>
                <a:effectLst/>
                <a:latin typeface="Times New Roman" pitchFamily="18" charset="0"/>
                <a:cs typeface="Times New Roman" pitchFamily="18" charset="0"/>
              </a:rPr>
              <a:t>Reader</a:t>
            </a:r>
            <a:r>
              <a:rPr lang="ru-RU" sz="2400" dirty="0" smtClean="0">
                <a:solidFill>
                  <a:schemeClr val="bg2"/>
                </a:solidFill>
                <a:effectLst/>
                <a:latin typeface="Times New Roman" pitchFamily="18" charset="0"/>
                <a:cs typeface="Times New Roman" pitchFamily="18" charset="0"/>
              </a:rPr>
              <a:t>, распространяемой компанией </a:t>
            </a:r>
            <a:r>
              <a:rPr lang="ru-RU" sz="2400" dirty="0" err="1" smtClean="0">
                <a:solidFill>
                  <a:schemeClr val="bg2"/>
                </a:solidFill>
                <a:effectLst/>
                <a:latin typeface="Times New Roman" pitchFamily="18" charset="0"/>
                <a:cs typeface="Times New Roman" pitchFamily="18" charset="0"/>
              </a:rPr>
              <a:t>Adobe</a:t>
            </a:r>
            <a:r>
              <a:rPr lang="ru-RU" sz="2400" dirty="0" smtClean="0">
                <a:solidFill>
                  <a:schemeClr val="bg2"/>
                </a:solidFill>
                <a:effectLst/>
                <a:latin typeface="Times New Roman" pitchFamily="18" charset="0"/>
                <a:cs typeface="Times New Roman" pitchFamily="18" charset="0"/>
              </a:rPr>
              <a:t> бесплатно.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buNone/>
            </a:pPr>
            <a:r>
              <a:rPr lang="ru-RU" dirty="0" smtClean="0"/>
              <a:t>Цели: </a:t>
            </a:r>
            <a:r>
              <a:rPr lang="ru-RU" b="1" dirty="0" smtClean="0">
                <a:solidFill>
                  <a:srgbClr val="FFFF00"/>
                </a:solidFill>
                <a:latin typeface="Times New Roman" pitchFamily="18" charset="0"/>
                <a:cs typeface="Times New Roman" pitchFamily="18" charset="0"/>
              </a:rPr>
              <a:t>Познакомить с различными видами форматов графических файлов.</a:t>
            </a:r>
          </a:p>
          <a:p>
            <a:pPr>
              <a:buNone/>
            </a:pPr>
            <a:endParaRPr lang="ru-RU" b="1" dirty="0" smtClean="0">
              <a:solidFill>
                <a:srgbClr val="FFFF00"/>
              </a:solidFill>
              <a:latin typeface="Times New Roman" pitchFamily="18" charset="0"/>
              <a:cs typeface="Times New Roman" pitchFamily="18" charset="0"/>
            </a:endParaRPr>
          </a:p>
          <a:p>
            <a:pPr algn="just">
              <a:buNone/>
            </a:pPr>
            <a:r>
              <a:rPr lang="ru-RU" dirty="0" smtClean="0"/>
              <a:t>Задачи: </a:t>
            </a:r>
            <a:r>
              <a:rPr lang="ru-RU" b="1" dirty="0" smtClean="0">
                <a:solidFill>
                  <a:srgbClr val="FFFF00"/>
                </a:solidFill>
                <a:latin typeface="Times New Roman" pitchFamily="18" charset="0"/>
                <a:cs typeface="Times New Roman" pitchFamily="18" charset="0"/>
              </a:rPr>
              <a:t>Рассмотреть растровые и векторные форматы графических файлов.</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pPr eaLnBrk="1" hangingPunct="1">
              <a:defRPr/>
            </a:pPr>
            <a:r>
              <a:rPr lang="ru-RU" sz="4000" dirty="0" smtClean="0">
                <a:latin typeface="Times New Roman" pitchFamily="18" charset="0"/>
                <a:cs typeface="Times New Roman" pitchFamily="18" charset="0"/>
              </a:rPr>
              <a:t>СОДЕРЖАНИЕ</a:t>
            </a:r>
          </a:p>
        </p:txBody>
      </p:sp>
      <p:sp>
        <p:nvSpPr>
          <p:cNvPr id="16387" name="Rectangle 3"/>
          <p:cNvSpPr>
            <a:spLocks noGrp="1" noChangeArrowheads="1"/>
          </p:cNvSpPr>
          <p:nvPr>
            <p:ph type="body" idx="1"/>
          </p:nvPr>
        </p:nvSpPr>
        <p:spPr>
          <a:xfrm>
            <a:off x="457200" y="1196975"/>
            <a:ext cx="8229600" cy="5472113"/>
          </a:xfrm>
        </p:spPr>
        <p:txBody>
          <a:bodyPr/>
          <a:lstStyle/>
          <a:p>
            <a:pPr marL="609600" indent="-609600" eaLnBrk="1" hangingPunct="1">
              <a:lnSpc>
                <a:spcPct val="80000"/>
              </a:lnSpc>
              <a:defRPr/>
            </a:pPr>
            <a:r>
              <a:rPr lang="ru-RU" sz="2800" dirty="0" smtClean="0">
                <a:solidFill>
                  <a:srgbClr val="DDF933"/>
                </a:solidFill>
                <a:latin typeface="Times New Roman" pitchFamily="18" charset="0"/>
                <a:cs typeface="Times New Roman" pitchFamily="18" charset="0"/>
              </a:rPr>
              <a:t>Растровые графические форматы</a:t>
            </a:r>
            <a:endParaRPr lang="en-US" sz="2800" dirty="0" smtClean="0">
              <a:solidFill>
                <a:srgbClr val="DDF933"/>
              </a:solidFill>
              <a:latin typeface="Times New Roman" pitchFamily="18" charset="0"/>
              <a:cs typeface="Times New Roman" pitchFamily="18" charset="0"/>
            </a:endParaRPr>
          </a:p>
          <a:p>
            <a:pPr marL="990600" lvl="1" indent="-533400" eaLnBrk="1" hangingPunct="1">
              <a:lnSpc>
                <a:spcPct val="80000"/>
              </a:lnSpc>
              <a:defRPr/>
            </a:pPr>
            <a:r>
              <a:rPr lang="en-US" sz="2400" dirty="0" smtClean="0">
                <a:solidFill>
                  <a:srgbClr val="3409ED"/>
                </a:solidFill>
                <a:latin typeface="Times New Roman" pitchFamily="18" charset="0"/>
                <a:cs typeface="Times New Roman" pitchFamily="18" charset="0"/>
                <a:hlinkClick r:id="rId2" action="ppaction://hlinksldjump"/>
              </a:rPr>
              <a:t>BMP (Windows Device Independent Bitmap)</a:t>
            </a:r>
            <a:endParaRPr lang="ru-RU" sz="2400" dirty="0" smtClean="0">
              <a:solidFill>
                <a:srgbClr val="3409ED"/>
              </a:solidFill>
              <a:latin typeface="Times New Roman" pitchFamily="18" charset="0"/>
              <a:cs typeface="Times New Roman" pitchFamily="18" charset="0"/>
            </a:endParaRPr>
          </a:p>
          <a:p>
            <a:pPr marL="990600" lvl="1" indent="-533400" eaLnBrk="1" hangingPunct="1">
              <a:lnSpc>
                <a:spcPct val="80000"/>
              </a:lnSpc>
              <a:defRPr/>
            </a:pPr>
            <a:r>
              <a:rPr lang="ru-RU" sz="2400" dirty="0" smtClean="0">
                <a:solidFill>
                  <a:srgbClr val="3409ED"/>
                </a:solidFill>
                <a:latin typeface="Times New Roman" pitchFamily="18" charset="0"/>
                <a:cs typeface="Times New Roman" pitchFamily="18" charset="0"/>
                <a:hlinkClick r:id="rId3" action="ppaction://hlinksldjump"/>
              </a:rPr>
              <a:t>PCX (</a:t>
            </a:r>
            <a:r>
              <a:rPr lang="ru-RU" sz="2400" dirty="0" err="1" smtClean="0">
                <a:solidFill>
                  <a:srgbClr val="3409ED"/>
                </a:solidFill>
                <a:latin typeface="Times New Roman" pitchFamily="18" charset="0"/>
                <a:cs typeface="Times New Roman" pitchFamily="18" charset="0"/>
                <a:hlinkClick r:id="rId3" action="ppaction://hlinksldjump"/>
              </a:rPr>
              <a:t>Soft</a:t>
            </a:r>
            <a:r>
              <a:rPr lang="ru-RU" sz="2400" dirty="0" smtClean="0">
                <a:solidFill>
                  <a:srgbClr val="3409ED"/>
                </a:solidFill>
                <a:latin typeface="Times New Roman" pitchFamily="18" charset="0"/>
                <a:cs typeface="Times New Roman" pitchFamily="18" charset="0"/>
                <a:hlinkClick r:id="rId3" action="ppaction://hlinksldjump"/>
              </a:rPr>
              <a:t> </a:t>
            </a:r>
            <a:r>
              <a:rPr lang="ru-RU" sz="2400" dirty="0" err="1" smtClean="0">
                <a:solidFill>
                  <a:srgbClr val="3409ED"/>
                </a:solidFill>
                <a:latin typeface="Times New Roman" pitchFamily="18" charset="0"/>
                <a:cs typeface="Times New Roman" pitchFamily="18" charset="0"/>
                <a:hlinkClick r:id="rId3" action="ppaction://hlinksldjump"/>
              </a:rPr>
              <a:t>Publisher's</a:t>
            </a:r>
            <a:r>
              <a:rPr lang="ru-RU" sz="2400" dirty="0" smtClean="0">
                <a:solidFill>
                  <a:srgbClr val="3409ED"/>
                </a:solidFill>
                <a:latin typeface="Times New Roman" pitchFamily="18" charset="0"/>
                <a:cs typeface="Times New Roman" pitchFamily="18" charset="0"/>
                <a:hlinkClick r:id="rId3" action="ppaction://hlinksldjump"/>
              </a:rPr>
              <a:t> </a:t>
            </a:r>
            <a:r>
              <a:rPr lang="ru-RU" sz="2400" dirty="0" err="1" smtClean="0">
                <a:solidFill>
                  <a:srgbClr val="3409ED"/>
                </a:solidFill>
                <a:latin typeface="Times New Roman" pitchFamily="18" charset="0"/>
                <a:cs typeface="Times New Roman" pitchFamily="18" charset="0"/>
                <a:hlinkClick r:id="rId3" action="ppaction://hlinksldjump"/>
              </a:rPr>
              <a:t>Paintbrush</a:t>
            </a:r>
            <a:r>
              <a:rPr lang="ru-RU" sz="2400" dirty="0" smtClean="0">
                <a:solidFill>
                  <a:srgbClr val="3409ED"/>
                </a:solidFill>
                <a:latin typeface="Times New Roman" pitchFamily="18" charset="0"/>
                <a:cs typeface="Times New Roman" pitchFamily="18" charset="0"/>
                <a:hlinkClick r:id="rId3" action="ppaction://hlinksldjump"/>
              </a:rPr>
              <a:t>)</a:t>
            </a:r>
            <a:endParaRPr lang="ru-RU" sz="2400" dirty="0" smtClean="0">
              <a:solidFill>
                <a:srgbClr val="3409ED"/>
              </a:solidFill>
              <a:latin typeface="Times New Roman" pitchFamily="18" charset="0"/>
              <a:cs typeface="Times New Roman" pitchFamily="18" charset="0"/>
            </a:endParaRPr>
          </a:p>
          <a:p>
            <a:pPr marL="990600" lvl="1" indent="-533400" eaLnBrk="1" hangingPunct="1">
              <a:lnSpc>
                <a:spcPct val="80000"/>
              </a:lnSpc>
              <a:defRPr/>
            </a:pPr>
            <a:r>
              <a:rPr lang="ru-RU" sz="2400" dirty="0" smtClean="0">
                <a:solidFill>
                  <a:srgbClr val="3409ED"/>
                </a:solidFill>
                <a:latin typeface="Times New Roman" pitchFamily="18" charset="0"/>
                <a:cs typeface="Times New Roman" pitchFamily="18" charset="0"/>
                <a:hlinkClick r:id="rId4" action="ppaction://hlinksldjump"/>
              </a:rPr>
              <a:t>GIF (</a:t>
            </a:r>
            <a:r>
              <a:rPr lang="ru-RU" sz="2400" dirty="0" err="1" smtClean="0">
                <a:solidFill>
                  <a:srgbClr val="3409ED"/>
                </a:solidFill>
                <a:latin typeface="Times New Roman" pitchFamily="18" charset="0"/>
                <a:cs typeface="Times New Roman" pitchFamily="18" charset="0"/>
                <a:hlinkClick r:id="rId4" action="ppaction://hlinksldjump"/>
              </a:rPr>
              <a:t>Graphics</a:t>
            </a:r>
            <a:r>
              <a:rPr lang="ru-RU" sz="2400" dirty="0" smtClean="0">
                <a:solidFill>
                  <a:srgbClr val="3409ED"/>
                </a:solidFill>
                <a:latin typeface="Times New Roman" pitchFamily="18" charset="0"/>
                <a:cs typeface="Times New Roman" pitchFamily="18" charset="0"/>
                <a:hlinkClick r:id="rId4" action="ppaction://hlinksldjump"/>
              </a:rPr>
              <a:t> </a:t>
            </a:r>
            <a:r>
              <a:rPr lang="ru-RU" sz="2400" dirty="0" err="1" smtClean="0">
                <a:solidFill>
                  <a:srgbClr val="3409ED"/>
                </a:solidFill>
                <a:latin typeface="Times New Roman" pitchFamily="18" charset="0"/>
                <a:cs typeface="Times New Roman" pitchFamily="18" charset="0"/>
                <a:hlinkClick r:id="rId4" action="ppaction://hlinksldjump"/>
              </a:rPr>
              <a:t>Interchange</a:t>
            </a:r>
            <a:r>
              <a:rPr lang="ru-RU" sz="2400" dirty="0" smtClean="0">
                <a:solidFill>
                  <a:srgbClr val="3409ED"/>
                </a:solidFill>
                <a:latin typeface="Times New Roman" pitchFamily="18" charset="0"/>
                <a:cs typeface="Times New Roman" pitchFamily="18" charset="0"/>
                <a:hlinkClick r:id="rId4" action="ppaction://hlinksldjump"/>
              </a:rPr>
              <a:t> </a:t>
            </a:r>
            <a:r>
              <a:rPr lang="ru-RU" sz="2400" dirty="0" err="1" smtClean="0">
                <a:solidFill>
                  <a:srgbClr val="3409ED"/>
                </a:solidFill>
                <a:latin typeface="Times New Roman" pitchFamily="18" charset="0"/>
                <a:cs typeface="Times New Roman" pitchFamily="18" charset="0"/>
                <a:hlinkClick r:id="rId4" action="ppaction://hlinksldjump"/>
              </a:rPr>
              <a:t>Format</a:t>
            </a:r>
            <a:r>
              <a:rPr lang="ru-RU" sz="2400" dirty="0" smtClean="0">
                <a:solidFill>
                  <a:srgbClr val="3409ED"/>
                </a:solidFill>
                <a:latin typeface="Times New Roman" pitchFamily="18" charset="0"/>
                <a:cs typeface="Times New Roman" pitchFamily="18" charset="0"/>
                <a:hlinkClick r:id="rId4" action="ppaction://hlinksldjump"/>
              </a:rPr>
              <a:t>)</a:t>
            </a:r>
            <a:endParaRPr lang="ru-RU" sz="2400" dirty="0" smtClean="0">
              <a:solidFill>
                <a:srgbClr val="3409ED"/>
              </a:solidFill>
              <a:latin typeface="Times New Roman" pitchFamily="18" charset="0"/>
              <a:cs typeface="Times New Roman" pitchFamily="18" charset="0"/>
            </a:endParaRPr>
          </a:p>
          <a:p>
            <a:pPr marL="990600" lvl="1" indent="-533400" eaLnBrk="1" hangingPunct="1">
              <a:lnSpc>
                <a:spcPct val="80000"/>
              </a:lnSpc>
              <a:defRPr/>
            </a:pPr>
            <a:r>
              <a:rPr lang="ru-RU" sz="2400" dirty="0" smtClean="0">
                <a:solidFill>
                  <a:srgbClr val="3409ED"/>
                </a:solidFill>
                <a:latin typeface="Times New Roman" pitchFamily="18" charset="0"/>
                <a:cs typeface="Times New Roman" pitchFamily="18" charset="0"/>
                <a:hlinkClick r:id="rId5" action="ppaction://hlinksldjump"/>
              </a:rPr>
              <a:t>PNG (</a:t>
            </a:r>
            <a:r>
              <a:rPr lang="ru-RU" sz="2400" dirty="0" err="1" smtClean="0">
                <a:solidFill>
                  <a:srgbClr val="3409ED"/>
                </a:solidFill>
                <a:latin typeface="Times New Roman" pitchFamily="18" charset="0"/>
                <a:cs typeface="Times New Roman" pitchFamily="18" charset="0"/>
                <a:hlinkClick r:id="rId5" action="ppaction://hlinksldjump"/>
              </a:rPr>
              <a:t>Portable</a:t>
            </a:r>
            <a:r>
              <a:rPr lang="ru-RU" sz="2400" dirty="0" smtClean="0">
                <a:solidFill>
                  <a:srgbClr val="3409ED"/>
                </a:solidFill>
                <a:latin typeface="Times New Roman" pitchFamily="18" charset="0"/>
                <a:cs typeface="Times New Roman" pitchFamily="18" charset="0"/>
                <a:hlinkClick r:id="rId5" action="ppaction://hlinksldjump"/>
              </a:rPr>
              <a:t> </a:t>
            </a:r>
            <a:r>
              <a:rPr lang="ru-RU" sz="2400" dirty="0" err="1" smtClean="0">
                <a:solidFill>
                  <a:srgbClr val="3409ED"/>
                </a:solidFill>
                <a:latin typeface="Times New Roman" pitchFamily="18" charset="0"/>
                <a:cs typeface="Times New Roman" pitchFamily="18" charset="0"/>
                <a:hlinkClick r:id="rId5" action="ppaction://hlinksldjump"/>
              </a:rPr>
              <a:t>Network</a:t>
            </a:r>
            <a:r>
              <a:rPr lang="ru-RU" sz="2400" dirty="0" smtClean="0">
                <a:solidFill>
                  <a:srgbClr val="3409ED"/>
                </a:solidFill>
                <a:latin typeface="Times New Roman" pitchFamily="18" charset="0"/>
                <a:cs typeface="Times New Roman" pitchFamily="18" charset="0"/>
                <a:hlinkClick r:id="rId5" action="ppaction://hlinksldjump"/>
              </a:rPr>
              <a:t> </a:t>
            </a:r>
            <a:r>
              <a:rPr lang="ru-RU" sz="2400" dirty="0" err="1" smtClean="0">
                <a:solidFill>
                  <a:srgbClr val="3409ED"/>
                </a:solidFill>
                <a:latin typeface="Times New Roman" pitchFamily="18" charset="0"/>
                <a:cs typeface="Times New Roman" pitchFamily="18" charset="0"/>
                <a:hlinkClick r:id="rId5" action="ppaction://hlinksldjump"/>
              </a:rPr>
              <a:t>Graphics</a:t>
            </a:r>
            <a:r>
              <a:rPr lang="ru-RU" sz="2400" dirty="0" smtClean="0">
                <a:solidFill>
                  <a:srgbClr val="3409ED"/>
                </a:solidFill>
                <a:latin typeface="Times New Roman" pitchFamily="18" charset="0"/>
                <a:cs typeface="Times New Roman" pitchFamily="18" charset="0"/>
                <a:hlinkClick r:id="rId5" action="ppaction://hlinksldjump"/>
              </a:rPr>
              <a:t>)</a:t>
            </a:r>
            <a:endParaRPr lang="en-US" sz="2400" dirty="0" smtClean="0">
              <a:solidFill>
                <a:srgbClr val="3409ED"/>
              </a:solidFill>
              <a:latin typeface="Times New Roman" pitchFamily="18" charset="0"/>
              <a:cs typeface="Times New Roman" pitchFamily="18" charset="0"/>
            </a:endParaRPr>
          </a:p>
          <a:p>
            <a:pPr marL="990600" lvl="1" indent="-533400" eaLnBrk="1" hangingPunct="1">
              <a:lnSpc>
                <a:spcPct val="80000"/>
              </a:lnSpc>
              <a:defRPr/>
            </a:pPr>
            <a:r>
              <a:rPr lang="en-US" sz="2400" dirty="0" smtClean="0">
                <a:solidFill>
                  <a:srgbClr val="3409ED"/>
                </a:solidFill>
                <a:latin typeface="Times New Roman" pitchFamily="18" charset="0"/>
                <a:cs typeface="Times New Roman" pitchFamily="18" charset="0"/>
                <a:hlinkClick r:id="rId6" action="ppaction://hlinksldjump"/>
              </a:rPr>
              <a:t>JPEG (Joint Photographic Experts Group)</a:t>
            </a:r>
            <a:endParaRPr lang="en-US" sz="2400" dirty="0" smtClean="0">
              <a:solidFill>
                <a:srgbClr val="3409ED"/>
              </a:solidFill>
              <a:latin typeface="Times New Roman" pitchFamily="18" charset="0"/>
              <a:cs typeface="Times New Roman" pitchFamily="18" charset="0"/>
            </a:endParaRPr>
          </a:p>
          <a:p>
            <a:pPr marL="990600" lvl="1" indent="-533400" eaLnBrk="1" hangingPunct="1">
              <a:lnSpc>
                <a:spcPct val="80000"/>
              </a:lnSpc>
              <a:defRPr/>
            </a:pPr>
            <a:r>
              <a:rPr lang="en-US" sz="2400" dirty="0" smtClean="0">
                <a:solidFill>
                  <a:srgbClr val="3409ED"/>
                </a:solidFill>
                <a:latin typeface="Times New Roman" pitchFamily="18" charset="0"/>
                <a:cs typeface="Times New Roman" pitchFamily="18" charset="0"/>
                <a:hlinkClick r:id="rId7" action="ppaction://hlinksldjump"/>
              </a:rPr>
              <a:t>TIFF (Tag Image File Format)</a:t>
            </a:r>
            <a:endParaRPr lang="ru-RU" sz="2400" dirty="0" smtClean="0">
              <a:solidFill>
                <a:srgbClr val="3409ED"/>
              </a:solidFill>
              <a:latin typeface="Times New Roman" pitchFamily="18" charset="0"/>
              <a:cs typeface="Times New Roman" pitchFamily="18" charset="0"/>
            </a:endParaRPr>
          </a:p>
          <a:p>
            <a:pPr marL="990600" lvl="1" indent="-533400" eaLnBrk="1" hangingPunct="1">
              <a:lnSpc>
                <a:spcPct val="80000"/>
              </a:lnSpc>
              <a:defRPr/>
            </a:pPr>
            <a:r>
              <a:rPr lang="ru-RU" sz="2400" dirty="0" smtClean="0">
                <a:solidFill>
                  <a:srgbClr val="3409ED"/>
                </a:solidFill>
                <a:latin typeface="Times New Roman" pitchFamily="18" charset="0"/>
                <a:cs typeface="Times New Roman" pitchFamily="18" charset="0"/>
                <a:hlinkClick r:id="rId8" action="ppaction://hlinksldjump"/>
              </a:rPr>
              <a:t>PSD (</a:t>
            </a:r>
            <a:r>
              <a:rPr lang="ru-RU" sz="2400" dirty="0" err="1" smtClean="0">
                <a:solidFill>
                  <a:srgbClr val="3409ED"/>
                </a:solidFill>
                <a:latin typeface="Times New Roman" pitchFamily="18" charset="0"/>
                <a:cs typeface="Times New Roman" pitchFamily="18" charset="0"/>
                <a:hlinkClick r:id="rId8" action="ppaction://hlinksldjump"/>
              </a:rPr>
              <a:t>Adobe</a:t>
            </a:r>
            <a:r>
              <a:rPr lang="ru-RU" sz="2400" dirty="0" smtClean="0">
                <a:solidFill>
                  <a:srgbClr val="3409ED"/>
                </a:solidFill>
                <a:latin typeface="Times New Roman" pitchFamily="18" charset="0"/>
                <a:cs typeface="Times New Roman" pitchFamily="18" charset="0"/>
                <a:hlinkClick r:id="rId8" action="ppaction://hlinksldjump"/>
              </a:rPr>
              <a:t> </a:t>
            </a:r>
            <a:r>
              <a:rPr lang="ru-RU" sz="2400" dirty="0" err="1" smtClean="0">
                <a:solidFill>
                  <a:srgbClr val="3409ED"/>
                </a:solidFill>
                <a:latin typeface="Times New Roman" pitchFamily="18" charset="0"/>
                <a:cs typeface="Times New Roman" pitchFamily="18" charset="0"/>
                <a:hlinkClick r:id="rId8" action="ppaction://hlinksldjump"/>
              </a:rPr>
              <a:t>Photoshop</a:t>
            </a:r>
            <a:r>
              <a:rPr lang="ru-RU" sz="2400" dirty="0" smtClean="0">
                <a:solidFill>
                  <a:srgbClr val="3409ED"/>
                </a:solidFill>
                <a:latin typeface="Times New Roman" pitchFamily="18" charset="0"/>
                <a:cs typeface="Times New Roman" pitchFamily="18" charset="0"/>
                <a:hlinkClick r:id="rId8" action="ppaction://hlinksldjump"/>
              </a:rPr>
              <a:t>)</a:t>
            </a:r>
            <a:endParaRPr lang="ru-RU" sz="2400" dirty="0" smtClean="0">
              <a:solidFill>
                <a:srgbClr val="3409ED"/>
              </a:solidFill>
              <a:latin typeface="Times New Roman" pitchFamily="18" charset="0"/>
              <a:cs typeface="Times New Roman" pitchFamily="18" charset="0"/>
            </a:endParaRPr>
          </a:p>
          <a:p>
            <a:pPr marL="609600" indent="-609600" eaLnBrk="1" hangingPunct="1">
              <a:lnSpc>
                <a:spcPct val="80000"/>
              </a:lnSpc>
              <a:defRPr/>
            </a:pPr>
            <a:r>
              <a:rPr lang="ru-RU" sz="2800" dirty="0" smtClean="0">
                <a:solidFill>
                  <a:srgbClr val="DDF933"/>
                </a:solidFill>
                <a:latin typeface="Times New Roman" pitchFamily="18" charset="0"/>
                <a:cs typeface="Times New Roman" pitchFamily="18" charset="0"/>
              </a:rPr>
              <a:t>Векторные графические форматы</a:t>
            </a:r>
          </a:p>
          <a:p>
            <a:pPr marL="990600" lvl="1" indent="-533400" eaLnBrk="1" hangingPunct="1">
              <a:lnSpc>
                <a:spcPct val="80000"/>
              </a:lnSpc>
              <a:defRPr/>
            </a:pPr>
            <a:r>
              <a:rPr lang="ru-RU" sz="2400" dirty="0" smtClean="0">
                <a:latin typeface="Times New Roman" pitchFamily="18" charset="0"/>
                <a:cs typeface="Times New Roman" pitchFamily="18" charset="0"/>
                <a:hlinkClick r:id="rId9" action="ppaction://hlinksldjump"/>
              </a:rPr>
              <a:t>AI (</a:t>
            </a:r>
            <a:r>
              <a:rPr lang="ru-RU" sz="2400" dirty="0" err="1" smtClean="0">
                <a:latin typeface="Times New Roman" pitchFamily="18" charset="0"/>
                <a:cs typeface="Times New Roman" pitchFamily="18" charset="0"/>
                <a:hlinkClick r:id="rId9" action="ppaction://hlinksldjump"/>
              </a:rPr>
              <a:t>Adobe</a:t>
            </a:r>
            <a:r>
              <a:rPr lang="ru-RU" sz="2400" dirty="0" smtClean="0">
                <a:latin typeface="Times New Roman" pitchFamily="18" charset="0"/>
                <a:cs typeface="Times New Roman" pitchFamily="18" charset="0"/>
                <a:hlinkClick r:id="rId9" action="ppaction://hlinksldjump"/>
              </a:rPr>
              <a:t> </a:t>
            </a:r>
            <a:r>
              <a:rPr lang="ru-RU" sz="2400" dirty="0" err="1" smtClean="0">
                <a:latin typeface="Times New Roman" pitchFamily="18" charset="0"/>
                <a:cs typeface="Times New Roman" pitchFamily="18" charset="0"/>
                <a:hlinkClick r:id="rId9" action="ppaction://hlinksldjump"/>
              </a:rPr>
              <a:t>Illustrator</a:t>
            </a:r>
            <a:r>
              <a:rPr lang="ru-RU" sz="2400" dirty="0" smtClean="0">
                <a:latin typeface="Times New Roman" pitchFamily="18" charset="0"/>
                <a:cs typeface="Times New Roman" pitchFamily="18" charset="0"/>
                <a:hlinkClick r:id="rId9" action="ppaction://hlinksldjump"/>
              </a:rPr>
              <a:t> </a:t>
            </a:r>
            <a:r>
              <a:rPr lang="ru-RU" sz="2400" dirty="0" err="1" smtClean="0">
                <a:latin typeface="Times New Roman" pitchFamily="18" charset="0"/>
                <a:cs typeface="Times New Roman" pitchFamily="18" charset="0"/>
                <a:hlinkClick r:id="rId9" action="ppaction://hlinksldjump"/>
              </a:rPr>
              <a:t>Document</a:t>
            </a:r>
            <a:r>
              <a:rPr lang="ru-RU" sz="2400" dirty="0" smtClean="0">
                <a:latin typeface="Times New Roman" pitchFamily="18" charset="0"/>
                <a:cs typeface="Times New Roman" pitchFamily="18" charset="0"/>
                <a:hlinkClick r:id="rId9" action="ppaction://hlinksldjump"/>
              </a:rPr>
              <a:t>)</a:t>
            </a:r>
            <a:endParaRPr lang="ru-RU" sz="2400" dirty="0" smtClean="0">
              <a:latin typeface="Times New Roman" pitchFamily="18" charset="0"/>
              <a:cs typeface="Times New Roman" pitchFamily="18" charset="0"/>
            </a:endParaRPr>
          </a:p>
          <a:p>
            <a:pPr marL="990600" lvl="1" indent="-533400" eaLnBrk="1" hangingPunct="1">
              <a:lnSpc>
                <a:spcPct val="80000"/>
              </a:lnSpc>
              <a:defRPr/>
            </a:pPr>
            <a:r>
              <a:rPr lang="ru-RU" sz="2400" dirty="0" smtClean="0">
                <a:latin typeface="Times New Roman" pitchFamily="18" charset="0"/>
                <a:cs typeface="Times New Roman" pitchFamily="18" charset="0"/>
                <a:hlinkClick r:id="rId10" action="ppaction://hlinksldjump"/>
              </a:rPr>
              <a:t>CDR (</a:t>
            </a:r>
            <a:r>
              <a:rPr lang="ru-RU" sz="2400" dirty="0" err="1" smtClean="0">
                <a:latin typeface="Times New Roman" pitchFamily="18" charset="0"/>
                <a:cs typeface="Times New Roman" pitchFamily="18" charset="0"/>
                <a:hlinkClick r:id="rId10" action="ppaction://hlinksldjump"/>
              </a:rPr>
              <a:t>Corel</a:t>
            </a:r>
            <a:r>
              <a:rPr lang="ru-RU" sz="2400" dirty="0" smtClean="0">
                <a:latin typeface="Times New Roman" pitchFamily="18" charset="0"/>
                <a:cs typeface="Times New Roman" pitchFamily="18" charset="0"/>
                <a:hlinkClick r:id="rId10" action="ppaction://hlinksldjump"/>
              </a:rPr>
              <a:t> DRAW </a:t>
            </a:r>
            <a:r>
              <a:rPr lang="ru-RU" sz="2400" dirty="0" err="1" smtClean="0">
                <a:latin typeface="Times New Roman" pitchFamily="18" charset="0"/>
                <a:cs typeface="Times New Roman" pitchFamily="18" charset="0"/>
                <a:hlinkClick r:id="rId10" action="ppaction://hlinksldjump"/>
              </a:rPr>
              <a:t>Document</a:t>
            </a:r>
            <a:r>
              <a:rPr lang="ru-RU" sz="2400" dirty="0" smtClean="0">
                <a:latin typeface="Times New Roman" pitchFamily="18" charset="0"/>
                <a:cs typeface="Times New Roman" pitchFamily="18" charset="0"/>
                <a:hlinkClick r:id="rId10" action="ppaction://hlinksldjump"/>
              </a:rPr>
              <a:t>)</a:t>
            </a:r>
            <a:endParaRPr lang="ru-RU" sz="2400" dirty="0" smtClean="0">
              <a:latin typeface="Times New Roman" pitchFamily="18" charset="0"/>
              <a:cs typeface="Times New Roman" pitchFamily="18" charset="0"/>
            </a:endParaRPr>
          </a:p>
          <a:p>
            <a:pPr marL="990600" lvl="1" indent="-533400" eaLnBrk="1" hangingPunct="1">
              <a:lnSpc>
                <a:spcPct val="80000"/>
              </a:lnSpc>
              <a:defRPr/>
            </a:pPr>
            <a:r>
              <a:rPr lang="ru-RU" sz="2400" dirty="0" smtClean="0">
                <a:latin typeface="Times New Roman" pitchFamily="18" charset="0"/>
                <a:cs typeface="Times New Roman" pitchFamily="18" charset="0"/>
                <a:hlinkClick r:id="rId11" action="ppaction://hlinksldjump"/>
              </a:rPr>
              <a:t>WMF (</a:t>
            </a:r>
            <a:r>
              <a:rPr lang="ru-RU" sz="2400" dirty="0" err="1" smtClean="0">
                <a:latin typeface="Times New Roman" pitchFamily="18" charset="0"/>
                <a:cs typeface="Times New Roman" pitchFamily="18" charset="0"/>
                <a:hlinkClick r:id="rId11" action="ppaction://hlinksldjump"/>
              </a:rPr>
              <a:t>Windows</a:t>
            </a:r>
            <a:r>
              <a:rPr lang="ru-RU" sz="2400" dirty="0" smtClean="0">
                <a:latin typeface="Times New Roman" pitchFamily="18" charset="0"/>
                <a:cs typeface="Times New Roman" pitchFamily="18" charset="0"/>
                <a:hlinkClick r:id="rId11" action="ppaction://hlinksldjump"/>
              </a:rPr>
              <a:t> </a:t>
            </a:r>
            <a:r>
              <a:rPr lang="ru-RU" sz="2400" dirty="0" err="1" smtClean="0">
                <a:latin typeface="Times New Roman" pitchFamily="18" charset="0"/>
                <a:cs typeface="Times New Roman" pitchFamily="18" charset="0"/>
                <a:hlinkClick r:id="rId11" action="ppaction://hlinksldjump"/>
              </a:rPr>
              <a:t>Metafile</a:t>
            </a:r>
            <a:r>
              <a:rPr lang="ru-RU" sz="2400" dirty="0" smtClean="0">
                <a:latin typeface="Times New Roman" pitchFamily="18" charset="0"/>
                <a:cs typeface="Times New Roman" pitchFamily="18" charset="0"/>
                <a:hlinkClick r:id="rId11" action="ppaction://hlinksldjump"/>
              </a:rPr>
              <a:t>)</a:t>
            </a:r>
            <a:endParaRPr lang="ru-RU" sz="2400" dirty="0" smtClean="0">
              <a:latin typeface="Times New Roman" pitchFamily="18" charset="0"/>
              <a:cs typeface="Times New Roman" pitchFamily="18" charset="0"/>
            </a:endParaRPr>
          </a:p>
          <a:p>
            <a:pPr marL="990600" lvl="1" indent="-533400" eaLnBrk="1" hangingPunct="1">
              <a:lnSpc>
                <a:spcPct val="80000"/>
              </a:lnSpc>
              <a:defRPr/>
            </a:pPr>
            <a:r>
              <a:rPr lang="ru-RU" sz="2400" dirty="0" smtClean="0">
                <a:latin typeface="Times New Roman" pitchFamily="18" charset="0"/>
                <a:cs typeface="Times New Roman" pitchFamily="18" charset="0"/>
                <a:hlinkClick r:id="rId12" action="ppaction://hlinksldjump"/>
              </a:rPr>
              <a:t>PDF (</a:t>
            </a:r>
            <a:r>
              <a:rPr lang="ru-RU" sz="2400" dirty="0" err="1" smtClean="0">
                <a:latin typeface="Times New Roman" pitchFamily="18" charset="0"/>
                <a:cs typeface="Times New Roman" pitchFamily="18" charset="0"/>
                <a:hlinkClick r:id="rId12" action="ppaction://hlinksldjump"/>
              </a:rPr>
              <a:t>Portable</a:t>
            </a:r>
            <a:r>
              <a:rPr lang="ru-RU" sz="2400" dirty="0" smtClean="0">
                <a:latin typeface="Times New Roman" pitchFamily="18" charset="0"/>
                <a:cs typeface="Times New Roman" pitchFamily="18" charset="0"/>
                <a:hlinkClick r:id="rId12" action="ppaction://hlinksldjump"/>
              </a:rPr>
              <a:t> </a:t>
            </a:r>
            <a:r>
              <a:rPr lang="ru-RU" sz="2400" dirty="0" err="1" smtClean="0">
                <a:latin typeface="Times New Roman" pitchFamily="18" charset="0"/>
                <a:cs typeface="Times New Roman" pitchFamily="18" charset="0"/>
                <a:hlinkClick r:id="rId12" action="ppaction://hlinksldjump"/>
              </a:rPr>
              <a:t>Document</a:t>
            </a:r>
            <a:r>
              <a:rPr lang="ru-RU" sz="2400" dirty="0" smtClean="0">
                <a:latin typeface="Times New Roman" pitchFamily="18" charset="0"/>
                <a:cs typeface="Times New Roman" pitchFamily="18" charset="0"/>
                <a:hlinkClick r:id="rId12" action="ppaction://hlinksldjump"/>
              </a:rPr>
              <a:t> </a:t>
            </a:r>
            <a:r>
              <a:rPr lang="ru-RU" sz="2400" dirty="0" err="1" smtClean="0">
                <a:latin typeface="Times New Roman" pitchFamily="18" charset="0"/>
                <a:cs typeface="Times New Roman" pitchFamily="18" charset="0"/>
                <a:hlinkClick r:id="rId12" action="ppaction://hlinksldjump"/>
              </a:rPr>
              <a:t>Format</a:t>
            </a:r>
            <a:r>
              <a:rPr lang="ru-RU" sz="2400" dirty="0" smtClean="0">
                <a:latin typeface="Times New Roman" pitchFamily="18" charset="0"/>
                <a:cs typeface="Times New Roman" pitchFamily="18" charset="0"/>
                <a:hlinkClick r:id="rId12" action="ppaction://hlinksldjump"/>
              </a:rPr>
              <a:t>)</a:t>
            </a:r>
            <a:endParaRPr lang="ru-RU"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a:xfrm>
            <a:off x="457200" y="274638"/>
            <a:ext cx="8229600" cy="5675312"/>
          </a:xfrm>
        </p:spPr>
        <p:txBody>
          <a:bodyPr/>
          <a:lstStyle/>
          <a:p>
            <a:pPr eaLnBrk="1" hangingPunct="1">
              <a:defRPr/>
            </a:pPr>
            <a:r>
              <a:rPr lang="ru-RU" sz="7200" dirty="0" smtClean="0">
                <a:solidFill>
                  <a:srgbClr val="E3F820"/>
                </a:solidFill>
                <a:latin typeface="Times New Roman" pitchFamily="18" charset="0"/>
                <a:cs typeface="Times New Roman" pitchFamily="18" charset="0"/>
              </a:rPr>
              <a:t>Растровые графические  форматы</a:t>
            </a:r>
          </a:p>
        </p:txBody>
      </p:sp>
      <p:sp>
        <p:nvSpPr>
          <p:cNvPr id="37891" name="Rectangle 3"/>
          <p:cNvSpPr>
            <a:spLocks noGrp="1" noChangeArrowheads="1"/>
          </p:cNvSpPr>
          <p:nvPr>
            <p:ph type="body" idx="1"/>
          </p:nvPr>
        </p:nvSpPr>
        <p:spPr>
          <a:xfrm>
            <a:off x="539750" y="6742113"/>
            <a:ext cx="8229600" cy="5721350"/>
          </a:xfrm>
        </p:spPr>
        <p:txBody>
          <a:bodyPr/>
          <a:lstStyle/>
          <a:p>
            <a:pPr eaLnBrk="1" hangingPunct="1">
              <a:buFont typeface="Wingdings" pitchFamily="2" charset="2"/>
              <a:buNone/>
              <a:defRPr/>
            </a:pPr>
            <a:endParaRPr lang="ru-RU"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a:xfrm>
            <a:off x="179512" y="476250"/>
            <a:ext cx="8964487" cy="993775"/>
          </a:xfrm>
        </p:spPr>
        <p:txBody>
          <a:bodyPr/>
          <a:lstStyle/>
          <a:p>
            <a:pPr eaLnBrk="1" hangingPunct="1">
              <a:defRPr/>
            </a:pPr>
            <a:r>
              <a:rPr lang="ru-RU" sz="4000" dirty="0" smtClean="0">
                <a:solidFill>
                  <a:srgbClr val="E3F820"/>
                </a:solidFill>
                <a:latin typeface="Times New Roman" pitchFamily="18" charset="0"/>
                <a:cs typeface="Times New Roman" pitchFamily="18" charset="0"/>
              </a:rPr>
              <a:t>BMP </a:t>
            </a:r>
            <a:br>
              <a:rPr lang="ru-RU" sz="4000" dirty="0" smtClean="0">
                <a:solidFill>
                  <a:srgbClr val="E3F820"/>
                </a:solidFill>
                <a:latin typeface="Times New Roman" pitchFamily="18" charset="0"/>
                <a:cs typeface="Times New Roman" pitchFamily="18" charset="0"/>
              </a:rPr>
            </a:br>
            <a:r>
              <a:rPr lang="ru-RU" sz="4000" dirty="0" smtClean="0">
                <a:solidFill>
                  <a:srgbClr val="E3F820"/>
                </a:solidFill>
                <a:latin typeface="Times New Roman" pitchFamily="18" charset="0"/>
                <a:cs typeface="Times New Roman" pitchFamily="18" charset="0"/>
              </a:rPr>
              <a:t>(</a:t>
            </a:r>
            <a:r>
              <a:rPr lang="ru-RU" sz="4000" dirty="0" err="1" smtClean="0">
                <a:solidFill>
                  <a:srgbClr val="E3F820"/>
                </a:solidFill>
                <a:latin typeface="Times New Roman" pitchFamily="18" charset="0"/>
                <a:cs typeface="Times New Roman" pitchFamily="18" charset="0"/>
              </a:rPr>
              <a:t>Windows</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Device</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Independent</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Bitmap</a:t>
            </a:r>
            <a:r>
              <a:rPr lang="ru-RU" sz="4000" dirty="0" smtClean="0">
                <a:solidFill>
                  <a:srgbClr val="E3F820"/>
                </a:solidFill>
                <a:latin typeface="Times New Roman" pitchFamily="18" charset="0"/>
                <a:cs typeface="Times New Roman" pitchFamily="18" charset="0"/>
              </a:rPr>
              <a:t>)</a:t>
            </a:r>
            <a:br>
              <a:rPr lang="ru-RU" sz="4000" dirty="0" smtClean="0">
                <a:solidFill>
                  <a:srgbClr val="E3F820"/>
                </a:solidFill>
                <a:latin typeface="Times New Roman" pitchFamily="18" charset="0"/>
                <a:cs typeface="Times New Roman" pitchFamily="18" charset="0"/>
              </a:rPr>
            </a:br>
            <a:endParaRPr lang="ru-RU" sz="4000" dirty="0" smtClean="0">
              <a:solidFill>
                <a:srgbClr val="E3F820"/>
              </a:solidFill>
              <a:latin typeface="Times New Roman" pitchFamily="18" charset="0"/>
              <a:cs typeface="Times New Roman" pitchFamily="18" charset="0"/>
            </a:endParaRPr>
          </a:p>
        </p:txBody>
      </p:sp>
      <p:sp>
        <p:nvSpPr>
          <p:cNvPr id="6147" name="Rectangle 3"/>
          <p:cNvSpPr>
            <a:spLocks noGrp="1" noChangeArrowheads="1"/>
          </p:cNvSpPr>
          <p:nvPr>
            <p:ph type="body" idx="1"/>
          </p:nvPr>
        </p:nvSpPr>
        <p:spPr>
          <a:xfrm>
            <a:off x="251520" y="1628800"/>
            <a:ext cx="8640960" cy="5040288"/>
          </a:xfrm>
        </p:spPr>
        <p:txBody>
          <a:bodyPr/>
          <a:lstStyle/>
          <a:p>
            <a:pPr marL="0" indent="342900" algn="just" eaLnBrk="1" hangingPunct="1">
              <a:spcBef>
                <a:spcPts val="0"/>
              </a:spcBef>
              <a:buFont typeface="Wingdings" pitchFamily="2" charset="2"/>
              <a:buNone/>
            </a:pPr>
            <a:r>
              <a:rPr lang="ru-RU" sz="2400" dirty="0" smtClean="0">
                <a:effectLst/>
                <a:latin typeface="Times New Roman" pitchFamily="18" charset="0"/>
                <a:cs typeface="Times New Roman" pitchFamily="18" charset="0"/>
              </a:rPr>
              <a:t>    </a:t>
            </a:r>
            <a:r>
              <a:rPr lang="ru-RU" sz="2400" dirty="0" smtClean="0">
                <a:solidFill>
                  <a:srgbClr val="0000FF"/>
                </a:solidFill>
                <a:effectLst/>
                <a:latin typeface="Times New Roman" pitchFamily="18" charset="0"/>
                <a:cs typeface="Times New Roman" pitchFamily="18" charset="0"/>
              </a:rPr>
              <a:t>Самый простой растровый формат BMP, также известный под именем DIB, является родным форматом </a:t>
            </a:r>
            <a:r>
              <a:rPr lang="ru-RU" sz="2400" dirty="0" err="1" smtClean="0">
                <a:solidFill>
                  <a:srgbClr val="0000FF"/>
                </a:solidFill>
                <a:effectLst/>
                <a:latin typeface="Times New Roman" pitchFamily="18" charset="0"/>
                <a:cs typeface="Times New Roman" pitchFamily="18" charset="0"/>
              </a:rPr>
              <a:t>Windows</a:t>
            </a:r>
            <a:r>
              <a:rPr lang="ru-RU" sz="2400" dirty="0" smtClean="0">
                <a:solidFill>
                  <a:srgbClr val="0000FF"/>
                </a:solidFill>
                <a:effectLst/>
                <a:latin typeface="Times New Roman" pitchFamily="18" charset="0"/>
                <a:cs typeface="Times New Roman" pitchFamily="18" charset="0"/>
              </a:rPr>
              <a:t>, он поддерживается всеми графическими редакторами, работающими под ее управлением. </a:t>
            </a:r>
          </a:p>
          <a:p>
            <a:pPr marL="0" indent="342900" algn="just" eaLnBrk="1" hangingPunct="1">
              <a:spcBef>
                <a:spcPts val="0"/>
              </a:spcBef>
              <a:buFont typeface="Wingdings" pitchFamily="2" charset="2"/>
              <a:buNone/>
            </a:pPr>
            <a:r>
              <a:rPr lang="ru-RU" sz="2400" dirty="0" smtClean="0">
                <a:solidFill>
                  <a:srgbClr val="0000FF"/>
                </a:solidFill>
                <a:effectLst/>
                <a:latin typeface="Times New Roman" pitchFamily="18" charset="0"/>
                <a:cs typeface="Times New Roman" pitchFamily="18" charset="0"/>
              </a:rPr>
              <a:t>В BMP поддерживаются как индексированные цвета (до 256 цветов), так и </a:t>
            </a:r>
            <a:r>
              <a:rPr lang="ru-RU" sz="2400" dirty="0" err="1" smtClean="0">
                <a:solidFill>
                  <a:srgbClr val="0000FF"/>
                </a:solidFill>
                <a:effectLst/>
                <a:latin typeface="Times New Roman" pitchFamily="18" charset="0"/>
                <a:cs typeface="Times New Roman" pitchFamily="18" charset="0"/>
              </a:rPr>
              <a:t>полноцветные</a:t>
            </a:r>
            <a:r>
              <a:rPr lang="ru-RU" sz="2400" dirty="0" smtClean="0">
                <a:solidFill>
                  <a:srgbClr val="0000FF"/>
                </a:solidFill>
                <a:effectLst/>
                <a:latin typeface="Times New Roman" pitchFamily="18" charset="0"/>
                <a:cs typeface="Times New Roman" pitchFamily="18" charset="0"/>
              </a:rPr>
              <a:t> изображения. Без компрессии размер файла оказывается близок к максимально возможному. Благодаря примитивнейшему алгоритму записи изображения, при обработке файлов формата BMP очень мало расходуется системных ресурсов, поэтому этот формат очень часто используется для хранения логотипов, экранных заставок, иконок и прочих элементов графического оформления программ.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468313" y="0"/>
            <a:ext cx="8229600" cy="1143000"/>
          </a:xfrm>
        </p:spPr>
        <p:txBody>
          <a:bodyPr/>
          <a:lstStyle/>
          <a:p>
            <a:pPr eaLnBrk="1" hangingPunct="1">
              <a:defRPr/>
            </a:pPr>
            <a:r>
              <a:rPr lang="ru-RU" sz="4000" dirty="0" smtClean="0">
                <a:solidFill>
                  <a:srgbClr val="E3F820"/>
                </a:solidFill>
                <a:latin typeface="Times New Roman" pitchFamily="18" charset="0"/>
                <a:cs typeface="Times New Roman" pitchFamily="18" charset="0"/>
              </a:rPr>
              <a:t>PCX </a:t>
            </a:r>
            <a:br>
              <a:rPr lang="ru-RU" sz="4000" dirty="0" smtClean="0">
                <a:solidFill>
                  <a:srgbClr val="E3F820"/>
                </a:solidFill>
                <a:latin typeface="Times New Roman" pitchFamily="18" charset="0"/>
                <a:cs typeface="Times New Roman" pitchFamily="18" charset="0"/>
              </a:rPr>
            </a:br>
            <a:r>
              <a:rPr lang="ru-RU" sz="4000" dirty="0" smtClean="0">
                <a:solidFill>
                  <a:srgbClr val="E3F820"/>
                </a:solidFill>
                <a:latin typeface="Times New Roman" pitchFamily="18" charset="0"/>
                <a:cs typeface="Times New Roman" pitchFamily="18" charset="0"/>
              </a:rPr>
              <a:t>(</a:t>
            </a:r>
            <a:r>
              <a:rPr lang="ru-RU" sz="4000" dirty="0" err="1" smtClean="0">
                <a:solidFill>
                  <a:srgbClr val="E3F820"/>
                </a:solidFill>
                <a:latin typeface="Times New Roman" pitchFamily="18" charset="0"/>
                <a:cs typeface="Times New Roman" pitchFamily="18" charset="0"/>
              </a:rPr>
              <a:t>Soft</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Publisher's</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Paintbrush</a:t>
            </a:r>
            <a:r>
              <a:rPr lang="ru-RU" sz="4000" dirty="0" smtClean="0">
                <a:solidFill>
                  <a:srgbClr val="E3F820"/>
                </a:solidFill>
                <a:latin typeface="Times New Roman" pitchFamily="18" charset="0"/>
                <a:cs typeface="Times New Roman" pitchFamily="18" charset="0"/>
              </a:rPr>
              <a:t>)</a:t>
            </a:r>
          </a:p>
        </p:txBody>
      </p:sp>
      <p:sp>
        <p:nvSpPr>
          <p:cNvPr id="7171" name="Rectangle 3"/>
          <p:cNvSpPr>
            <a:spLocks noGrp="1" noChangeArrowheads="1"/>
          </p:cNvSpPr>
          <p:nvPr>
            <p:ph type="body" idx="1"/>
          </p:nvPr>
        </p:nvSpPr>
        <p:spPr>
          <a:xfrm>
            <a:off x="251520" y="1124744"/>
            <a:ext cx="8567867" cy="4535720"/>
          </a:xfrm>
        </p:spPr>
        <p:txBody>
          <a:bodyPr/>
          <a:lstStyle/>
          <a:p>
            <a:pPr marL="0" indent="342900" algn="just" eaLnBrk="1" hangingPunct="1">
              <a:buFont typeface="Wingdings" pitchFamily="2" charset="2"/>
              <a:buNone/>
            </a:pPr>
            <a:r>
              <a:rPr lang="ru-RU" sz="2400" dirty="0" smtClean="0">
                <a:effectLst/>
                <a:latin typeface="Times New Roman" pitchFamily="18" charset="0"/>
                <a:cs typeface="Times New Roman" pitchFamily="18" charset="0"/>
              </a:rPr>
              <a:t>      </a:t>
            </a:r>
            <a:r>
              <a:rPr lang="ru-RU" sz="2400" dirty="0" smtClean="0">
                <a:solidFill>
                  <a:schemeClr val="bg2"/>
                </a:solidFill>
                <a:effectLst/>
                <a:latin typeface="Times New Roman" pitchFamily="18" charset="0"/>
                <a:cs typeface="Times New Roman" pitchFamily="18" charset="0"/>
              </a:rPr>
              <a:t>Примерно такими же возможностями, как BMP, обладает и формат PCX, разработанный еще на заре компьютерной эпохи фирмой </a:t>
            </a:r>
            <a:r>
              <a:rPr lang="ru-RU" sz="2400" dirty="0" err="1" smtClean="0">
                <a:solidFill>
                  <a:schemeClr val="bg2"/>
                </a:solidFill>
                <a:effectLst/>
                <a:latin typeface="Times New Roman" pitchFamily="18" charset="0"/>
                <a:cs typeface="Times New Roman" pitchFamily="18" charset="0"/>
              </a:rPr>
              <a:t>Z-Soft</a:t>
            </a:r>
            <a:r>
              <a:rPr lang="ru-RU" sz="2400" dirty="0" smtClean="0">
                <a:solidFill>
                  <a:schemeClr val="bg2"/>
                </a:solidFill>
                <a:effectLst/>
                <a:latin typeface="Times New Roman" pitchFamily="18" charset="0"/>
                <a:cs typeface="Times New Roman" pitchFamily="18" charset="0"/>
              </a:rPr>
              <a:t> специально для своего графического редактора PC </a:t>
            </a:r>
            <a:r>
              <a:rPr lang="ru-RU" sz="2400" dirty="0" err="1" smtClean="0">
                <a:solidFill>
                  <a:schemeClr val="bg2"/>
                </a:solidFill>
                <a:effectLst/>
                <a:latin typeface="Times New Roman" pitchFamily="18" charset="0"/>
                <a:cs typeface="Times New Roman" pitchFamily="18" charset="0"/>
              </a:rPr>
              <a:t>PaintBrush</a:t>
            </a:r>
            <a:r>
              <a:rPr lang="ru-RU" sz="2400" dirty="0" smtClean="0">
                <a:solidFill>
                  <a:schemeClr val="bg2"/>
                </a:solidFill>
                <a:effectLst/>
                <a:latin typeface="Times New Roman" pitchFamily="18" charset="0"/>
                <a:cs typeface="Times New Roman" pitchFamily="18" charset="0"/>
              </a:rPr>
              <a:t> под операционную систему MS-DOS, отсутствует только поддержка операционной системы OS/2. Зато изображения в формате PCX можно посмотреть большинством программ под DOS, в том числе и внутренним </a:t>
            </a:r>
            <a:r>
              <a:rPr lang="ru-RU" sz="2400" dirty="0" err="1" smtClean="0">
                <a:solidFill>
                  <a:schemeClr val="bg2"/>
                </a:solidFill>
                <a:effectLst/>
                <a:latin typeface="Times New Roman" pitchFamily="18" charset="0"/>
                <a:cs typeface="Times New Roman" pitchFamily="18" charset="0"/>
              </a:rPr>
              <a:t>просмотрщиком</a:t>
            </a:r>
            <a:r>
              <a:rPr lang="ru-RU" sz="2400" dirty="0" smtClean="0">
                <a:solidFill>
                  <a:schemeClr val="bg2"/>
                </a:solidFill>
                <a:effectLst/>
                <a:latin typeface="Times New Roman" pitchFamily="18" charset="0"/>
                <a:cs typeface="Times New Roman" pitchFamily="18" charset="0"/>
              </a:rPr>
              <a:t> </a:t>
            </a:r>
            <a:r>
              <a:rPr lang="ru-RU" sz="2400" dirty="0" err="1" smtClean="0">
                <a:solidFill>
                  <a:schemeClr val="bg2"/>
                </a:solidFill>
                <a:effectLst/>
                <a:latin typeface="Times New Roman" pitchFamily="18" charset="0"/>
                <a:cs typeface="Times New Roman" pitchFamily="18" charset="0"/>
              </a:rPr>
              <a:t>Norton</a:t>
            </a:r>
            <a:r>
              <a:rPr lang="ru-RU" sz="2400" dirty="0" smtClean="0">
                <a:solidFill>
                  <a:schemeClr val="bg2"/>
                </a:solidFill>
                <a:effectLst/>
                <a:latin typeface="Times New Roman" pitchFamily="18" charset="0"/>
                <a:cs typeface="Times New Roman" pitchFamily="18" charset="0"/>
              </a:rPr>
              <a:t> </a:t>
            </a:r>
            <a:r>
              <a:rPr lang="ru-RU" sz="2400" dirty="0" err="1" smtClean="0">
                <a:solidFill>
                  <a:schemeClr val="bg2"/>
                </a:solidFill>
                <a:effectLst/>
                <a:latin typeface="Times New Roman" pitchFamily="18" charset="0"/>
                <a:cs typeface="Times New Roman" pitchFamily="18" charset="0"/>
              </a:rPr>
              <a:t>Commander</a:t>
            </a:r>
            <a:r>
              <a:rPr lang="ru-RU" sz="2400" dirty="0" smtClean="0">
                <a:solidFill>
                  <a:schemeClr val="bg2"/>
                </a:solidFill>
                <a:effectLst/>
                <a:latin typeface="Times New Roman" pitchFamily="18" charset="0"/>
                <a:cs typeface="Times New Roman" pitchFamily="18" charset="0"/>
              </a:rPr>
              <a:t>. Цветовые возможности: 1, 2, 4, 8 или 24- битовый цвет, поддерживается только схема RGB, причем полностью отсутствуют возможности сохранения монохромного изображения в оттенках серого. Всегда применяется сжатие ROB. Как и ВМР, этот формат в значительной мере устарел и поддерживается современными графическими программами исключительно для совместимости с антикварным софтом.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468313" y="0"/>
            <a:ext cx="8229600" cy="1143000"/>
          </a:xfrm>
        </p:spPr>
        <p:txBody>
          <a:bodyPr/>
          <a:lstStyle/>
          <a:p>
            <a:pPr eaLnBrk="1" hangingPunct="1">
              <a:defRPr/>
            </a:pPr>
            <a:r>
              <a:rPr lang="ru-RU" sz="4000" dirty="0" smtClean="0">
                <a:solidFill>
                  <a:srgbClr val="E3F820"/>
                </a:solidFill>
                <a:latin typeface="Times New Roman" pitchFamily="18" charset="0"/>
                <a:cs typeface="Times New Roman" pitchFamily="18" charset="0"/>
              </a:rPr>
              <a:t>GIF </a:t>
            </a:r>
            <a:br>
              <a:rPr lang="ru-RU" sz="4000" dirty="0" smtClean="0">
                <a:solidFill>
                  <a:srgbClr val="E3F820"/>
                </a:solidFill>
                <a:latin typeface="Times New Roman" pitchFamily="18" charset="0"/>
                <a:cs typeface="Times New Roman" pitchFamily="18" charset="0"/>
              </a:rPr>
            </a:br>
            <a:r>
              <a:rPr lang="ru-RU" sz="4000" dirty="0" smtClean="0">
                <a:solidFill>
                  <a:srgbClr val="E3F820"/>
                </a:solidFill>
                <a:latin typeface="Times New Roman" pitchFamily="18" charset="0"/>
                <a:cs typeface="Times New Roman" pitchFamily="18" charset="0"/>
              </a:rPr>
              <a:t>(</a:t>
            </a:r>
            <a:r>
              <a:rPr lang="ru-RU" sz="4000" dirty="0" err="1" smtClean="0">
                <a:solidFill>
                  <a:srgbClr val="E3F820"/>
                </a:solidFill>
                <a:latin typeface="Times New Roman" pitchFamily="18" charset="0"/>
                <a:cs typeface="Times New Roman" pitchFamily="18" charset="0"/>
              </a:rPr>
              <a:t>Graphics</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Interchange</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Format</a:t>
            </a:r>
            <a:r>
              <a:rPr lang="ru-RU" sz="4000" dirty="0" smtClean="0">
                <a:solidFill>
                  <a:srgbClr val="E3F820"/>
                </a:solidFill>
                <a:latin typeface="Times New Roman" pitchFamily="18" charset="0"/>
                <a:cs typeface="Times New Roman" pitchFamily="18" charset="0"/>
              </a:rPr>
              <a:t>)</a:t>
            </a:r>
          </a:p>
        </p:txBody>
      </p:sp>
      <p:sp>
        <p:nvSpPr>
          <p:cNvPr id="8195" name="Rectangle 3"/>
          <p:cNvSpPr>
            <a:spLocks noGrp="1" noChangeArrowheads="1"/>
          </p:cNvSpPr>
          <p:nvPr>
            <p:ph type="body" idx="1"/>
          </p:nvPr>
        </p:nvSpPr>
        <p:spPr>
          <a:xfrm>
            <a:off x="251519" y="1412775"/>
            <a:ext cx="8567867" cy="4679737"/>
          </a:xfrm>
        </p:spPr>
        <p:txBody>
          <a:bodyPr/>
          <a:lstStyle/>
          <a:p>
            <a:pPr marL="0" indent="342900" algn="just" eaLnBrk="1" hangingPunct="1">
              <a:spcBef>
                <a:spcPts val="0"/>
              </a:spcBef>
              <a:buFont typeface="Wingdings" pitchFamily="2" charset="2"/>
              <a:buNone/>
            </a:pPr>
            <a:r>
              <a:rPr lang="ru-RU" sz="2400" dirty="0" smtClean="0">
                <a:effectLst/>
                <a:latin typeface="Times New Roman" pitchFamily="18" charset="0"/>
                <a:cs typeface="Times New Roman" pitchFamily="18" charset="0"/>
              </a:rPr>
              <a:t>      </a:t>
            </a:r>
            <a:r>
              <a:rPr lang="ru-RU" sz="2400" dirty="0" smtClean="0">
                <a:solidFill>
                  <a:schemeClr val="bg2"/>
                </a:solidFill>
                <a:effectLst/>
                <a:latin typeface="Times New Roman" pitchFamily="18" charset="0"/>
                <a:cs typeface="Times New Roman" pitchFamily="18" charset="0"/>
              </a:rPr>
              <a:t>Самым популярным форматом на интернетовских просторах является достаточно уже пожилой формат GIF. Отличительной его особенностью является использование режима индексированных цветов (не более 256), что ограничивает область применения формата изображениями, имеющими резкие цветовые переходы. </a:t>
            </a:r>
            <a:endParaRPr lang="en-US" sz="2400" dirty="0" smtClean="0">
              <a:solidFill>
                <a:schemeClr val="bg2"/>
              </a:solidFill>
              <a:effectLst/>
              <a:latin typeface="Times New Roman" pitchFamily="18" charset="0"/>
              <a:cs typeface="Times New Roman" pitchFamily="18" charset="0"/>
            </a:endParaRPr>
          </a:p>
          <a:p>
            <a:pPr marL="0" indent="342900" algn="just" eaLnBrk="1" hangingPunct="1">
              <a:spcBef>
                <a:spcPts val="0"/>
              </a:spcBef>
              <a:buFont typeface="Wingdings" pitchFamily="2" charset="2"/>
              <a:buNone/>
            </a:pPr>
            <a:r>
              <a:rPr lang="ru-RU" sz="2400" dirty="0" smtClean="0">
                <a:solidFill>
                  <a:schemeClr val="bg2"/>
                </a:solidFill>
                <a:effectLst/>
                <a:latin typeface="Times New Roman" pitchFamily="18" charset="0"/>
                <a:cs typeface="Times New Roman" pitchFamily="18" charset="0"/>
              </a:rPr>
              <a:t>Формат GIF является излюбленным форматом </a:t>
            </a:r>
            <a:r>
              <a:rPr lang="en-US" sz="2400" dirty="0" smtClean="0">
                <a:solidFill>
                  <a:schemeClr val="bg2"/>
                </a:solidFill>
                <a:effectLst/>
                <a:latin typeface="Times New Roman" pitchFamily="18" charset="0"/>
                <a:cs typeface="Times New Roman" pitchFamily="18" charset="0"/>
              </a:rPr>
              <a:t>web</a:t>
            </a:r>
            <a:r>
              <a:rPr lang="ru-RU" sz="2400" dirty="0" smtClean="0">
                <a:solidFill>
                  <a:schemeClr val="bg2"/>
                </a:solidFill>
                <a:effectLst/>
                <a:latin typeface="Times New Roman" pitchFamily="18" charset="0"/>
                <a:cs typeface="Times New Roman" pitchFamily="18" charset="0"/>
              </a:rPr>
              <a:t>-мастеров, использующих его для сохранения многочисленных элементов оформления своих страничек. Небольшие размеры файлов изображений обусловлены применением алгоритма сжатия без потерь качества LZW, благодаря чему изображения в этом формате наиболее удобны для пересылки по все еще узким каналам связи глобальной сети.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95288" y="0"/>
            <a:ext cx="8374062" cy="1143000"/>
          </a:xfrm>
        </p:spPr>
        <p:txBody>
          <a:bodyPr/>
          <a:lstStyle/>
          <a:p>
            <a:pPr eaLnBrk="1" hangingPunct="1">
              <a:defRPr/>
            </a:pPr>
            <a:r>
              <a:rPr lang="ru-RU" sz="4000" dirty="0" smtClean="0">
                <a:solidFill>
                  <a:srgbClr val="E3F820"/>
                </a:solidFill>
                <a:latin typeface="Times New Roman" pitchFamily="18" charset="0"/>
                <a:cs typeface="Times New Roman" pitchFamily="18" charset="0"/>
              </a:rPr>
              <a:t>PNG </a:t>
            </a:r>
            <a:r>
              <a:rPr lang="en-US" sz="4000" dirty="0" smtClean="0">
                <a:solidFill>
                  <a:srgbClr val="E3F820"/>
                </a:solidFill>
                <a:latin typeface="Times New Roman" pitchFamily="18" charset="0"/>
                <a:cs typeface="Times New Roman" pitchFamily="18" charset="0"/>
              </a:rPr>
              <a:t/>
            </a:r>
            <a:br>
              <a:rPr lang="en-US" sz="4000" dirty="0" smtClean="0">
                <a:solidFill>
                  <a:srgbClr val="E3F820"/>
                </a:solidFill>
                <a:latin typeface="Times New Roman" pitchFamily="18" charset="0"/>
                <a:cs typeface="Times New Roman" pitchFamily="18" charset="0"/>
              </a:rPr>
            </a:br>
            <a:r>
              <a:rPr lang="ru-RU" sz="4000" dirty="0" smtClean="0">
                <a:solidFill>
                  <a:srgbClr val="E3F820"/>
                </a:solidFill>
                <a:latin typeface="Times New Roman" pitchFamily="18" charset="0"/>
                <a:cs typeface="Times New Roman" pitchFamily="18" charset="0"/>
              </a:rPr>
              <a:t>(</a:t>
            </a:r>
            <a:r>
              <a:rPr lang="ru-RU" sz="4000" dirty="0" err="1" smtClean="0">
                <a:solidFill>
                  <a:srgbClr val="E3F820"/>
                </a:solidFill>
                <a:latin typeface="Times New Roman" pitchFamily="18" charset="0"/>
                <a:cs typeface="Times New Roman" pitchFamily="18" charset="0"/>
              </a:rPr>
              <a:t>Portable</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Network</a:t>
            </a:r>
            <a:r>
              <a:rPr lang="ru-RU" sz="4000" dirty="0" smtClean="0">
                <a:solidFill>
                  <a:srgbClr val="E3F820"/>
                </a:solidFill>
                <a:latin typeface="Times New Roman" pitchFamily="18" charset="0"/>
                <a:cs typeface="Times New Roman" pitchFamily="18" charset="0"/>
              </a:rPr>
              <a:t> </a:t>
            </a:r>
            <a:r>
              <a:rPr lang="ru-RU" sz="4000" dirty="0" err="1" smtClean="0">
                <a:solidFill>
                  <a:srgbClr val="E3F820"/>
                </a:solidFill>
                <a:latin typeface="Times New Roman" pitchFamily="18" charset="0"/>
                <a:cs typeface="Times New Roman" pitchFamily="18" charset="0"/>
              </a:rPr>
              <a:t>Graphics</a:t>
            </a:r>
            <a:r>
              <a:rPr lang="ru-RU" sz="4000" dirty="0" smtClean="0">
                <a:solidFill>
                  <a:srgbClr val="E3F820"/>
                </a:solidFill>
                <a:latin typeface="Times New Roman" pitchFamily="18" charset="0"/>
                <a:cs typeface="Times New Roman" pitchFamily="18" charset="0"/>
              </a:rPr>
              <a:t>)</a:t>
            </a:r>
          </a:p>
        </p:txBody>
      </p:sp>
      <p:sp>
        <p:nvSpPr>
          <p:cNvPr id="9219" name="Rectangle 3"/>
          <p:cNvSpPr>
            <a:spLocks noGrp="1" noChangeArrowheads="1"/>
          </p:cNvSpPr>
          <p:nvPr>
            <p:ph type="body" idx="1"/>
          </p:nvPr>
        </p:nvSpPr>
        <p:spPr>
          <a:xfrm>
            <a:off x="107504" y="1196752"/>
            <a:ext cx="9036495" cy="4751298"/>
          </a:xfrm>
        </p:spPr>
        <p:txBody>
          <a:bodyPr/>
          <a:lstStyle/>
          <a:p>
            <a:pPr marL="0" indent="342900" algn="just" eaLnBrk="1" hangingPunct="1">
              <a:spcBef>
                <a:spcPts val="0"/>
              </a:spcBef>
              <a:buFont typeface="Wingdings" pitchFamily="2" charset="2"/>
              <a:buNone/>
            </a:pPr>
            <a:r>
              <a:rPr lang="ru-RU" sz="2300" dirty="0" smtClean="0">
                <a:solidFill>
                  <a:schemeClr val="bg2"/>
                </a:solidFill>
                <a:effectLst/>
                <a:latin typeface="Times New Roman" pitchFamily="18" charset="0"/>
                <a:cs typeface="Times New Roman" pitchFamily="18" charset="0"/>
              </a:rPr>
              <a:t>Этот формат, сжимающий графическую информацию без потерь качества, используя алгоритм </a:t>
            </a:r>
            <a:r>
              <a:rPr lang="ru-RU" sz="2300" dirty="0" err="1" smtClean="0">
                <a:solidFill>
                  <a:schemeClr val="bg2"/>
                </a:solidFill>
                <a:effectLst/>
                <a:latin typeface="Times New Roman" pitchFamily="18" charset="0"/>
                <a:cs typeface="Times New Roman" pitchFamily="18" charset="0"/>
              </a:rPr>
              <a:t>Deflate</a:t>
            </a:r>
            <a:r>
              <a:rPr lang="ru-RU" sz="2300" dirty="0" smtClean="0">
                <a:solidFill>
                  <a:schemeClr val="bg2"/>
                </a:solidFill>
                <a:effectLst/>
                <a:latin typeface="Times New Roman" pitchFamily="18" charset="0"/>
                <a:cs typeface="Times New Roman" pitchFamily="18" charset="0"/>
              </a:rPr>
              <a:t>, в отличие от GIF или TIFF сжимает растровые изображения не только по горизонтали, но и по вертикали, что обеспечивает более высокую степень сжатия и поддерживает цветные фотографические изображения вплоть до 48-битных включительно. </a:t>
            </a:r>
            <a:endParaRPr lang="en-US" sz="2300" dirty="0" smtClean="0">
              <a:solidFill>
                <a:schemeClr val="bg2"/>
              </a:solidFill>
              <a:effectLst/>
              <a:latin typeface="Times New Roman" pitchFamily="18" charset="0"/>
              <a:cs typeface="Times New Roman" pitchFamily="18" charset="0"/>
            </a:endParaRPr>
          </a:p>
          <a:p>
            <a:pPr marL="0" indent="342900" algn="just" eaLnBrk="1" hangingPunct="1">
              <a:spcBef>
                <a:spcPts val="0"/>
              </a:spcBef>
              <a:buFont typeface="Wingdings" pitchFamily="2" charset="2"/>
              <a:buNone/>
            </a:pPr>
            <a:r>
              <a:rPr lang="ru-RU" sz="2300" dirty="0" smtClean="0">
                <a:solidFill>
                  <a:schemeClr val="bg2"/>
                </a:solidFill>
                <a:effectLst/>
                <a:latin typeface="Times New Roman" pitchFamily="18" charset="0"/>
                <a:cs typeface="Times New Roman" pitchFamily="18" charset="0"/>
              </a:rPr>
              <a:t>Отличительной особенностью этого формата можно отметить двумерную чересстрочную развертку (т.е. изображение проявляется постепенно не только по строкам, но и по столбцам) и встроенную </a:t>
            </a:r>
            <a:r>
              <a:rPr lang="ru-RU" sz="2300" dirty="0" err="1" smtClean="0">
                <a:solidFill>
                  <a:schemeClr val="bg2"/>
                </a:solidFill>
                <a:effectLst/>
                <a:latin typeface="Times New Roman" pitchFamily="18" charset="0"/>
                <a:cs typeface="Times New Roman" pitchFamily="18" charset="0"/>
              </a:rPr>
              <a:t>гамма-коррекцию</a:t>
            </a:r>
            <a:r>
              <a:rPr lang="ru-RU" sz="2300" dirty="0" smtClean="0">
                <a:solidFill>
                  <a:schemeClr val="bg2"/>
                </a:solidFill>
                <a:effectLst/>
                <a:latin typeface="Times New Roman" pitchFamily="18" charset="0"/>
                <a:cs typeface="Times New Roman" pitchFamily="18" charset="0"/>
              </a:rPr>
              <a:t>, позволяющую сохранять изображения, яркость которых будет неизменна не только на любых машинах PC, но и на таких альтернативных платформах, как </a:t>
            </a:r>
            <a:r>
              <a:rPr lang="ru-RU" sz="2300" dirty="0" err="1" smtClean="0">
                <a:solidFill>
                  <a:schemeClr val="bg2"/>
                </a:solidFill>
                <a:effectLst/>
                <a:latin typeface="Times New Roman" pitchFamily="18" charset="0"/>
                <a:cs typeface="Times New Roman" pitchFamily="18" charset="0"/>
              </a:rPr>
              <a:t>Mac</a:t>
            </a:r>
            <a:r>
              <a:rPr lang="ru-RU" sz="2300" dirty="0" smtClean="0">
                <a:solidFill>
                  <a:schemeClr val="bg2"/>
                </a:solidFill>
                <a:effectLst/>
                <a:latin typeface="Times New Roman" pitchFamily="18" charset="0"/>
                <a:cs typeface="Times New Roman" pitchFamily="18" charset="0"/>
              </a:rPr>
              <a:t>, </a:t>
            </a:r>
            <a:r>
              <a:rPr lang="ru-RU" sz="2300" dirty="0" err="1" smtClean="0">
                <a:solidFill>
                  <a:schemeClr val="bg2"/>
                </a:solidFill>
                <a:effectLst/>
                <a:latin typeface="Times New Roman" pitchFamily="18" charset="0"/>
                <a:cs typeface="Times New Roman" pitchFamily="18" charset="0"/>
              </a:rPr>
              <a:t>Sun</a:t>
            </a:r>
            <a:r>
              <a:rPr lang="ru-RU" sz="2300" dirty="0" smtClean="0">
                <a:solidFill>
                  <a:schemeClr val="bg2"/>
                </a:solidFill>
                <a:effectLst/>
                <a:latin typeface="Times New Roman" pitchFamily="18" charset="0"/>
                <a:cs typeface="Times New Roman" pitchFamily="18" charset="0"/>
              </a:rPr>
              <a:t> или </a:t>
            </a:r>
            <a:r>
              <a:rPr lang="ru-RU" sz="2300" dirty="0" err="1" smtClean="0">
                <a:solidFill>
                  <a:schemeClr val="bg2"/>
                </a:solidFill>
                <a:effectLst/>
                <a:latin typeface="Times New Roman" pitchFamily="18" charset="0"/>
                <a:cs typeface="Times New Roman" pitchFamily="18" charset="0"/>
              </a:rPr>
              <a:t>Silicon</a:t>
            </a:r>
            <a:r>
              <a:rPr lang="ru-RU" sz="2300" dirty="0" smtClean="0">
                <a:solidFill>
                  <a:schemeClr val="bg2"/>
                </a:solidFill>
                <a:effectLst/>
                <a:latin typeface="Times New Roman" pitchFamily="18" charset="0"/>
                <a:cs typeface="Times New Roman" pitchFamily="18" charset="0"/>
              </a:rPr>
              <a:t> </a:t>
            </a:r>
            <a:r>
              <a:rPr lang="ru-RU" sz="2300" dirty="0" err="1" smtClean="0">
                <a:solidFill>
                  <a:schemeClr val="bg2"/>
                </a:solidFill>
                <a:effectLst/>
                <a:latin typeface="Times New Roman" pitchFamily="18" charset="0"/>
                <a:cs typeface="Times New Roman" pitchFamily="18" charset="0"/>
              </a:rPr>
              <a:t>Graphics</a:t>
            </a:r>
            <a:r>
              <a:rPr lang="ru-RU" sz="2300" dirty="0" smtClean="0">
                <a:solidFill>
                  <a:schemeClr val="bg2"/>
                </a:solidFill>
                <a:effectLst/>
                <a:latin typeface="Times New Roman" pitchFamily="18" charset="0"/>
                <a:cs typeface="Times New Roman" pitchFamily="18" charset="0"/>
              </a:rPr>
              <a:t>. Так как формат создавался для интернета, в его заголовке не предназначено место для дополнительных параметров. Зато он хорош для публикации высококачественной растровой графики в интернете.  </a:t>
            </a:r>
          </a:p>
          <a:p>
            <a:pPr marL="0" indent="342900" algn="just" eaLnBrk="1" hangingPunct="1">
              <a:spcBef>
                <a:spcPts val="0"/>
              </a:spcBef>
              <a:buFont typeface="Wingdings" pitchFamily="2" charset="2"/>
              <a:buNone/>
            </a:pPr>
            <a:endParaRPr lang="ru-RU" sz="2300" dirty="0" smtClean="0">
              <a:solidFill>
                <a:schemeClr val="bg2"/>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xfrm>
            <a:off x="395288" y="0"/>
            <a:ext cx="8229600" cy="1143000"/>
          </a:xfrm>
        </p:spPr>
        <p:txBody>
          <a:bodyPr/>
          <a:lstStyle/>
          <a:p>
            <a:pPr eaLnBrk="1" hangingPunct="1">
              <a:defRPr/>
            </a:pPr>
            <a:r>
              <a:rPr lang="en-US" sz="4000" dirty="0" smtClean="0">
                <a:solidFill>
                  <a:srgbClr val="E3F820"/>
                </a:solidFill>
                <a:latin typeface="Times New Roman" pitchFamily="18" charset="0"/>
                <a:cs typeface="Times New Roman" pitchFamily="18" charset="0"/>
              </a:rPr>
              <a:t>JPEG</a:t>
            </a:r>
            <a:br>
              <a:rPr lang="en-US" sz="4000" dirty="0" smtClean="0">
                <a:solidFill>
                  <a:srgbClr val="E3F820"/>
                </a:solidFill>
                <a:latin typeface="Times New Roman" pitchFamily="18" charset="0"/>
                <a:cs typeface="Times New Roman" pitchFamily="18" charset="0"/>
              </a:rPr>
            </a:br>
            <a:r>
              <a:rPr lang="en-US" sz="4000" dirty="0" smtClean="0">
                <a:solidFill>
                  <a:srgbClr val="E3F820"/>
                </a:solidFill>
                <a:latin typeface="Times New Roman" pitchFamily="18" charset="0"/>
                <a:cs typeface="Times New Roman" pitchFamily="18" charset="0"/>
              </a:rPr>
              <a:t> (Joint Photographic Experts Group)</a:t>
            </a:r>
            <a:endParaRPr lang="ru-RU" sz="4000" dirty="0" smtClean="0">
              <a:solidFill>
                <a:srgbClr val="E3F820"/>
              </a:solidFill>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251520" y="1268760"/>
            <a:ext cx="8460487" cy="5040000"/>
          </a:xfrm>
        </p:spPr>
        <p:txBody>
          <a:bodyPr/>
          <a:lstStyle/>
          <a:p>
            <a:pPr marL="0" indent="342900" algn="just" eaLnBrk="1" hangingPunct="1">
              <a:spcBef>
                <a:spcPts val="0"/>
              </a:spcBef>
              <a:buFont typeface="Wingdings" pitchFamily="2" charset="2"/>
              <a:buNone/>
              <a:defRPr/>
            </a:pPr>
            <a:r>
              <a:rPr lang="ru-RU" sz="2400" dirty="0" smtClean="0"/>
              <a:t> </a:t>
            </a:r>
            <a:r>
              <a:rPr lang="ru-RU" sz="2400" dirty="0" smtClean="0">
                <a:solidFill>
                  <a:schemeClr val="bg2"/>
                </a:solidFill>
                <a:effectLst/>
                <a:latin typeface="Times New Roman" pitchFamily="18" charset="0"/>
                <a:cs typeface="Times New Roman" pitchFamily="18" charset="0"/>
              </a:rPr>
              <a:t>Самый популярный формат для хранения фотографических изображений JPEG (или JPG) является общепризнанным стандартом в интернете. JPEG может хранить только 24-битовые </a:t>
            </a:r>
            <a:r>
              <a:rPr lang="ru-RU" sz="2400" dirty="0" err="1" smtClean="0">
                <a:solidFill>
                  <a:schemeClr val="bg2"/>
                </a:solidFill>
                <a:effectLst/>
                <a:latin typeface="Times New Roman" pitchFamily="18" charset="0"/>
                <a:cs typeface="Times New Roman" pitchFamily="18" charset="0"/>
              </a:rPr>
              <a:t>полноцветные</a:t>
            </a:r>
            <a:r>
              <a:rPr lang="ru-RU" sz="2400" dirty="0" smtClean="0">
                <a:solidFill>
                  <a:schemeClr val="bg2"/>
                </a:solidFill>
                <a:effectLst/>
                <a:latin typeface="Times New Roman" pitchFamily="18" charset="0"/>
                <a:cs typeface="Times New Roman" pitchFamily="18" charset="0"/>
              </a:rPr>
              <a:t> изображения. Одноименный с форматом, достаточно сложный алгоритм сжатия основан на особенностях человеческого зрения. Хотя JPEG отлично сжимает фотографии, но это сжатие происходит с потерями и портит качество. </a:t>
            </a:r>
            <a:endParaRPr lang="en-US" sz="2400" dirty="0" smtClean="0">
              <a:solidFill>
                <a:schemeClr val="bg2"/>
              </a:solidFill>
              <a:effectLst/>
              <a:latin typeface="Times New Roman" pitchFamily="18" charset="0"/>
              <a:cs typeface="Times New Roman" pitchFamily="18" charset="0"/>
            </a:endParaRPr>
          </a:p>
          <a:p>
            <a:pPr marL="0" indent="342900" algn="just" eaLnBrk="1" hangingPunct="1">
              <a:spcBef>
                <a:spcPts val="0"/>
              </a:spcBef>
              <a:buFont typeface="Wingdings" pitchFamily="2" charset="2"/>
              <a:buNone/>
              <a:defRPr/>
            </a:pPr>
            <a:r>
              <a:rPr lang="ru-RU" sz="2400" dirty="0" smtClean="0">
                <a:solidFill>
                  <a:schemeClr val="bg2"/>
                </a:solidFill>
                <a:effectLst/>
                <a:latin typeface="Times New Roman" pitchFamily="18" charset="0"/>
                <a:cs typeface="Times New Roman" pitchFamily="18" charset="0"/>
              </a:rPr>
              <a:t>Формат JPEG не поддерживает анимацию или прозрачный цвет, и пригоден в подавляющем большинстве случаев только для публикации </a:t>
            </a:r>
            <a:r>
              <a:rPr lang="ru-RU" sz="2400" dirty="0" err="1" smtClean="0">
                <a:solidFill>
                  <a:schemeClr val="bg2"/>
                </a:solidFill>
                <a:effectLst/>
                <a:latin typeface="Times New Roman" pitchFamily="18" charset="0"/>
                <a:cs typeface="Times New Roman" pitchFamily="18" charset="0"/>
              </a:rPr>
              <a:t>полноцветных</a:t>
            </a:r>
            <a:r>
              <a:rPr lang="ru-RU" sz="2400" dirty="0" smtClean="0">
                <a:solidFill>
                  <a:schemeClr val="bg2"/>
                </a:solidFill>
                <a:effectLst/>
                <a:latin typeface="Times New Roman" pitchFamily="18" charset="0"/>
                <a:cs typeface="Times New Roman" pitchFamily="18" charset="0"/>
              </a:rPr>
              <a:t> изображений, типа фотографических, в интернете.   </a:t>
            </a:r>
          </a:p>
          <a:p>
            <a:pPr marL="0" indent="342900" algn="just" eaLnBrk="1" hangingPunct="1">
              <a:spcBef>
                <a:spcPts val="0"/>
              </a:spcBef>
              <a:defRPr/>
            </a:pPr>
            <a:endParaRPr lang="ru-RU" sz="2400" dirty="0" smtClean="0">
              <a:solidFill>
                <a:schemeClr val="bg2"/>
              </a:solidFill>
            </a:endParaRPr>
          </a:p>
          <a:p>
            <a:pPr marL="0" indent="342900" algn="just" eaLnBrk="1" hangingPunct="1">
              <a:spcBef>
                <a:spcPts val="0"/>
              </a:spcBef>
              <a:defRPr/>
            </a:pPr>
            <a:endParaRPr lang="ru-RU" sz="2400" dirty="0" smtClean="0">
              <a:solidFill>
                <a:schemeClr val="bg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чение">
  <a:themeElements>
    <a:clrScheme name="Течение 12">
      <a:dk1>
        <a:srgbClr val="2B12E0"/>
      </a:dk1>
      <a:lt1>
        <a:srgbClr val="FFFFFF"/>
      </a:lt1>
      <a:dk2>
        <a:srgbClr val="00FFFF"/>
      </a:dk2>
      <a:lt2>
        <a:srgbClr val="BEE0E4"/>
      </a:lt2>
      <a:accent1>
        <a:srgbClr val="0099CC"/>
      </a:accent1>
      <a:accent2>
        <a:srgbClr val="A886E0"/>
      </a:accent2>
      <a:accent3>
        <a:srgbClr val="AAFFFF"/>
      </a:accent3>
      <a:accent4>
        <a:srgbClr val="DADADA"/>
      </a:accent4>
      <a:accent5>
        <a:srgbClr val="AACAE2"/>
      </a:accent5>
      <a:accent6>
        <a:srgbClr val="9879CB"/>
      </a:accent6>
      <a:hlink>
        <a:srgbClr val="0000FF"/>
      </a:hlink>
      <a:folHlink>
        <a:srgbClr val="0033CC"/>
      </a:folHlink>
    </a:clrScheme>
    <a:fontScheme name="Течение">
      <a:majorFont>
        <a:latin typeface="Garamond"/>
        <a:ea typeface=""/>
        <a:cs typeface=""/>
      </a:majorFont>
      <a:minorFont>
        <a:latin typeface="Garamond"/>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ечение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Течение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Течение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Течение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Течение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Течение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Течение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Течение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Течение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
      <a:clrScheme name="Течение 10">
        <a:dk1>
          <a:srgbClr val="2B12E0"/>
        </a:dk1>
        <a:lt1>
          <a:srgbClr val="FFFFFF"/>
        </a:lt1>
        <a:dk2>
          <a:srgbClr val="00FFFF"/>
        </a:dk2>
        <a:lt2>
          <a:srgbClr val="BEE0E4"/>
        </a:lt2>
        <a:accent1>
          <a:srgbClr val="0099CC"/>
        </a:accent1>
        <a:accent2>
          <a:srgbClr val="A886E0"/>
        </a:accent2>
        <a:accent3>
          <a:srgbClr val="AAFFFF"/>
        </a:accent3>
        <a:accent4>
          <a:srgbClr val="DADADA"/>
        </a:accent4>
        <a:accent5>
          <a:srgbClr val="AACAE2"/>
        </a:accent5>
        <a:accent6>
          <a:srgbClr val="9879CB"/>
        </a:accent6>
        <a:hlink>
          <a:srgbClr val="00FF99"/>
        </a:hlink>
        <a:folHlink>
          <a:srgbClr val="33CC33"/>
        </a:folHlink>
      </a:clrScheme>
      <a:clrMap bg1="dk2" tx1="lt1" bg2="dk1" tx2="lt2" accent1="accent1" accent2="accent2" accent3="accent3" accent4="accent4" accent5="accent5" accent6="accent6" hlink="hlink" folHlink="folHlink"/>
    </a:extraClrScheme>
    <a:extraClrScheme>
      <a:clrScheme name="Течение 11">
        <a:dk1>
          <a:srgbClr val="2B12E0"/>
        </a:dk1>
        <a:lt1>
          <a:srgbClr val="FFFFFF"/>
        </a:lt1>
        <a:dk2>
          <a:srgbClr val="00FFFF"/>
        </a:dk2>
        <a:lt2>
          <a:srgbClr val="BEE0E4"/>
        </a:lt2>
        <a:accent1>
          <a:srgbClr val="0099CC"/>
        </a:accent1>
        <a:accent2>
          <a:srgbClr val="A886E0"/>
        </a:accent2>
        <a:accent3>
          <a:srgbClr val="AAFFFF"/>
        </a:accent3>
        <a:accent4>
          <a:srgbClr val="DADADA"/>
        </a:accent4>
        <a:accent5>
          <a:srgbClr val="AACAE2"/>
        </a:accent5>
        <a:accent6>
          <a:srgbClr val="9879CB"/>
        </a:accent6>
        <a:hlink>
          <a:srgbClr val="000099"/>
        </a:hlink>
        <a:folHlink>
          <a:srgbClr val="0033CC"/>
        </a:folHlink>
      </a:clrScheme>
      <a:clrMap bg1="dk2" tx1="lt1" bg2="dk1" tx2="lt2" accent1="accent1" accent2="accent2" accent3="accent3" accent4="accent4" accent5="accent5" accent6="accent6" hlink="hlink" folHlink="folHlink"/>
    </a:extraClrScheme>
    <a:extraClrScheme>
      <a:clrScheme name="Течение 12">
        <a:dk1>
          <a:srgbClr val="2B12E0"/>
        </a:dk1>
        <a:lt1>
          <a:srgbClr val="FFFFFF"/>
        </a:lt1>
        <a:dk2>
          <a:srgbClr val="00FFFF"/>
        </a:dk2>
        <a:lt2>
          <a:srgbClr val="BEE0E4"/>
        </a:lt2>
        <a:accent1>
          <a:srgbClr val="0099CC"/>
        </a:accent1>
        <a:accent2>
          <a:srgbClr val="A886E0"/>
        </a:accent2>
        <a:accent3>
          <a:srgbClr val="AAFFFF"/>
        </a:accent3>
        <a:accent4>
          <a:srgbClr val="DADADA"/>
        </a:accent4>
        <a:accent5>
          <a:srgbClr val="AACAE2"/>
        </a:accent5>
        <a:accent6>
          <a:srgbClr val="9879CB"/>
        </a:accent6>
        <a:hlink>
          <a:srgbClr val="0000FF"/>
        </a:hlink>
        <a:folHlink>
          <a:srgbClr val="0033CC"/>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Stream</Template>
  <TotalTime>229</TotalTime>
  <Words>1275</Words>
  <Application>Microsoft Office PowerPoint</Application>
  <PresentationFormat>Экран (4:3)</PresentationFormat>
  <Paragraphs>56</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Течение</vt:lpstr>
      <vt:lpstr>Форматы графических файлов</vt:lpstr>
      <vt:lpstr>Слайд 2</vt:lpstr>
      <vt:lpstr>СОДЕРЖАНИЕ</vt:lpstr>
      <vt:lpstr>Растровые графические  форматы</vt:lpstr>
      <vt:lpstr>BMP  (Windows Device Independent Bitmap) </vt:lpstr>
      <vt:lpstr>PCX  (Soft Publisher's Paintbrush)</vt:lpstr>
      <vt:lpstr>GIF  (Graphics Interchange Format)</vt:lpstr>
      <vt:lpstr>PNG  (Portable Network Graphics)</vt:lpstr>
      <vt:lpstr>JPEG  (Joint Photographic Experts Group)</vt:lpstr>
      <vt:lpstr>TIFF  (Tag Image File Format)</vt:lpstr>
      <vt:lpstr>PSD  (Adobe Photoshop)</vt:lpstr>
      <vt:lpstr>Векторные графические форматы</vt:lpstr>
      <vt:lpstr>AI  (Adobe Illustrator Document)</vt:lpstr>
      <vt:lpstr>CDR  (Corel DRAW Document)</vt:lpstr>
      <vt:lpstr>WMF  (Windows Metafile)</vt:lpstr>
      <vt:lpstr>PDF  (Portable Document Format)</vt:lpstr>
    </vt:vector>
  </TitlesOfParts>
  <Company>Homes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Форматы графических файлов</dc:title>
  <dc:creator>Home</dc:creator>
  <cp:lastModifiedBy>ilijova</cp:lastModifiedBy>
  <cp:revision>14</cp:revision>
  <dcterms:created xsi:type="dcterms:W3CDTF">2008-05-21T18:01:29Z</dcterms:created>
  <dcterms:modified xsi:type="dcterms:W3CDTF">2019-04-05T06:03:25Z</dcterms:modified>
</cp:coreProperties>
</file>