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5"/>
  </p:notesMasterIdLst>
  <p:sldIdLst>
    <p:sldId id="256" r:id="rId2"/>
    <p:sldId id="268" r:id="rId3"/>
    <p:sldId id="267" r:id="rId4"/>
    <p:sldId id="257" r:id="rId5"/>
    <p:sldId id="258" r:id="rId6"/>
    <p:sldId id="260" r:id="rId7"/>
    <p:sldId id="259" r:id="rId8"/>
    <p:sldId id="261" r:id="rId9"/>
    <p:sldId id="262" r:id="rId10"/>
    <p:sldId id="266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2EE4"/>
    <a:srgbClr val="FF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45" autoAdjust="0"/>
  </p:normalViewPr>
  <p:slideViewPr>
    <p:cSldViewPr>
      <p:cViewPr>
        <p:scale>
          <a:sx n="82" d="100"/>
          <a:sy n="82" d="100"/>
        </p:scale>
        <p:origin x="-2358" y="-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655E2-F570-4674-8970-940389554234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523DD-0B75-42D0-9BF9-8EFC792BD2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5826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523DD-0B75-42D0-9BF9-8EFC792BD26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02101B9-669F-4106-ADB1-3E17FF70C7EA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8DA0D95-DCE4-4FEE-9074-4EE20FE21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736725" y="360363"/>
            <a:ext cx="7407275" cy="1471612"/>
          </a:xfrm>
        </p:spPr>
        <p:txBody>
          <a:bodyPr>
            <a:normAutofit/>
          </a:bodyPr>
          <a:lstStyle/>
          <a:p>
            <a:pPr algn="ctr"/>
            <a:r>
              <a:rPr lang="ru-RU" sz="2800" b="1" i="1" spc="-150" dirty="0" smtClean="0"/>
              <a:t>ДИСЦИПЛИНА</a:t>
            </a:r>
            <a:endParaRPr lang="ru-RU" sz="2800" b="1" i="1" spc="-150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2348880"/>
            <a:ext cx="66967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tx1">
                  <a:shade val="95000"/>
                </a:schemeClr>
              </a:buClr>
              <a:defRPr/>
            </a:pPr>
            <a:r>
              <a:rPr lang="ru-RU" b="1" dirty="0" smtClean="0">
                <a:latin typeface="Cambria" pitchFamily="18" charset="0"/>
              </a:rPr>
              <a:t/>
            </a:r>
            <a:br>
              <a:rPr lang="ru-RU" b="1" dirty="0" smtClean="0">
                <a:latin typeface="Cambria" pitchFamily="18" charset="0"/>
              </a:rPr>
            </a:br>
            <a:r>
              <a:rPr lang="ru-RU" sz="4000" b="1" dirty="0" smtClean="0">
                <a:latin typeface="Cambria" pitchFamily="18" charset="0"/>
              </a:rPr>
              <a:t>Информатика</a:t>
            </a:r>
            <a:r>
              <a:rPr lang="ru-RU" b="1" dirty="0" smtClean="0">
                <a:latin typeface="Cambria" pitchFamily="18" charset="0"/>
              </a:rPr>
              <a:t> </a:t>
            </a:r>
            <a:endParaRPr lang="ru-RU" b="1" dirty="0" smtClean="0">
              <a:latin typeface="Cambria" pitchFamily="18" charset="0"/>
            </a:endParaRPr>
          </a:p>
          <a:p>
            <a:pPr algn="ctr">
              <a:buClr>
                <a:schemeClr val="tx1">
                  <a:shade val="95000"/>
                </a:schemeClr>
              </a:buClr>
              <a:defRPr/>
            </a:pPr>
            <a:endParaRPr lang="ru-RU" sz="4000" dirty="0" smtClean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5696" y="5589240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Преподаватель </a:t>
            </a:r>
          </a:p>
          <a:p>
            <a:pPr algn="ctr"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Красноперова Виктория Игоревна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3078" name="Picture 6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573016"/>
            <a:ext cx="1869034" cy="177393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 advClick="0" advTm="5000">
        <p:checker/>
      </p:transition>
    </mc:Choice>
    <mc:Fallback>
      <p:transition spd="slow" advClick="0" advTm="5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latin typeface="Consolas" pitchFamily="49" charset="0"/>
              </a:rPr>
              <a:t>Системное</a:t>
            </a:r>
            <a:r>
              <a:rPr lang="ru-RU" b="1" i="1" dirty="0" smtClean="0"/>
              <a:t> ПО</a:t>
            </a:r>
            <a:endParaRPr lang="ru-RU" b="1" i="1" dirty="0"/>
          </a:p>
        </p:txBody>
      </p:sp>
      <p:pic>
        <p:nvPicPr>
          <p:cNvPr id="4" name="Содержимое 3" descr="системное обеспечение.gif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771800" y="2176462"/>
            <a:ext cx="4608512" cy="3772818"/>
          </a:xfr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85791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b="1" i="1" u="sng" dirty="0" smtClean="0">
                <a:solidFill>
                  <a:srgbClr val="0070C0"/>
                </a:solidFill>
              </a:rPr>
              <a:t>Вспомогательные программы (утилиты).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Программы-упаковщики </a:t>
            </a:r>
            <a:r>
              <a:rPr lang="ru-RU" sz="2000" b="1" i="1" dirty="0" smtClean="0"/>
              <a:t>позволяют сжимать информацию на дисках, объединять копии нескольких файлов.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Программы для создания резервных копий информации на дисках </a:t>
            </a:r>
            <a:r>
              <a:rPr lang="ru-RU" sz="2000" b="1" i="1" dirty="0" smtClean="0"/>
              <a:t>позволяют быстро скопировать информацию.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Антивирусные программы </a:t>
            </a:r>
            <a:r>
              <a:rPr lang="ru-RU" sz="2000" b="1" i="1" dirty="0" smtClean="0"/>
              <a:t>предназначены для предотвращения заражения компьютерным вирусом и ликвидации последствий заражения вирусом.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Программы для диагностики компьютера </a:t>
            </a:r>
            <a:r>
              <a:rPr lang="ru-RU" sz="2000" b="1" i="1" dirty="0" smtClean="0"/>
              <a:t>позволяют проверить конфигурацию компьютера и работоспособность.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Программы динамического сжатия дисков</a:t>
            </a: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smtClean="0"/>
              <a:t>позволяют увеличить количество информации, хранимой на диске.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Программы для автономной печати </a:t>
            </a:r>
            <a:r>
              <a:rPr lang="ru-RU" sz="2000" b="1" i="1" dirty="0" smtClean="0"/>
              <a:t>позволяют распечатывать файлы на принтере параллельно с выполнением другой работы на компьютере.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3967 -0.00439 L 0.3967 -0.07654 " pathEditMode="relative" rAng="0" ptsTypes="AA">
                                      <p:cBhvr>
                                        <p:cTn id="7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8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34983 -0.05411 L 0.34983 -0.12627 " pathEditMode="relative" rAng="0" ptsTypes="AA">
                                      <p:cBhvr>
                                        <p:cTn id="8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  <p:bldP spid="3" grpId="2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Constantia" pitchFamily="18" charset="0"/>
              </a:rPr>
              <a:t>Системы программирования</a:t>
            </a:r>
            <a:endParaRPr lang="ru-RU" b="1" i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      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Современные системы программирования для персональных компьютеров предоставляют пользователю весьма мощные и удобные средства для разработки программ. В них входят: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Компилятор;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Библиотеки программ;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 Различные вспомогательные программы.</a:t>
            </a:r>
          </a:p>
          <a:p>
            <a:pPr>
              <a:buNone/>
            </a:pPr>
            <a:r>
              <a:rPr lang="ru-RU" sz="2000" dirty="0" smtClean="0"/>
              <a:t>      </a:t>
            </a:r>
            <a:r>
              <a:rPr lang="ru-RU" sz="2000" i="1" dirty="0" smtClean="0"/>
              <a:t>Системы программирования отличаются друг от друга по языку</a:t>
            </a:r>
            <a:r>
              <a:rPr lang="ru-RU" sz="2000" dirty="0" smtClean="0"/>
              <a:t>. </a:t>
            </a:r>
            <a:r>
              <a:rPr lang="ru-RU" sz="2000" i="1" dirty="0" smtClean="0"/>
              <a:t>Самые популярные языки </a:t>
            </a:r>
            <a:r>
              <a:rPr lang="ru-RU" sz="2000" b="1" i="1" u="sng" dirty="0" smtClean="0"/>
              <a:t>Си, Паскаль, Бейсик.</a:t>
            </a:r>
            <a:endParaRPr lang="ru-RU" sz="2000" b="1" i="1" u="sng" dirty="0"/>
          </a:p>
        </p:txBody>
      </p:sp>
      <p:pic>
        <p:nvPicPr>
          <p:cNvPr id="2050" name="Picture 2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5013176"/>
            <a:ext cx="2016224" cy="144016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 indent="98425">
              <a:lnSpc>
                <a:spcPct val="90000"/>
              </a:lnSpc>
              <a:buClr>
                <a:schemeClr val="tx1">
                  <a:shade val="95000"/>
                </a:schemeClr>
              </a:buClr>
              <a:buFontTx/>
              <a:buChar char="-"/>
              <a:defRPr/>
            </a:pPr>
            <a:r>
              <a:rPr lang="ru-RU" sz="2400" dirty="0" smtClean="0"/>
              <a:t>   </a:t>
            </a: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Понятие программного обеспечения (ПО)</a:t>
            </a:r>
          </a:p>
          <a:p>
            <a:pPr marL="365125" indent="166688">
              <a:lnSpc>
                <a:spcPct val="90000"/>
              </a:lnSpc>
              <a:buClr>
                <a:schemeClr val="tx1">
                  <a:shade val="95000"/>
                </a:schemeClr>
              </a:buClr>
              <a:buFontTx/>
              <a:buChar char="-"/>
              <a:defRPr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Типы прикладных программ</a:t>
            </a:r>
          </a:p>
          <a:p>
            <a:pPr marL="365125" indent="260350">
              <a:lnSpc>
                <a:spcPct val="90000"/>
              </a:lnSpc>
              <a:buClr>
                <a:schemeClr val="tx1">
                  <a:shade val="95000"/>
                </a:schemeClr>
              </a:buClr>
              <a:buFontTx/>
              <a:buChar char="-"/>
              <a:defRPr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Классификация ПО</a:t>
            </a:r>
          </a:p>
          <a:p>
            <a:pPr marL="365125" indent="260350">
              <a:lnSpc>
                <a:spcPct val="90000"/>
              </a:lnSpc>
              <a:buClr>
                <a:schemeClr val="tx1">
                  <a:shade val="95000"/>
                </a:schemeClr>
              </a:buClr>
              <a:buFontTx/>
              <a:buChar char="-"/>
              <a:defRPr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Что такое прикладная программа?</a:t>
            </a:r>
          </a:p>
          <a:p>
            <a:pPr marL="365125" indent="260350">
              <a:lnSpc>
                <a:spcPct val="90000"/>
              </a:lnSpc>
              <a:buClr>
                <a:schemeClr val="tx1">
                  <a:shade val="95000"/>
                </a:schemeClr>
              </a:buClr>
              <a:buFontTx/>
              <a:buChar char="-"/>
              <a:defRPr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Виды САПР</a:t>
            </a:r>
          </a:p>
          <a:p>
            <a:pPr marL="365125" indent="260350">
              <a:lnSpc>
                <a:spcPct val="90000"/>
              </a:lnSpc>
              <a:buClr>
                <a:schemeClr val="tx1">
                  <a:shade val="95000"/>
                </a:schemeClr>
              </a:buClr>
              <a:buFontTx/>
              <a:buChar char="-"/>
              <a:defRPr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Системы программирования</a:t>
            </a:r>
          </a:p>
          <a:p>
            <a:pPr marL="365125" indent="260350">
              <a:lnSpc>
                <a:spcPct val="90000"/>
              </a:lnSpc>
              <a:buClr>
                <a:schemeClr val="tx1">
                  <a:shade val="95000"/>
                </a:schemeClr>
              </a:buClr>
              <a:buFontTx/>
              <a:buChar char="-"/>
              <a:defRPr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Вспомогательные программы (утилиты)</a:t>
            </a:r>
          </a:p>
          <a:p>
            <a:pPr>
              <a:buNone/>
            </a:pPr>
            <a:r>
              <a:rPr lang="ru-RU" sz="2400" dirty="0" smtClean="0"/>
              <a:t>                      </a:t>
            </a:r>
          </a:p>
          <a:p>
            <a:pPr>
              <a:buNone/>
            </a:pPr>
            <a:r>
              <a:rPr lang="ru-RU" sz="2400" dirty="0" smtClean="0"/>
              <a:t>   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07904" y="620688"/>
            <a:ext cx="26379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ВОПРОСЫ</a:t>
            </a:r>
            <a:endParaRPr lang="ru-RU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 advTm="500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7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71550" y="1988840"/>
            <a:ext cx="8172450" cy="42595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i="1" spc="-15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ПРОГРАММНОЕ ОБЕСПЕЧЕНИЕ </a:t>
            </a:r>
          </a:p>
          <a:p>
            <a:pPr algn="ctr">
              <a:buNone/>
            </a:pPr>
            <a:r>
              <a:rPr lang="ru-RU" sz="4000" b="1" i="1" spc="-15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ПК</a:t>
            </a:r>
            <a:endParaRPr lang="ru-RU" sz="40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endParaRPr lang="ru-RU" sz="4000" dirty="0">
              <a:latin typeface="Arial Black" pitchFamily="34" charset="0"/>
            </a:endParaRPr>
          </a:p>
        </p:txBody>
      </p:sp>
      <p:pic>
        <p:nvPicPr>
          <p:cNvPr id="1026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995936" y="4581128"/>
            <a:ext cx="1795882" cy="1833372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205466.wmf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115616" y="0"/>
            <a:ext cx="1818742" cy="1809598"/>
          </a:xfrm>
          <a:prstGeom prst="rect">
            <a:avLst/>
          </a:prstGeom>
          <a:noFill/>
        </p:spPr>
      </p:pic>
      <p:pic>
        <p:nvPicPr>
          <p:cNvPr id="1028" name="Picture 4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367321" y="188640"/>
            <a:ext cx="1776679" cy="1630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Программное обеспечение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Программное обеспечение.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670175" y="1628800"/>
            <a:ext cx="5029200" cy="4229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Click="0" advTm="10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Constantia" pitchFamily="18" charset="0"/>
              </a:rPr>
              <a:t>             Введение</a:t>
            </a:r>
            <a:endParaRPr lang="ru-RU" b="1" i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857916"/>
          </a:xfrm>
        </p:spPr>
        <p:txBody>
          <a:bodyPr>
            <a:normAutofit/>
          </a:bodyPr>
          <a:lstStyle/>
          <a:p>
            <a:pPr marL="82550" lvl="8" indent="273050">
              <a:buBlip>
                <a:blip r:embed="rId3"/>
              </a:buBlip>
              <a:tabLst>
                <a:tab pos="0" algn="l"/>
                <a:tab pos="450850" algn="l"/>
              </a:tabLst>
            </a:pPr>
            <a:r>
              <a:rPr lang="ru-RU" sz="2400" b="1" dirty="0" smtClean="0"/>
              <a:t>Понятие программного обеспечения.</a:t>
            </a:r>
          </a:p>
          <a:p>
            <a:pPr>
              <a:buBlip>
                <a:blip r:embed="rId4"/>
              </a:buBlip>
            </a:pPr>
            <a:r>
              <a:rPr lang="ru-RU" sz="2400" b="1" dirty="0" smtClean="0"/>
              <a:t>Классификация ПО:</a:t>
            </a:r>
            <a:endParaRPr lang="ru-RU" sz="2000" b="1" dirty="0" smtClean="0"/>
          </a:p>
          <a:p>
            <a:pPr>
              <a:buFont typeface="Wingdings" pitchFamily="2" charset="2"/>
              <a:buChar char="§"/>
            </a:pPr>
            <a:r>
              <a:rPr lang="ru-RU" sz="1800" dirty="0" smtClean="0">
                <a:solidFill>
                  <a:srgbClr val="0070C0"/>
                </a:solidFill>
              </a:rPr>
              <a:t>      </a:t>
            </a:r>
            <a:r>
              <a:rPr lang="ru-RU" sz="1800" b="1" i="1" dirty="0" smtClean="0">
                <a:solidFill>
                  <a:srgbClr val="0070C0"/>
                </a:solidFill>
              </a:rPr>
              <a:t>прикладные программы:</a:t>
            </a:r>
            <a:endParaRPr lang="ru-RU" sz="2200" b="1" i="1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1600" dirty="0">
                <a:solidFill>
                  <a:srgbClr val="7030A0"/>
                </a:solidFill>
              </a:rPr>
              <a:t> </a:t>
            </a:r>
            <a:r>
              <a:rPr lang="ru-RU" sz="1600" dirty="0" smtClean="0">
                <a:solidFill>
                  <a:srgbClr val="7030A0"/>
                </a:solidFill>
              </a:rPr>
              <a:t>          </a:t>
            </a:r>
            <a:r>
              <a:rPr lang="ru-RU" sz="1800" b="1" i="1" dirty="0" smtClean="0">
                <a:solidFill>
                  <a:srgbClr val="7030A0"/>
                </a:solidFill>
              </a:rPr>
              <a:t>графические редакторы;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 системы деловой и научной графики;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 системы управления базами данных (СУБД);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 табличные процессоры;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>
                <a:solidFill>
                  <a:srgbClr val="7030A0"/>
                </a:solidFill>
              </a:rPr>
              <a:t>          системы автоматизированного проектирования (САПР);</a:t>
            </a:r>
          </a:p>
          <a:p>
            <a:pPr>
              <a:buFont typeface="Wingdings" pitchFamily="2" charset="2"/>
              <a:buChar char="§"/>
            </a:pPr>
            <a:r>
              <a:rPr lang="ru-RU" sz="1800" b="1" i="1" dirty="0" smtClean="0">
                <a:solidFill>
                  <a:srgbClr val="0070C0"/>
                </a:solidFill>
              </a:rPr>
              <a:t>      системные программы</a:t>
            </a:r>
          </a:p>
          <a:p>
            <a:pPr>
              <a:buFont typeface="Wingdings" pitchFamily="2" charset="2"/>
              <a:buChar char="§"/>
            </a:pPr>
            <a:r>
              <a:rPr lang="ru-RU" sz="1800" b="1" i="1" dirty="0">
                <a:solidFill>
                  <a:srgbClr val="0070C0"/>
                </a:solidFill>
              </a:rPr>
              <a:t> </a:t>
            </a:r>
            <a:r>
              <a:rPr lang="ru-RU" sz="1800" b="1" i="1" dirty="0" smtClean="0">
                <a:solidFill>
                  <a:srgbClr val="0070C0"/>
                </a:solidFill>
              </a:rPr>
              <a:t>     вспомогательное ПО ( инструментальные системы и      утилиты):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 программы – упаковщики;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>
                <a:solidFill>
                  <a:srgbClr val="7030A0"/>
                </a:solidFill>
              </a:rPr>
              <a:t>         </a:t>
            </a:r>
            <a:r>
              <a:rPr lang="ru-RU" sz="1800" b="1" i="1" dirty="0">
                <a:solidFill>
                  <a:srgbClr val="7030A0"/>
                </a:solidFill>
              </a:rPr>
              <a:t>п</a:t>
            </a:r>
            <a:r>
              <a:rPr lang="ru-RU" sz="1800" b="1" i="1" dirty="0" smtClean="0">
                <a:solidFill>
                  <a:srgbClr val="7030A0"/>
                </a:solidFill>
              </a:rPr>
              <a:t>рограммы для создания резервных копий информации на диске;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антивирусные программы;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программы для диагностики компьютера;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программы динамического сжатия;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>
                <a:solidFill>
                  <a:srgbClr val="7030A0"/>
                </a:solidFill>
              </a:rPr>
              <a:t> </a:t>
            </a:r>
            <a:r>
              <a:rPr lang="ru-RU" sz="1800" b="1" i="1" dirty="0" smtClean="0">
                <a:solidFill>
                  <a:srgbClr val="7030A0"/>
                </a:solidFill>
              </a:rPr>
              <a:t>        программы для автономной печати.</a:t>
            </a:r>
          </a:p>
          <a:p>
            <a:pPr>
              <a:buFont typeface="Wingdings" pitchFamily="2" charset="2"/>
              <a:buChar char="§"/>
            </a:pPr>
            <a:endParaRPr lang="ru-RU" sz="1800" b="1" i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§"/>
            </a:pPr>
            <a:endParaRPr lang="ru-RU" sz="1800" b="1" i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0.14167 -0.00069 L -0.14167 -0.07285 " pathEditMode="relative" rAng="0" ptsTypes="AA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2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7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1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2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7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1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2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7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1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2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6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7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1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2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6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7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1" dur="indefinit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2" dur="indefinit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6" dur="indefinit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7" dur="indefinit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1" dur="indefinite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2" dur="indefinite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6" dur="indefinite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7" dur="indefinite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1" dur="indefinite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2" dur="indefinite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6" dur="indefinite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7" dur="indefinite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5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7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7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8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8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3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i="1" dirty="0" smtClean="0">
                <a:latin typeface="Constantia" pitchFamily="18" charset="0"/>
              </a:rPr>
              <a:t>Понятие программного обеспечения</a:t>
            </a:r>
            <a:endParaRPr lang="ru-RU" sz="4000" b="1" i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4331568"/>
          </a:xfrm>
        </p:spPr>
        <p:txBody>
          <a:bodyPr vert="horz">
            <a:normAutofit/>
          </a:bodyPr>
          <a:lstStyle/>
          <a:p>
            <a:pPr>
              <a:buNone/>
            </a:pPr>
            <a:r>
              <a:rPr lang="ru-RU" sz="2400" b="1" i="1" dirty="0" smtClean="0">
                <a:solidFill>
                  <a:schemeClr val="accent3"/>
                </a:solidFill>
              </a:rPr>
              <a:t>      Программное обеспечение </a:t>
            </a:r>
            <a:r>
              <a:rPr lang="ru-RU" sz="2000" b="1" i="1" dirty="0" smtClean="0"/>
              <a:t>-  </a:t>
            </a:r>
            <a:r>
              <a:rPr lang="ru-RU" sz="2000" i="1" dirty="0" smtClean="0"/>
              <a:t>совокупность      программ, выполняемых вычислительной системой.</a:t>
            </a:r>
          </a:p>
          <a:p>
            <a:pPr>
              <a:buNone/>
            </a:pPr>
            <a:r>
              <a:rPr lang="ru-RU" sz="1800" i="1" dirty="0"/>
              <a:t> </a:t>
            </a:r>
            <a:r>
              <a:rPr lang="ru-RU" sz="1800" i="1" dirty="0" smtClean="0"/>
              <a:t>         </a:t>
            </a:r>
          </a:p>
          <a:p>
            <a:pPr>
              <a:buNone/>
            </a:pPr>
            <a:r>
              <a:rPr lang="ru-RU" sz="1800" dirty="0">
                <a:latin typeface="Century" pitchFamily="18" charset="0"/>
              </a:rPr>
              <a:t> </a:t>
            </a:r>
            <a:r>
              <a:rPr lang="ru-RU" sz="1800" dirty="0" smtClean="0">
                <a:latin typeface="Century" pitchFamily="18" charset="0"/>
              </a:rPr>
              <a:t>         </a:t>
            </a:r>
            <a:r>
              <a:rPr lang="ru-RU" sz="2000" dirty="0" smtClean="0">
                <a:latin typeface="Century" pitchFamily="18" charset="0"/>
              </a:rPr>
              <a:t>Программное обеспечение – неотъемлемая часть компьютерной системы. Оно является логическим продолжением технических средств. Сфера применения конкретного компьютера определяется созданным для него ПО.  Программное обеспечение современных компьютеров включает миллионы программ – от игровых до научных. </a:t>
            </a:r>
          </a:p>
          <a:p>
            <a:pPr>
              <a:buNone/>
            </a:pPr>
            <a:r>
              <a:rPr lang="ru-RU" sz="1800" dirty="0" smtClean="0"/>
              <a:t> </a:t>
            </a:r>
            <a:endParaRPr lang="ru-RU" sz="2000" dirty="0" smtClean="0"/>
          </a:p>
        </p:txBody>
      </p:sp>
      <p:pic>
        <p:nvPicPr>
          <p:cNvPr id="4098" name="Picture 2" descr="C:\Program Files\Microsoft Office\MEDIA\CAGCAT10\j030052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5229200"/>
            <a:ext cx="2808312" cy="16288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8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0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1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2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2" dur="1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3" dur="1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1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5" dur="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6" dur="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9" presetClass="exit" presetSubtype="0" de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9" presetClass="exit" presetSubtype="0" de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9" presetClass="exit" presetSubtype="0" de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9" presetClass="exit" presetSubtype="0" de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3" grpId="2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latin typeface="Constantia" pitchFamily="18" charset="0"/>
              </a:rPr>
              <a:t>Типы прикладных программ.</a:t>
            </a:r>
            <a:endParaRPr lang="ru-RU" sz="3600" b="1" i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i="1" dirty="0" smtClean="0">
                <a:solidFill>
                  <a:srgbClr val="7030A0"/>
                </a:solidFill>
              </a:rPr>
              <a:t>     Графические редакторы –</a:t>
            </a:r>
            <a:r>
              <a:rPr lang="ru-RU" sz="2400" b="1" i="1" dirty="0" smtClean="0"/>
              <a:t> </a:t>
            </a:r>
            <a:r>
              <a:rPr lang="ru-RU" sz="2000" b="1" i="1" dirty="0" smtClean="0"/>
              <a:t>позволяют создавать и редактировать картинки на экране компьютера. Большинство редакторов позволяют обрабатывать изображения, полученные с помощью сканеров.</a:t>
            </a:r>
          </a:p>
          <a:p>
            <a:pPr>
              <a:buNone/>
            </a:pP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smtClean="0">
                <a:solidFill>
                  <a:srgbClr val="7030A0"/>
                </a:solidFill>
              </a:rPr>
              <a:t>     </a:t>
            </a:r>
            <a:r>
              <a:rPr lang="ru-RU" sz="2400" b="1" i="1" dirty="0" smtClean="0">
                <a:solidFill>
                  <a:srgbClr val="7030A0"/>
                </a:solidFill>
              </a:rPr>
              <a:t>Системы деловой и научной графики - </a:t>
            </a:r>
            <a:r>
              <a:rPr lang="ru-RU" sz="2000" b="1" i="1" dirty="0" smtClean="0"/>
              <a:t>позволяют наглядно представить на экране различные данные и зависимости, а так же любые виды графиков и диаграмм.</a:t>
            </a:r>
          </a:p>
          <a:p>
            <a:pPr>
              <a:buNone/>
            </a:pP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smtClean="0">
                <a:solidFill>
                  <a:srgbClr val="7030A0"/>
                </a:solidFill>
              </a:rPr>
              <a:t>      </a:t>
            </a:r>
            <a:r>
              <a:rPr lang="ru-RU" sz="2400" b="1" i="1" dirty="0" smtClean="0">
                <a:solidFill>
                  <a:srgbClr val="7030A0"/>
                </a:solidFill>
              </a:rPr>
              <a:t>Системы управления базами данных - </a:t>
            </a:r>
            <a:r>
              <a:rPr lang="ru-RU" sz="2000" b="1" i="1" dirty="0" smtClean="0"/>
              <a:t>позволяют управлять большими информационными массивами – базами данных.</a:t>
            </a:r>
          </a:p>
          <a:p>
            <a:pPr>
              <a:buNone/>
            </a:pPr>
            <a:r>
              <a:rPr lang="ru-RU" sz="2000" b="1" i="1" dirty="0">
                <a:solidFill>
                  <a:srgbClr val="7030A0"/>
                </a:solidFill>
              </a:rPr>
              <a:t> </a:t>
            </a:r>
            <a:r>
              <a:rPr lang="ru-RU" sz="2000" b="1" i="1" dirty="0" smtClean="0">
                <a:solidFill>
                  <a:srgbClr val="7030A0"/>
                </a:solidFill>
              </a:rPr>
              <a:t>      </a:t>
            </a:r>
            <a:r>
              <a:rPr lang="ru-RU" sz="2400" b="1" i="1" dirty="0" smtClean="0">
                <a:solidFill>
                  <a:srgbClr val="7030A0"/>
                </a:solidFill>
              </a:rPr>
              <a:t>Табличные процессоры - </a:t>
            </a:r>
            <a:r>
              <a:rPr lang="ru-RU" sz="2000" b="1" i="1" dirty="0" smtClean="0"/>
              <a:t>обеспечивают работу с большими таблицами чисел, позволяют </a:t>
            </a:r>
            <a:r>
              <a:rPr lang="ru-RU" sz="2000" b="1" i="1" dirty="0" err="1" smtClean="0"/>
              <a:t>перевычислять</a:t>
            </a:r>
            <a:r>
              <a:rPr lang="ru-RU" sz="2000" b="1" i="1" dirty="0" smtClean="0"/>
              <a:t> значения элементов таблиц, строить по таблицам графики.</a:t>
            </a:r>
          </a:p>
          <a:p>
            <a:pPr>
              <a:buNone/>
            </a:pPr>
            <a:r>
              <a:rPr lang="ru-RU" sz="2400" b="1" i="1" dirty="0">
                <a:solidFill>
                  <a:srgbClr val="7030A0"/>
                </a:solidFill>
              </a:rPr>
              <a:t> </a:t>
            </a:r>
            <a:r>
              <a:rPr lang="ru-RU" sz="2400" b="1" i="1" dirty="0" smtClean="0">
                <a:solidFill>
                  <a:srgbClr val="7030A0"/>
                </a:solidFill>
              </a:rPr>
              <a:t>      Системы автоматизированного проектирования (САПР) - </a:t>
            </a:r>
            <a:r>
              <a:rPr lang="ru-RU" sz="2000" b="1" i="1" dirty="0" smtClean="0"/>
              <a:t>позволяют осуществлять черчение и конструирование различных механизмов с помощью компьютера.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 advClick="0" advTm="15000">
        <p:checker/>
      </p:transition>
    </mc:Choice>
    <mc:Fallback>
      <p:transition spd="slow" advClick="0" advTm="15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atin typeface="Constantia" pitchFamily="18" charset="0"/>
              </a:rPr>
              <a:t>Классификация ПО</a:t>
            </a:r>
            <a:endParaRPr lang="ru-RU" sz="4000" b="1" i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sz="2400" b="1" i="1" u="sng" dirty="0" smtClean="0">
                <a:solidFill>
                  <a:srgbClr val="0070C0"/>
                </a:solidFill>
              </a:rPr>
              <a:t>Прикладное ПО </a:t>
            </a:r>
          </a:p>
          <a:p>
            <a:pPr>
              <a:buNone/>
            </a:pPr>
            <a:r>
              <a:rPr lang="tt-RU" sz="2000" dirty="0" smtClean="0"/>
              <a:t>          </a:t>
            </a:r>
            <a:r>
              <a:rPr lang="tt-RU" sz="2000" b="1" i="1" dirty="0" smtClean="0"/>
              <a:t>Для </a:t>
            </a:r>
            <a:r>
              <a:rPr lang="az-Latn-AZ" sz="2000" b="1" i="1" dirty="0" smtClean="0"/>
              <a:t>İBM PC </a:t>
            </a:r>
            <a:r>
              <a:rPr lang="ru-RU" sz="2000" b="1" i="1" dirty="0" smtClean="0"/>
              <a:t>разработаны и используются сотни тысяч различных прикладных программ. Наиболее широко применяются программы:</a:t>
            </a:r>
          </a:p>
          <a:p>
            <a:pPr>
              <a:buNone/>
            </a:pPr>
            <a:endParaRPr lang="ru-RU" sz="2000" dirty="0" smtClean="0"/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Comic Sans MS" pitchFamily="66" charset="0"/>
              </a:rPr>
              <a:t>подготовки текста (документов) на компьютере – редакторы текстов;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Comic Sans MS" pitchFamily="66" charset="0"/>
              </a:rPr>
              <a:t>подготовки документов типографского качества – издательские системы;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Comic Sans MS" pitchFamily="66" charset="0"/>
              </a:rPr>
              <a:t>обработки табличных данных – табличные процессоры;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Comic Sans MS" pitchFamily="66" charset="0"/>
              </a:rPr>
              <a:t>обработки массивов информации – системы управления базами данных.</a:t>
            </a:r>
          </a:p>
          <a:p>
            <a:pPr>
              <a:buFont typeface="Wingdings" pitchFamily="2" charset="2"/>
              <a:buChar char="v"/>
            </a:pPr>
            <a:endParaRPr lang="ru-RU" sz="1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1800" dirty="0" smtClean="0">
                <a:solidFill>
                  <a:schemeClr val="accent3"/>
                </a:solidFill>
              </a:rPr>
              <a:t>       </a:t>
            </a:r>
            <a:r>
              <a:rPr lang="ru-RU" sz="1900" b="1" i="1" dirty="0" smtClean="0">
                <a:solidFill>
                  <a:schemeClr val="accent3"/>
                </a:solidFill>
              </a:rPr>
              <a:t>Прикладная программа </a:t>
            </a:r>
            <a:r>
              <a:rPr lang="ru-RU" sz="1900" b="1" i="1" dirty="0" smtClean="0"/>
              <a:t>– это любая конкретная программа, способствующая решению какой-либо задачи в пределах данной проблемной области. Она может использоваться либо автономно, либо в составе программных комплексов или пакетов.</a:t>
            </a:r>
          </a:p>
          <a:p>
            <a:pPr>
              <a:buNone/>
            </a:pPr>
            <a:endParaRPr lang="ru-RU" sz="18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2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3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9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4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4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5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5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i="1" dirty="0" smtClean="0">
                <a:solidFill>
                  <a:srgbClr val="7030A0"/>
                </a:solidFill>
              </a:rPr>
              <a:t>Виды САПР</a:t>
            </a:r>
            <a:endParaRPr lang="ru-RU" sz="4400" b="1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endParaRPr lang="ru-RU" sz="2000" b="1" i="1" dirty="0" smtClean="0">
              <a:solidFill>
                <a:srgbClr val="2E2EE4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2E2EE4"/>
                </a:solidFill>
              </a:rPr>
              <a:t>Интегрированные системы </a:t>
            </a:r>
            <a:r>
              <a:rPr lang="ru-RU" sz="2000" dirty="0" smtClean="0"/>
              <a:t>- </a:t>
            </a:r>
            <a:r>
              <a:rPr lang="ru-RU" sz="2000" i="1" dirty="0" smtClean="0">
                <a:latin typeface="Bookman Old Style" pitchFamily="18" charset="0"/>
              </a:rPr>
              <a:t>сочетают в себе возможности системы управления базами данных, табличного процессора, текстового редактора, системы деловой графики.</a:t>
            </a:r>
          </a:p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2E2EE4"/>
                </a:solidFill>
              </a:rPr>
              <a:t>Бухгалтерские программы</a:t>
            </a:r>
            <a:r>
              <a:rPr lang="ru-RU" sz="2000" dirty="0" smtClean="0"/>
              <a:t> –</a:t>
            </a:r>
            <a:r>
              <a:rPr lang="ru-RU" sz="2000" i="1" dirty="0" smtClean="0"/>
              <a:t> </a:t>
            </a:r>
            <a:r>
              <a:rPr lang="ru-RU" sz="2000" i="1" dirty="0" smtClean="0">
                <a:latin typeface="Bookman Old Style" pitchFamily="18" charset="0"/>
              </a:rPr>
              <a:t>предназначены для введения бухучета, подготовки финансовой отчетности и финансового анализа</a:t>
            </a:r>
            <a:r>
              <a:rPr lang="ru-RU" sz="2000" dirty="0" smtClean="0">
                <a:latin typeface="Bookman Old Style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2E2EE4"/>
                </a:solidFill>
              </a:rPr>
              <a:t>Программы-оболочки </a:t>
            </a:r>
            <a:r>
              <a:rPr lang="ru-RU" sz="2000" dirty="0" smtClean="0"/>
              <a:t>– </a:t>
            </a:r>
            <a:r>
              <a:rPr lang="ru-RU" sz="2000" i="1" dirty="0" smtClean="0">
                <a:latin typeface="Bookman Old Style" pitchFamily="18" charset="0"/>
              </a:rPr>
              <a:t>обеспечивают удобный способ общения с компьютером. Операционные оболочки упрощают создание графических программ, предоставляя для этого большое количество удобных средств, и расширяют возможности компьютера.</a:t>
            </a:r>
            <a:endParaRPr lang="ru-RU" sz="2000" b="1" i="1" dirty="0">
              <a:solidFill>
                <a:srgbClr val="2E2EE4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advClick="0" advTm="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ru-RU" sz="2400" b="1" i="1" u="sng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endParaRPr lang="ru-RU" sz="2400" b="1" i="1" u="sng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u-RU" sz="2400" b="1" i="1" u="sng" dirty="0" smtClean="0">
                <a:solidFill>
                  <a:srgbClr val="0070C0"/>
                </a:solidFill>
              </a:rPr>
              <a:t>Системное ПО </a:t>
            </a:r>
            <a:r>
              <a:rPr lang="ru-RU" sz="2400" dirty="0" smtClean="0"/>
              <a:t>–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выполняет различные функции (создание копий используемой информации, выдачу справочной информации о компьютере, проверку работоспособности устройств компьютера.</a:t>
            </a:r>
          </a:p>
          <a:p>
            <a:pPr>
              <a:buFont typeface="Wingdings" pitchFamily="2" charset="2"/>
              <a:buChar char="§"/>
            </a:pPr>
            <a:endParaRPr lang="ru-RU" sz="2400" b="1" i="1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b="1" i="1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5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</TotalTime>
  <Words>618</Words>
  <Application>Microsoft Office PowerPoint</Application>
  <PresentationFormat>Экран (4:3)</PresentationFormat>
  <Paragraphs>81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ДИСЦИПЛИНА</vt:lpstr>
      <vt:lpstr>Слайд 2</vt:lpstr>
      <vt:lpstr>Программное обеспечение </vt:lpstr>
      <vt:lpstr>             Введение</vt:lpstr>
      <vt:lpstr>Понятие программного обеспечения</vt:lpstr>
      <vt:lpstr>Типы прикладных программ.</vt:lpstr>
      <vt:lpstr>Классификация ПО</vt:lpstr>
      <vt:lpstr>Виды САПР</vt:lpstr>
      <vt:lpstr>Слайд 9</vt:lpstr>
      <vt:lpstr>Системное ПО</vt:lpstr>
      <vt:lpstr>Слайд 11</vt:lpstr>
      <vt:lpstr>Системы программирования</vt:lpstr>
      <vt:lpstr>Слайд 13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ПРОГРАММНОЕ ОБЕСПЕЧЕНИЕ ПК И ЕГО КЛАССИФИКАЦИЯ.</dc:title>
  <dc:creator>1</dc:creator>
  <cp:lastModifiedBy>krasnoperova</cp:lastModifiedBy>
  <cp:revision>43</cp:revision>
  <dcterms:created xsi:type="dcterms:W3CDTF">2009-12-25T19:11:52Z</dcterms:created>
  <dcterms:modified xsi:type="dcterms:W3CDTF">2019-02-13T10:12:15Z</dcterms:modified>
</cp:coreProperties>
</file>