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78" r:id="rId2"/>
    <p:sldId id="295" r:id="rId3"/>
    <p:sldId id="279" r:id="rId4"/>
    <p:sldId id="280" r:id="rId5"/>
    <p:sldId id="297" r:id="rId6"/>
    <p:sldId id="281" r:id="rId7"/>
    <p:sldId id="282" r:id="rId8"/>
    <p:sldId id="283" r:id="rId9"/>
    <p:sldId id="298" r:id="rId10"/>
    <p:sldId id="284" r:id="rId11"/>
    <p:sldId id="286" r:id="rId12"/>
    <p:sldId id="287" r:id="rId13"/>
    <p:sldId id="288" r:id="rId14"/>
    <p:sldId id="289" r:id="rId15"/>
    <p:sldId id="290" r:id="rId16"/>
    <p:sldId id="291" r:id="rId17"/>
    <p:sldId id="292" r:id="rId18"/>
    <p:sldId id="293" r:id="rId19"/>
    <p:sldId id="294" r:id="rId20"/>
    <p:sldId id="296" r:id="rId21"/>
    <p:sldId id="285"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6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p:cViewPr varScale="1">
        <p:scale>
          <a:sx n="66" d="100"/>
          <a:sy n="66" d="100"/>
        </p:scale>
        <p:origin x="142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85D2D05C-F69B-49F2-9E44-C91173109598}" type="datetimeFigureOut">
              <a:rPr lang="ru-RU" smtClean="0"/>
              <a:pPr/>
              <a:t>02.04.2019</a:t>
            </a:fld>
            <a:endParaRPr lang="ru-RU" dirty="0"/>
          </a:p>
        </p:txBody>
      </p:sp>
      <p:sp>
        <p:nvSpPr>
          <p:cNvPr id="2" name="Нижний колонтитул 1"/>
          <p:cNvSpPr>
            <a:spLocks noGrp="1"/>
          </p:cNvSpPr>
          <p:nvPr>
            <p:ph type="ftr" sz="quarter" idx="11"/>
          </p:nvPr>
        </p:nvSpPr>
        <p:spPr/>
        <p:txBody>
          <a:bodyPr/>
          <a:lstStyle/>
          <a:p>
            <a:endParaRPr lang="ru-RU" dirty="0"/>
          </a:p>
        </p:txBody>
      </p:sp>
      <p:sp>
        <p:nvSpPr>
          <p:cNvPr id="15" name="Номер слайда 14"/>
          <p:cNvSpPr>
            <a:spLocks noGrp="1"/>
          </p:cNvSpPr>
          <p:nvPr>
            <p:ph type="sldNum" sz="quarter" idx="12"/>
          </p:nvPr>
        </p:nvSpPr>
        <p:spPr>
          <a:xfrm>
            <a:off x="8229600" y="6473952"/>
            <a:ext cx="758952" cy="246888"/>
          </a:xfrm>
        </p:spPr>
        <p:txBody>
          <a:bodyPr/>
          <a:lstStyle/>
          <a:p>
            <a:fld id="{AB383919-EA07-44F4-A540-51A1DDBBBE7F}"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5D2D05C-F69B-49F2-9E44-C91173109598}" type="datetimeFigureOut">
              <a:rPr lang="ru-RU" smtClean="0"/>
              <a:pPr/>
              <a:t>02.04.2019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B383919-EA07-44F4-A540-51A1DDBBBE7F}"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5D2D05C-F69B-49F2-9E44-C91173109598}" type="datetimeFigureOut">
              <a:rPr lang="ru-RU" smtClean="0"/>
              <a:pPr/>
              <a:t>02.04.2019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B383919-EA07-44F4-A540-51A1DDBBBE7F}"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85D2D05C-F69B-49F2-9E44-C91173109598}" type="datetimeFigureOut">
              <a:rPr lang="ru-RU" smtClean="0"/>
              <a:pPr/>
              <a:t>02.04.2019</a:t>
            </a:fld>
            <a:endParaRPr lang="ru-RU" dirty="0"/>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dirty="0"/>
          </a:p>
        </p:txBody>
      </p:sp>
      <p:sp>
        <p:nvSpPr>
          <p:cNvPr id="16" name="Номер слайда 15"/>
          <p:cNvSpPr>
            <a:spLocks noGrp="1"/>
          </p:cNvSpPr>
          <p:nvPr>
            <p:ph type="sldNum" sz="quarter" idx="12"/>
          </p:nvPr>
        </p:nvSpPr>
        <p:spPr>
          <a:xfrm>
            <a:off x="8229600" y="6473952"/>
            <a:ext cx="758952" cy="246888"/>
          </a:xfrm>
        </p:spPr>
        <p:txBody>
          <a:bodyPr/>
          <a:lstStyle/>
          <a:p>
            <a:fld id="{AB383919-EA07-44F4-A540-51A1DDBBBE7F}"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85D2D05C-F69B-49F2-9E44-C91173109598}" type="datetimeFigureOut">
              <a:rPr lang="ru-RU" smtClean="0"/>
              <a:pPr/>
              <a:t>02.04.2019</a:t>
            </a:fld>
            <a:endParaRPr lang="ru-RU" dirty="0"/>
          </a:p>
        </p:txBody>
      </p:sp>
      <p:sp>
        <p:nvSpPr>
          <p:cNvPr id="11" name="Нижний колонтитул 10"/>
          <p:cNvSpPr>
            <a:spLocks noGrp="1"/>
          </p:cNvSpPr>
          <p:nvPr>
            <p:ph type="ftr" sz="quarter" idx="11"/>
          </p:nvPr>
        </p:nvSpPr>
        <p:spPr/>
        <p:txBody>
          <a:bodyPr/>
          <a:lstStyle/>
          <a:p>
            <a:endParaRPr lang="ru-RU" dirty="0"/>
          </a:p>
        </p:txBody>
      </p:sp>
      <p:sp>
        <p:nvSpPr>
          <p:cNvPr id="16" name="Номер слайда 15"/>
          <p:cNvSpPr>
            <a:spLocks noGrp="1"/>
          </p:cNvSpPr>
          <p:nvPr>
            <p:ph type="sldNum" sz="quarter" idx="12"/>
          </p:nvPr>
        </p:nvSpPr>
        <p:spPr/>
        <p:txBody>
          <a:bodyPr/>
          <a:lstStyle/>
          <a:p>
            <a:fld id="{AB383919-EA07-44F4-A540-51A1DDBBBE7F}" type="slidenum">
              <a:rPr lang="ru-RU" smtClean="0"/>
              <a:pPr/>
              <a:t>‹#›</a:t>
            </a:fld>
            <a:endParaRPr lang="ru-RU" dirty="0"/>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85D2D05C-F69B-49F2-9E44-C91173109598}" type="datetimeFigureOut">
              <a:rPr lang="ru-RU" smtClean="0"/>
              <a:pPr/>
              <a:t>02.04.2019</a:t>
            </a:fld>
            <a:endParaRPr lang="ru-RU" dirty="0"/>
          </a:p>
        </p:txBody>
      </p:sp>
      <p:sp>
        <p:nvSpPr>
          <p:cNvPr id="10" name="Нижний колонтитул 9"/>
          <p:cNvSpPr>
            <a:spLocks noGrp="1"/>
          </p:cNvSpPr>
          <p:nvPr>
            <p:ph type="ftr" sz="quarter" idx="11"/>
          </p:nvPr>
        </p:nvSpPr>
        <p:spPr/>
        <p:txBody>
          <a:bodyPr/>
          <a:lstStyle/>
          <a:p>
            <a:endParaRPr lang="ru-RU" dirty="0"/>
          </a:p>
        </p:txBody>
      </p:sp>
      <p:sp>
        <p:nvSpPr>
          <p:cNvPr id="31" name="Номер слайда 30"/>
          <p:cNvSpPr>
            <a:spLocks noGrp="1"/>
          </p:cNvSpPr>
          <p:nvPr>
            <p:ph type="sldNum" sz="quarter" idx="12"/>
          </p:nvPr>
        </p:nvSpPr>
        <p:spPr/>
        <p:txBody>
          <a:bodyPr/>
          <a:lstStyle/>
          <a:p>
            <a:fld id="{AB383919-EA07-44F4-A540-51A1DDBBBE7F}"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85D2D05C-F69B-49F2-9E44-C91173109598}" type="datetimeFigureOut">
              <a:rPr lang="ru-RU" smtClean="0"/>
              <a:pPr/>
              <a:t>02.04.2019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229600" y="6477000"/>
            <a:ext cx="762000" cy="246888"/>
          </a:xfrm>
        </p:spPr>
        <p:txBody>
          <a:bodyPr/>
          <a:lstStyle/>
          <a:p>
            <a:fld id="{AB383919-EA07-44F4-A540-51A1DDBBBE7F}" type="slidenum">
              <a:rPr lang="ru-RU" smtClean="0"/>
              <a:pPr/>
              <a:t>‹#›</a:t>
            </a:fld>
            <a:endParaRPr lang="ru-RU" dirty="0"/>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85D2D05C-F69B-49F2-9E44-C91173109598}" type="datetimeFigureOut">
              <a:rPr lang="ru-RU" smtClean="0"/>
              <a:pPr/>
              <a:t>02.04.2019</a:t>
            </a:fld>
            <a:endParaRPr lang="ru-RU" dirty="0"/>
          </a:p>
        </p:txBody>
      </p:sp>
      <p:sp>
        <p:nvSpPr>
          <p:cNvPr id="21" name="Нижний колонтитул 20"/>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B383919-EA07-44F4-A540-51A1DDBBBE7F}"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85D2D05C-F69B-49F2-9E44-C91173109598}" type="datetimeFigureOut">
              <a:rPr lang="ru-RU" smtClean="0"/>
              <a:pPr/>
              <a:t>02.04.2019</a:t>
            </a:fld>
            <a:endParaRPr lang="ru-RU" dirty="0"/>
          </a:p>
        </p:txBody>
      </p:sp>
      <p:sp>
        <p:nvSpPr>
          <p:cNvPr id="24" name="Нижний колонтитул 23"/>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B383919-EA07-44F4-A540-51A1DDBBBE7F}"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85D2D05C-F69B-49F2-9E44-C91173109598}" type="datetimeFigureOut">
              <a:rPr lang="ru-RU" smtClean="0"/>
              <a:pPr/>
              <a:t>02.04.2019</a:t>
            </a:fld>
            <a:endParaRPr lang="ru-RU" dirty="0"/>
          </a:p>
        </p:txBody>
      </p:sp>
      <p:sp>
        <p:nvSpPr>
          <p:cNvPr id="29" name="Нижний колонтитул 28"/>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B383919-EA07-44F4-A540-51A1DDBBBE7F}"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dirty="0" smtClean="0"/>
              <a:t>Вставка рисунка</a:t>
            </a:r>
            <a:endParaRPr kumimoji="0" lang="en-US" dirty="0"/>
          </a:p>
        </p:txBody>
      </p:sp>
      <p:sp>
        <p:nvSpPr>
          <p:cNvPr id="7" name="Дата 6"/>
          <p:cNvSpPr>
            <a:spLocks noGrp="1"/>
          </p:cNvSpPr>
          <p:nvPr>
            <p:ph type="dt" sz="half" idx="10"/>
          </p:nvPr>
        </p:nvSpPr>
        <p:spPr/>
        <p:txBody>
          <a:bodyPr/>
          <a:lstStyle/>
          <a:p>
            <a:fld id="{85D2D05C-F69B-49F2-9E44-C91173109598}" type="datetimeFigureOut">
              <a:rPr lang="ru-RU" smtClean="0"/>
              <a:pPr/>
              <a:t>02.04.2019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31" name="Номер слайда 30"/>
          <p:cNvSpPr>
            <a:spLocks noGrp="1"/>
          </p:cNvSpPr>
          <p:nvPr>
            <p:ph type="sldNum" sz="quarter" idx="12"/>
          </p:nvPr>
        </p:nvSpPr>
        <p:spPr/>
        <p:txBody>
          <a:bodyPr/>
          <a:lstStyle/>
          <a:p>
            <a:fld id="{AB383919-EA07-44F4-A540-51A1DDBBBE7F}" type="slidenum">
              <a:rPr lang="ru-RU" smtClean="0"/>
              <a:pPr/>
              <a:t>‹#›</a:t>
            </a:fld>
            <a:endParaRPr lang="ru-RU" dirty="0"/>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5D2D05C-F69B-49F2-9E44-C91173109598}" type="datetimeFigureOut">
              <a:rPr lang="ru-RU" smtClean="0"/>
              <a:pPr/>
              <a:t>02.04.2019</a:t>
            </a:fld>
            <a:endParaRPr lang="ru-RU" dirty="0"/>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dirty="0"/>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B383919-EA07-44F4-A540-51A1DDBBBE7F}" type="slidenum">
              <a:rPr lang="ru-RU" smtClean="0"/>
              <a:pPr/>
              <a:t>‹#›</a:t>
            </a:fld>
            <a:endParaRPr lang="ru-RU" dirty="0"/>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D:\фон\mxcp10830.jpg"/>
          <p:cNvPicPr>
            <a:picLocks noChangeAspect="1" noChangeArrowheads="1"/>
          </p:cNvPicPr>
          <p:nvPr/>
        </p:nvPicPr>
        <p:blipFill>
          <a:blip r:embed="rId2"/>
          <a:srcRect l="2322"/>
          <a:stretch>
            <a:fillRect/>
          </a:stretch>
        </p:blipFill>
        <p:spPr bwMode="auto">
          <a:xfrm>
            <a:off x="1" y="0"/>
            <a:ext cx="9143999" cy="6858000"/>
          </a:xfrm>
          <a:prstGeom prst="rect">
            <a:avLst/>
          </a:prstGeom>
          <a:noFill/>
        </p:spPr>
      </p:pic>
      <p:sp>
        <p:nvSpPr>
          <p:cNvPr id="5" name="TextBox 4"/>
          <p:cNvSpPr txBox="1"/>
          <p:nvPr/>
        </p:nvSpPr>
        <p:spPr>
          <a:xfrm>
            <a:off x="642910" y="1285860"/>
            <a:ext cx="5643602" cy="2308324"/>
          </a:xfrm>
          <a:prstGeom prst="rect">
            <a:avLst/>
          </a:prstGeom>
          <a:noFill/>
        </p:spPr>
        <p:txBody>
          <a:bodyPr wrap="square" rtlCol="0">
            <a:spAutoFit/>
          </a:bodyPr>
          <a:lstStyle/>
          <a:p>
            <a:r>
              <a:rPr lang="ru-RU" sz="3600" dirty="0" smtClean="0">
                <a:solidFill>
                  <a:schemeClr val="bg1"/>
                </a:solidFill>
                <a:latin typeface="Segoe Print" pitchFamily="2" charset="0"/>
              </a:rPr>
              <a:t>ЛЕКЦИЯ НА ТЕМУ:</a:t>
            </a:r>
          </a:p>
          <a:p>
            <a:r>
              <a:rPr lang="ru-RU" sz="3600" dirty="0" smtClean="0">
                <a:solidFill>
                  <a:schemeClr val="bg1"/>
                </a:solidFill>
                <a:latin typeface="Segoe Print" pitchFamily="2" charset="0"/>
              </a:rPr>
              <a:t>ДОПЕЧАТНЫЕ </a:t>
            </a:r>
            <a:r>
              <a:rPr lang="ru-RU" sz="3600" dirty="0" smtClean="0">
                <a:solidFill>
                  <a:schemeClr val="bg1"/>
                </a:solidFill>
                <a:latin typeface="Segoe Print" pitchFamily="2" charset="0"/>
              </a:rPr>
              <a:t>ПРОЦЕССЫ.</a:t>
            </a:r>
          </a:p>
          <a:p>
            <a:endParaRPr lang="ru-RU" sz="3600" dirty="0">
              <a:solidFill>
                <a:schemeClr val="bg1"/>
              </a:solidFill>
              <a:latin typeface="Segoe Print" pitchFamily="2" charset="0"/>
            </a:endParaRPr>
          </a:p>
        </p:txBody>
      </p:sp>
      <p:sp>
        <p:nvSpPr>
          <p:cNvPr id="6" name="TextBox 5"/>
          <p:cNvSpPr txBox="1"/>
          <p:nvPr/>
        </p:nvSpPr>
        <p:spPr>
          <a:xfrm>
            <a:off x="142844" y="4143380"/>
            <a:ext cx="4857784" cy="830997"/>
          </a:xfrm>
          <a:prstGeom prst="rect">
            <a:avLst/>
          </a:prstGeom>
          <a:noFill/>
        </p:spPr>
        <p:txBody>
          <a:bodyPr wrap="square" rtlCol="0">
            <a:spAutoFit/>
          </a:bodyPr>
          <a:lstStyle/>
          <a:p>
            <a:r>
              <a:rPr lang="ru-RU" sz="2400" dirty="0" smtClean="0">
                <a:solidFill>
                  <a:schemeClr val="accent3">
                    <a:lumMod val="60000"/>
                    <a:lumOff val="40000"/>
                  </a:schemeClr>
                </a:solidFill>
              </a:rPr>
              <a:t>Преподаватель</a:t>
            </a:r>
            <a:r>
              <a:rPr lang="ru-RU" sz="2400" dirty="0" smtClean="0">
                <a:solidFill>
                  <a:schemeClr val="accent3">
                    <a:lumMod val="60000"/>
                    <a:lumOff val="40000"/>
                  </a:schemeClr>
                </a:solidFill>
              </a:rPr>
              <a:t>: </a:t>
            </a:r>
            <a:r>
              <a:rPr lang="ru-RU" sz="2400" dirty="0" smtClean="0">
                <a:solidFill>
                  <a:schemeClr val="accent3">
                    <a:lumMod val="60000"/>
                    <a:lumOff val="40000"/>
                  </a:schemeClr>
                </a:solidFill>
              </a:rPr>
              <a:t>ГАПОУ КК НКСЭ </a:t>
            </a:r>
            <a:r>
              <a:rPr lang="ru-RU" sz="2400" dirty="0" err="1" smtClean="0">
                <a:solidFill>
                  <a:schemeClr val="accent3">
                    <a:lumMod val="60000"/>
                    <a:lumOff val="40000"/>
                  </a:schemeClr>
                </a:solidFill>
              </a:rPr>
              <a:t>Мишанкина</a:t>
            </a:r>
            <a:r>
              <a:rPr lang="ru-RU" sz="2400" dirty="0" smtClean="0">
                <a:solidFill>
                  <a:schemeClr val="accent3">
                    <a:lumMod val="60000"/>
                    <a:lumOff val="40000"/>
                  </a:schemeClr>
                </a:solidFill>
              </a:rPr>
              <a:t> </a:t>
            </a:r>
            <a:r>
              <a:rPr lang="ru-RU" sz="2400" dirty="0" smtClean="0">
                <a:solidFill>
                  <a:schemeClr val="accent3">
                    <a:lumMod val="60000"/>
                    <a:lumOff val="40000"/>
                  </a:schemeClr>
                </a:solidFill>
              </a:rPr>
              <a:t>Л.Г.</a:t>
            </a:r>
            <a:endParaRPr lang="ru-RU" sz="2400" dirty="0">
              <a:solidFill>
                <a:schemeClr val="accent3">
                  <a:lumMod val="60000"/>
                  <a:lumOff val="40000"/>
                </a:schemeClr>
              </a:solidFill>
            </a:endParaRPr>
          </a:p>
        </p:txBody>
      </p:sp>
    </p:spTree>
  </p:cSld>
  <p:clrMapOvr>
    <a:masterClrMapping/>
  </p:clrMapOvr>
  <p:transition spd="slow">
    <p:wheel spokes="3"/>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edelvin.com.ua/pictures/blog/vizitki-2.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
        <p:nvSpPr>
          <p:cNvPr id="4" name="TextBox 3"/>
          <p:cNvSpPr txBox="1"/>
          <p:nvPr/>
        </p:nvSpPr>
        <p:spPr>
          <a:xfrm>
            <a:off x="500034" y="506536"/>
            <a:ext cx="5143536" cy="707886"/>
          </a:xfrm>
          <a:prstGeom prst="rect">
            <a:avLst/>
          </a:prstGeom>
          <a:noFill/>
        </p:spPr>
        <p:txBody>
          <a:bodyPr wrap="square" rtlCol="0">
            <a:spAutoFit/>
          </a:bodyPr>
          <a:lstStyle/>
          <a:p>
            <a:r>
              <a:rPr lang="ru-RU" sz="2000" dirty="0" smtClean="0">
                <a:solidFill>
                  <a:schemeClr val="bg2">
                    <a:lumMod val="25000"/>
                  </a:schemeClr>
                </a:solidFill>
                <a:latin typeface="Comic Sans MS" pitchFamily="66" charset="0"/>
              </a:rPr>
              <a:t>Визитки, выполненные при помощью трафаретной печати (шелкография)</a:t>
            </a:r>
            <a:endParaRPr lang="ru-RU" sz="2000" dirty="0">
              <a:solidFill>
                <a:schemeClr val="bg2">
                  <a:lumMod val="25000"/>
                </a:schemeClr>
              </a:solidFill>
              <a:latin typeface="Comic Sans MS" pitchFamily="66" charset="0"/>
            </a:endParaRPr>
          </a:p>
        </p:txBody>
      </p:sp>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descr="D:\фон\mxcphq-wallpapers_ru_abstraction3d_160_1440x900.jpg"/>
          <p:cNvPicPr>
            <a:picLocks noChangeAspect="1" noChangeArrowheads="1"/>
          </p:cNvPicPr>
          <p:nvPr/>
        </p:nvPicPr>
        <p:blipFill>
          <a:blip r:embed="rId2"/>
          <a:srcRect/>
          <a:stretch>
            <a:fillRect/>
          </a:stretch>
        </p:blipFill>
        <p:spPr bwMode="auto">
          <a:xfrm>
            <a:off x="-1" y="0"/>
            <a:ext cx="9144001" cy="6858000"/>
          </a:xfrm>
          <a:prstGeom prst="rect">
            <a:avLst/>
          </a:prstGeom>
          <a:noFill/>
        </p:spPr>
      </p:pic>
      <p:sp>
        <p:nvSpPr>
          <p:cNvPr id="4" name="TextBox 3"/>
          <p:cNvSpPr txBox="1"/>
          <p:nvPr/>
        </p:nvSpPr>
        <p:spPr>
          <a:xfrm>
            <a:off x="1357290" y="285728"/>
            <a:ext cx="6572296" cy="646331"/>
          </a:xfrm>
          <a:prstGeom prst="rect">
            <a:avLst/>
          </a:prstGeom>
          <a:noFill/>
        </p:spPr>
        <p:txBody>
          <a:bodyPr wrap="square" rtlCol="0">
            <a:spAutoFit/>
          </a:bodyPr>
          <a:lstStyle/>
          <a:p>
            <a:pPr algn="ctr"/>
            <a:r>
              <a:rPr lang="ru-RU" sz="3600" b="1" dirty="0" smtClean="0">
                <a:solidFill>
                  <a:srgbClr val="FFFF00"/>
                </a:solidFill>
                <a:latin typeface="Segoe Print" pitchFamily="2" charset="0"/>
              </a:rPr>
              <a:t>ОФСЕТНАЯ ПЕЧАТЬ</a:t>
            </a:r>
            <a:endParaRPr lang="ru-RU" sz="3600" b="1" dirty="0">
              <a:solidFill>
                <a:srgbClr val="FFFF00"/>
              </a:solidFill>
              <a:latin typeface="Segoe Print" pitchFamily="2" charset="0"/>
            </a:endParaRPr>
          </a:p>
        </p:txBody>
      </p:sp>
      <p:sp>
        <p:nvSpPr>
          <p:cNvPr id="5" name="Прямоугольник 4"/>
          <p:cNvSpPr/>
          <p:nvPr/>
        </p:nvSpPr>
        <p:spPr>
          <a:xfrm>
            <a:off x="142844" y="928670"/>
            <a:ext cx="4857784" cy="3600986"/>
          </a:xfrm>
          <a:prstGeom prst="rect">
            <a:avLst/>
          </a:prstGeom>
        </p:spPr>
        <p:txBody>
          <a:bodyPr wrap="square">
            <a:spAutoFit/>
          </a:bodyPr>
          <a:lstStyle/>
          <a:p>
            <a:r>
              <a:rPr lang="ru-RU" sz="1900" dirty="0" smtClean="0">
                <a:solidFill>
                  <a:srgbClr val="FFFF00"/>
                </a:solidFill>
                <a:latin typeface="Comic Sans MS" pitchFamily="66" charset="0"/>
              </a:rPr>
              <a:t>Офсетную печать разработал Алоис Зенефелдер в 1978 году. Первоначально рисунок наносился углём на специальные камни, которые сначала увлажнялись, а потом покрывались краской. Изображение получалось из отпечатка угля т.к. краска прилипала к жирным участкам и отталкивалась от увлажнённых участков. С этого печатного камня изображение переносилось уже на бумагу.</a:t>
            </a:r>
            <a:endParaRPr lang="ru-RU" sz="1900" dirty="0">
              <a:solidFill>
                <a:srgbClr val="FFFF00"/>
              </a:solidFill>
              <a:latin typeface="Comic Sans MS" pitchFamily="66" charset="0"/>
            </a:endParaRPr>
          </a:p>
        </p:txBody>
      </p:sp>
      <p:sp>
        <p:nvSpPr>
          <p:cNvPr id="6" name="Прямоугольник 5"/>
          <p:cNvSpPr/>
          <p:nvPr/>
        </p:nvSpPr>
        <p:spPr>
          <a:xfrm>
            <a:off x="142812" y="4429132"/>
            <a:ext cx="9001188" cy="2139047"/>
          </a:xfrm>
          <a:prstGeom prst="rect">
            <a:avLst/>
          </a:prstGeom>
        </p:spPr>
        <p:txBody>
          <a:bodyPr wrap="square">
            <a:spAutoFit/>
          </a:bodyPr>
          <a:lstStyle/>
          <a:p>
            <a:r>
              <a:rPr lang="ru-RU" sz="1900" b="1" dirty="0" smtClean="0">
                <a:solidFill>
                  <a:srgbClr val="FFFF00"/>
                </a:solidFill>
                <a:latin typeface="Comic Sans MS" pitchFamily="66" charset="0"/>
              </a:rPr>
              <a:t>Преимущества</a:t>
            </a:r>
            <a:r>
              <a:rPr lang="ru-RU" sz="1900" dirty="0" smtClean="0">
                <a:solidFill>
                  <a:srgbClr val="FFFF00"/>
                </a:solidFill>
                <a:latin typeface="Comic Sans MS" pitchFamily="66" charset="0"/>
              </a:rPr>
              <a:t>. Основными преимущества это относительно недорогая стоимость изготовления печатных форм, высокая скорость печати, широкий диапазон запечатываемых материалов и высокое разрешение. Листовая офсетная печать держит лидирующие позиции в коммерческой печати, производстве упаковки и этикеток. Рулонная офсетная печать это печать каталогов, коммерческой продукции, журналов, книжной продукции и цветных газет.</a:t>
            </a:r>
            <a:endParaRPr lang="ru-RU" sz="1900" dirty="0">
              <a:solidFill>
                <a:srgbClr val="FFFF00"/>
              </a:solidFill>
              <a:latin typeface="Comic Sans MS" pitchFamily="66" charset="0"/>
            </a:endParaRPr>
          </a:p>
        </p:txBody>
      </p:sp>
      <p:pic>
        <p:nvPicPr>
          <p:cNvPr id="43015" name="Picture 7" descr="http://www.oldschooldigital.co.za/images/slides/litho-overview-002.jpg"/>
          <p:cNvPicPr>
            <a:picLocks noChangeAspect="1" noChangeArrowheads="1"/>
          </p:cNvPicPr>
          <p:nvPr/>
        </p:nvPicPr>
        <p:blipFill>
          <a:blip r:embed="rId3"/>
          <a:srcRect l="18750" t="15625" r="20312" b="15624"/>
          <a:stretch>
            <a:fillRect/>
          </a:stretch>
        </p:blipFill>
        <p:spPr bwMode="auto">
          <a:xfrm>
            <a:off x="4929190" y="1389171"/>
            <a:ext cx="3963186" cy="2682771"/>
          </a:xfrm>
          <a:prstGeom prst="rect">
            <a:avLst/>
          </a:prstGeom>
          <a:ln>
            <a:noFill/>
          </a:ln>
          <a:effectLst>
            <a:glow rad="139700">
              <a:schemeClr val="accent2">
                <a:satMod val="175000"/>
                <a:alpha val="40000"/>
              </a:schemeClr>
            </a:glow>
            <a:softEdge rad="112500"/>
          </a:effectLst>
        </p:spPr>
      </p:pic>
    </p:spTree>
  </p:cSld>
  <p:clrMapOvr>
    <a:masterClrMapping/>
  </p:clrMapOvr>
  <p:transition spd="slow">
    <p:blind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flyer.vn.ua/templates/Flaer/images/img/pechat-otkritok.jpg"/>
          <p:cNvPicPr>
            <a:picLocks noChangeAspect="1" noChangeArrowheads="1"/>
          </p:cNvPicPr>
          <p:nvPr/>
        </p:nvPicPr>
        <p:blipFill>
          <a:blip r:embed="rId2"/>
          <a:srcRect/>
          <a:stretch>
            <a:fillRect/>
          </a:stretch>
        </p:blipFill>
        <p:spPr bwMode="auto">
          <a:xfrm>
            <a:off x="-25100" y="5685"/>
            <a:ext cx="9169100" cy="6852315"/>
          </a:xfrm>
          <a:prstGeom prst="rect">
            <a:avLst/>
          </a:prstGeom>
          <a:noFill/>
        </p:spPr>
      </p:pic>
    </p:spTree>
  </p:cSld>
  <p:clrMapOvr>
    <a:masterClrMapping/>
  </p:clrMapOvr>
  <p:transition spd="slow">
    <p:check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agri-sales.com/wp-content/uploads/2012/06/BlueSwirlBG.jpg"/>
          <p:cNvPicPr>
            <a:picLocks noChangeAspect="1" noChangeArrowheads="1"/>
          </p:cNvPicPr>
          <p:nvPr/>
        </p:nvPicPr>
        <p:blipFill>
          <a:blip r:embed="rId2"/>
          <a:srcRect l="13028" r="13892" b="27495"/>
          <a:stretch>
            <a:fillRect/>
          </a:stretch>
        </p:blipFill>
        <p:spPr bwMode="auto">
          <a:xfrm>
            <a:off x="0" y="0"/>
            <a:ext cx="9144000" cy="6858000"/>
          </a:xfrm>
          <a:prstGeom prst="rect">
            <a:avLst/>
          </a:prstGeom>
          <a:noFill/>
        </p:spPr>
      </p:pic>
      <p:sp>
        <p:nvSpPr>
          <p:cNvPr id="3" name="TextBox 2"/>
          <p:cNvSpPr txBox="1"/>
          <p:nvPr/>
        </p:nvSpPr>
        <p:spPr>
          <a:xfrm>
            <a:off x="2857488" y="272457"/>
            <a:ext cx="5572164" cy="584775"/>
          </a:xfrm>
          <a:prstGeom prst="rect">
            <a:avLst/>
          </a:prstGeom>
          <a:noFill/>
        </p:spPr>
        <p:txBody>
          <a:bodyPr wrap="square" rtlCol="0">
            <a:spAutoFit/>
          </a:bodyPr>
          <a:lstStyle/>
          <a:p>
            <a:r>
              <a:rPr lang="ru-RU" sz="3200" dirty="0" smtClean="0">
                <a:solidFill>
                  <a:srgbClr val="C00000"/>
                </a:solidFill>
                <a:latin typeface="Comic Sans MS" pitchFamily="66" charset="0"/>
              </a:rPr>
              <a:t>ГЛУБОКАЯ ПЕЧАТЬ</a:t>
            </a:r>
            <a:endParaRPr lang="ru-RU" sz="3200" dirty="0">
              <a:solidFill>
                <a:srgbClr val="C00000"/>
              </a:solidFill>
              <a:latin typeface="Comic Sans MS" pitchFamily="66" charset="0"/>
            </a:endParaRPr>
          </a:p>
        </p:txBody>
      </p:sp>
      <p:pic>
        <p:nvPicPr>
          <p:cNvPr id="45060" name="Picture 4" descr="http://alexsv.ru/wp-content/uploads/2014/12/sposobi_pechati_glubokaya_pechat.png"/>
          <p:cNvPicPr>
            <a:picLocks noChangeAspect="1" noChangeArrowheads="1"/>
          </p:cNvPicPr>
          <p:nvPr/>
        </p:nvPicPr>
        <p:blipFill>
          <a:blip r:embed="rId3"/>
          <a:srcRect/>
          <a:stretch>
            <a:fillRect/>
          </a:stretch>
        </p:blipFill>
        <p:spPr bwMode="auto">
          <a:xfrm>
            <a:off x="357158" y="2143116"/>
            <a:ext cx="3374944" cy="3214710"/>
          </a:xfrm>
          <a:prstGeom prst="rect">
            <a:avLst/>
          </a:prstGeom>
          <a:ln>
            <a:noFill/>
          </a:ln>
          <a:effectLst>
            <a:softEdge rad="112500"/>
          </a:effectLst>
        </p:spPr>
      </p:pic>
      <p:sp>
        <p:nvSpPr>
          <p:cNvPr id="6" name="Прямоугольник 5"/>
          <p:cNvSpPr/>
          <p:nvPr/>
        </p:nvSpPr>
        <p:spPr>
          <a:xfrm>
            <a:off x="3786182" y="1857364"/>
            <a:ext cx="5357818" cy="4524315"/>
          </a:xfrm>
          <a:prstGeom prst="rect">
            <a:avLst/>
          </a:prstGeom>
        </p:spPr>
        <p:txBody>
          <a:bodyPr wrap="square">
            <a:spAutoFit/>
          </a:bodyPr>
          <a:lstStyle/>
          <a:p>
            <a:r>
              <a:rPr lang="ru-RU" dirty="0" smtClean="0">
                <a:solidFill>
                  <a:srgbClr val="C00000"/>
                </a:solidFill>
                <a:latin typeface="Comic Sans MS" pitchFamily="66" charset="0"/>
              </a:rPr>
              <a:t>Механизм. Ячейки имеют площадь 0,127х0,127мм и глубиной приблизительно 0,05мм. Цилиндры выгрывированные электронным способом и имеют ячейки с изменяющимися размерами и изменяющейся глубины. В случае если гравировка выполнена другим способом то ячейки имеют постоянную глубину и динамическую площадь, либо наоборот, динамическую глубину и изменяющуюся площадь. Ячейки заполняются краской после чего при помощи ракеля удаляется лишняя краска, а оставшаяся под давлением наносится на бумагу. Переносу краски на бумагу способствует капиллярная структура волокон и электростатическая вспомогательная система.</a:t>
            </a:r>
            <a:endParaRPr lang="ru-RU" dirty="0">
              <a:solidFill>
                <a:srgbClr val="C00000"/>
              </a:solidFill>
              <a:latin typeface="Comic Sans MS" pitchFamily="66" charset="0"/>
            </a:endParaRPr>
          </a:p>
        </p:txBody>
      </p:sp>
      <p:sp>
        <p:nvSpPr>
          <p:cNvPr id="7" name="Прямоугольник 6"/>
          <p:cNvSpPr/>
          <p:nvPr/>
        </p:nvSpPr>
        <p:spPr>
          <a:xfrm>
            <a:off x="1214414" y="1078040"/>
            <a:ext cx="7858180" cy="707886"/>
          </a:xfrm>
          <a:prstGeom prst="rect">
            <a:avLst/>
          </a:prstGeom>
        </p:spPr>
        <p:txBody>
          <a:bodyPr wrap="square">
            <a:spAutoFit/>
          </a:bodyPr>
          <a:lstStyle/>
          <a:p>
            <a:r>
              <a:rPr lang="ru-RU" sz="2000" dirty="0" smtClean="0">
                <a:solidFill>
                  <a:srgbClr val="C00000"/>
                </a:solidFill>
                <a:latin typeface="Comic Sans MS" pitchFamily="66" charset="0"/>
              </a:rPr>
              <a:t>Преимущества. Основные преимущества это стабильное качество, высокая скорость и производительность. </a:t>
            </a:r>
            <a:endParaRPr lang="ru-RU" sz="2000" dirty="0">
              <a:solidFill>
                <a:srgbClr val="C00000"/>
              </a:solidFill>
              <a:latin typeface="Comic Sans MS" pitchFamily="66" charset="0"/>
            </a:endParaRPr>
          </a:p>
        </p:txBody>
      </p:sp>
    </p:spTree>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new.i-pac.ru/uploads/2013/07/12/13736129243076530.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transition spd="slow">
    <p:cover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ramki-vsem.ru/fon/zelenyj-fon36.jpg"/>
          <p:cNvPicPr>
            <a:picLocks noChangeAspect="1" noChangeArrowheads="1"/>
          </p:cNvPicPr>
          <p:nvPr/>
        </p:nvPicPr>
        <p:blipFill>
          <a:blip r:embed="rId2" cstate="print"/>
          <a:srcRect l="19848" r="21184" b="21831"/>
          <a:stretch>
            <a:fillRect/>
          </a:stretch>
        </p:blipFill>
        <p:spPr bwMode="auto">
          <a:xfrm>
            <a:off x="0" y="0"/>
            <a:ext cx="9144000" cy="6858000"/>
          </a:xfrm>
          <a:prstGeom prst="rect">
            <a:avLst/>
          </a:prstGeom>
          <a:noFill/>
        </p:spPr>
      </p:pic>
      <p:sp>
        <p:nvSpPr>
          <p:cNvPr id="3" name="TextBox 2"/>
          <p:cNvSpPr txBox="1"/>
          <p:nvPr/>
        </p:nvSpPr>
        <p:spPr>
          <a:xfrm>
            <a:off x="2643174" y="214290"/>
            <a:ext cx="4214842" cy="584775"/>
          </a:xfrm>
          <a:prstGeom prst="rect">
            <a:avLst/>
          </a:prstGeom>
          <a:noFill/>
        </p:spPr>
        <p:txBody>
          <a:bodyPr wrap="square" rtlCol="0">
            <a:spAutoFit/>
          </a:bodyPr>
          <a:lstStyle/>
          <a:p>
            <a:pPr algn="ctr"/>
            <a:r>
              <a:rPr lang="ru-RU" sz="3200" dirty="0" smtClean="0">
                <a:solidFill>
                  <a:srgbClr val="FFFF00"/>
                </a:solidFill>
                <a:latin typeface="Segoe Print" pitchFamily="2" charset="0"/>
              </a:rPr>
              <a:t>ФЛЕКСОГРАФИЯ</a:t>
            </a:r>
            <a:endParaRPr lang="ru-RU" sz="3200" dirty="0">
              <a:solidFill>
                <a:srgbClr val="FFFF00"/>
              </a:solidFill>
              <a:latin typeface="Segoe Print" pitchFamily="2" charset="0"/>
            </a:endParaRPr>
          </a:p>
        </p:txBody>
      </p:sp>
      <p:sp>
        <p:nvSpPr>
          <p:cNvPr id="4" name="Прямоугольник 3"/>
          <p:cNvSpPr/>
          <p:nvPr/>
        </p:nvSpPr>
        <p:spPr>
          <a:xfrm>
            <a:off x="1071538" y="785794"/>
            <a:ext cx="8072462" cy="2323713"/>
          </a:xfrm>
          <a:prstGeom prst="rect">
            <a:avLst/>
          </a:prstGeom>
        </p:spPr>
        <p:txBody>
          <a:bodyPr wrap="square">
            <a:spAutoFit/>
          </a:bodyPr>
          <a:lstStyle/>
          <a:p>
            <a:r>
              <a:rPr lang="ru-RU" sz="1900" b="1" u="sng" dirty="0" smtClean="0">
                <a:solidFill>
                  <a:srgbClr val="FFFF00"/>
                </a:solidFill>
                <a:latin typeface="Comic Sans MS" pitchFamily="66" charset="0"/>
              </a:rPr>
              <a:t>Механизм</a:t>
            </a:r>
            <a:r>
              <a:rPr lang="ru-RU" dirty="0" smtClean="0">
                <a:solidFill>
                  <a:srgbClr val="FFFF00"/>
                </a:solidFill>
                <a:latin typeface="Comic Sans MS" pitchFamily="66" charset="0"/>
              </a:rPr>
              <a:t>. Поначалу формы дублировали клише высокой печати, но теперь флексографические пластины делаются из мягких фотополимеров. Красочная система — единственное отличие флексографии от высокой печати. Краски распределяются по запечатываемой поверхности единственным гравированным цилиндром, который называется анилоксовым валиком. В качестве красок используются жидкие растворители или краски на водной основе.</a:t>
            </a:r>
            <a:endParaRPr lang="ru-RU" dirty="0">
              <a:solidFill>
                <a:srgbClr val="FFFF00"/>
              </a:solidFill>
              <a:latin typeface="Comic Sans MS" pitchFamily="66" charset="0"/>
            </a:endParaRPr>
          </a:p>
        </p:txBody>
      </p:sp>
      <p:sp>
        <p:nvSpPr>
          <p:cNvPr id="5" name="Прямоугольник 4"/>
          <p:cNvSpPr/>
          <p:nvPr/>
        </p:nvSpPr>
        <p:spPr>
          <a:xfrm>
            <a:off x="1000100" y="3071810"/>
            <a:ext cx="7929618" cy="938719"/>
          </a:xfrm>
          <a:prstGeom prst="rect">
            <a:avLst/>
          </a:prstGeom>
        </p:spPr>
        <p:txBody>
          <a:bodyPr wrap="square">
            <a:spAutoFit/>
          </a:bodyPr>
          <a:lstStyle/>
          <a:p>
            <a:r>
              <a:rPr lang="ru-RU" sz="1900" b="1" u="sng" dirty="0" smtClean="0">
                <a:solidFill>
                  <a:srgbClr val="FFFF00"/>
                </a:solidFill>
                <a:latin typeface="Comic Sans MS" pitchFamily="66" charset="0"/>
              </a:rPr>
              <a:t>Преимущества</a:t>
            </a:r>
            <a:r>
              <a:rPr lang="ru-RU" b="1" dirty="0" smtClean="0">
                <a:solidFill>
                  <a:srgbClr val="FFFF00"/>
                </a:solidFill>
                <a:latin typeface="Comic Sans MS" pitchFamily="66" charset="0"/>
              </a:rPr>
              <a:t>.</a:t>
            </a:r>
            <a:r>
              <a:rPr lang="ru-RU" dirty="0" smtClean="0">
                <a:solidFill>
                  <a:srgbClr val="FFFF00"/>
                </a:solidFill>
                <a:latin typeface="Comic Sans MS" pitchFamily="66" charset="0"/>
              </a:rPr>
              <a:t> В качестве преимуществ можно выделить хорошую насыщенность, высокую производительность и скорость печати. Есть возможность печати на различных поверхностях.</a:t>
            </a:r>
            <a:endParaRPr lang="ru-RU" dirty="0">
              <a:solidFill>
                <a:srgbClr val="FFFF00"/>
              </a:solidFill>
              <a:latin typeface="Comic Sans MS" pitchFamily="66" charset="0"/>
            </a:endParaRPr>
          </a:p>
        </p:txBody>
      </p:sp>
      <p:sp>
        <p:nvSpPr>
          <p:cNvPr id="6" name="Прямоугольник 5"/>
          <p:cNvSpPr/>
          <p:nvPr/>
        </p:nvSpPr>
        <p:spPr>
          <a:xfrm>
            <a:off x="4357686" y="4357694"/>
            <a:ext cx="3929090" cy="2046714"/>
          </a:xfrm>
          <a:prstGeom prst="rect">
            <a:avLst/>
          </a:prstGeom>
        </p:spPr>
        <p:txBody>
          <a:bodyPr wrap="square">
            <a:spAutoFit/>
          </a:bodyPr>
          <a:lstStyle/>
          <a:p>
            <a:r>
              <a:rPr lang="ru-RU" sz="1900" b="1" u="sng" dirty="0" smtClean="0">
                <a:solidFill>
                  <a:srgbClr val="FFFF00"/>
                </a:solidFill>
                <a:latin typeface="Comic Sans MS" pitchFamily="66" charset="0"/>
              </a:rPr>
              <a:t>Недостатки</a:t>
            </a:r>
            <a:r>
              <a:rPr lang="ru-RU" b="1" dirty="0" smtClean="0">
                <a:solidFill>
                  <a:srgbClr val="FFFF00"/>
                </a:solidFill>
                <a:latin typeface="Comic Sans MS" pitchFamily="66" charset="0"/>
              </a:rPr>
              <a:t>.</a:t>
            </a:r>
            <a:r>
              <a:rPr lang="ru-RU" dirty="0" smtClean="0">
                <a:solidFill>
                  <a:srgbClr val="FFFF00"/>
                </a:solidFill>
                <a:latin typeface="Comic Sans MS" pitchFamily="66" charset="0"/>
              </a:rPr>
              <a:t> Недостатки те же что и у высокой печати. Ограниченное разрешение. Искажение на неровных запечатываемых поверхностях и перепад давления при печати полутонов.</a:t>
            </a:r>
            <a:endParaRPr lang="ru-RU" dirty="0">
              <a:solidFill>
                <a:srgbClr val="FFFF00"/>
              </a:solidFill>
              <a:latin typeface="Comic Sans MS" pitchFamily="66" charset="0"/>
            </a:endParaRPr>
          </a:p>
        </p:txBody>
      </p:sp>
      <p:pic>
        <p:nvPicPr>
          <p:cNvPr id="47108" name="Picture 4" descr="http://power-sib.narod.ru/3mnew/flec/pics/image001.jpg"/>
          <p:cNvPicPr>
            <a:picLocks noChangeAspect="1" noChangeArrowheads="1"/>
          </p:cNvPicPr>
          <p:nvPr/>
        </p:nvPicPr>
        <p:blipFill>
          <a:blip r:embed="rId3"/>
          <a:srcRect/>
          <a:stretch>
            <a:fillRect/>
          </a:stretch>
        </p:blipFill>
        <p:spPr bwMode="auto">
          <a:xfrm>
            <a:off x="642910" y="4071942"/>
            <a:ext cx="3609419" cy="2643206"/>
          </a:xfrm>
          <a:prstGeom prst="rect">
            <a:avLst/>
          </a:prstGeom>
          <a:ln>
            <a:noFill/>
          </a:ln>
          <a:effectLst>
            <a:softEdge rad="112500"/>
          </a:effectLst>
        </p:spPr>
      </p:pic>
    </p:spTree>
  </p:cSld>
  <p:clrMapOvr>
    <a:masterClrMapping/>
  </p:clrMapOvr>
  <p:transition spd="slow">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paketi-maika.ru/images/stories/flex01.jpg"/>
          <p:cNvPicPr>
            <a:picLocks noChangeAspect="1" noChangeArrowheads="1"/>
          </p:cNvPicPr>
          <p:nvPr/>
        </p:nvPicPr>
        <p:blipFill>
          <a:blip r:embed="rId2"/>
          <a:srcRect/>
          <a:stretch>
            <a:fillRect/>
          </a:stretch>
        </p:blipFill>
        <p:spPr bwMode="auto">
          <a:xfrm>
            <a:off x="0" y="0"/>
            <a:ext cx="9143999" cy="6858000"/>
          </a:xfrm>
          <a:prstGeom prst="rect">
            <a:avLst/>
          </a:prstGeom>
          <a:noFill/>
        </p:spPr>
      </p:pic>
      <p:sp>
        <p:nvSpPr>
          <p:cNvPr id="3" name="TextBox 2"/>
          <p:cNvSpPr txBox="1"/>
          <p:nvPr/>
        </p:nvSpPr>
        <p:spPr>
          <a:xfrm>
            <a:off x="71406" y="214290"/>
            <a:ext cx="2143108" cy="677108"/>
          </a:xfrm>
          <a:prstGeom prst="rect">
            <a:avLst/>
          </a:prstGeom>
          <a:noFill/>
        </p:spPr>
        <p:txBody>
          <a:bodyPr wrap="square" rtlCol="0">
            <a:spAutoFit/>
          </a:bodyPr>
          <a:lstStyle/>
          <a:p>
            <a:pPr algn="ctr"/>
            <a:r>
              <a:rPr lang="ru-RU" sz="1900" dirty="0" smtClean="0">
                <a:solidFill>
                  <a:srgbClr val="C00000"/>
                </a:solidFill>
                <a:latin typeface="Comic Sans MS" pitchFamily="66" charset="0"/>
              </a:rPr>
              <a:t>Флексография (упаковка)</a:t>
            </a:r>
            <a:endParaRPr lang="ru-RU" sz="1900" dirty="0">
              <a:solidFill>
                <a:srgbClr val="C00000"/>
              </a:solidFill>
              <a:latin typeface="Comic Sans MS" pitchFamily="66" charset="0"/>
            </a:endParaRPr>
          </a:p>
        </p:txBody>
      </p:sp>
    </p:spTree>
  </p:cSld>
  <p:clrMapOvr>
    <a:masterClrMapping/>
  </p:clrMapOvr>
  <p:transition spd="slow">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s://im0-tub-ru.yandex.net/i?id=fef35aff9b209064f6833874a33fb926&amp;n=33&amp;h=190&amp;w=255"/>
          <p:cNvPicPr>
            <a:picLocks noChangeAspect="1" noChangeArrowheads="1"/>
          </p:cNvPicPr>
          <p:nvPr/>
        </p:nvPicPr>
        <p:blipFill>
          <a:blip r:embed="rId2"/>
          <a:srcRect l="2343" t="3125" r="2343" b="3125"/>
          <a:stretch>
            <a:fillRect/>
          </a:stretch>
        </p:blipFill>
        <p:spPr bwMode="auto">
          <a:xfrm>
            <a:off x="0" y="0"/>
            <a:ext cx="9144000" cy="6858000"/>
          </a:xfrm>
          <a:prstGeom prst="rect">
            <a:avLst/>
          </a:prstGeom>
          <a:noFill/>
        </p:spPr>
      </p:pic>
      <p:sp>
        <p:nvSpPr>
          <p:cNvPr id="3" name="TextBox 2"/>
          <p:cNvSpPr txBox="1"/>
          <p:nvPr/>
        </p:nvSpPr>
        <p:spPr>
          <a:xfrm>
            <a:off x="2143108" y="629647"/>
            <a:ext cx="4929222" cy="584775"/>
          </a:xfrm>
          <a:prstGeom prst="rect">
            <a:avLst/>
          </a:prstGeom>
          <a:noFill/>
        </p:spPr>
        <p:txBody>
          <a:bodyPr wrap="square" rtlCol="0">
            <a:spAutoFit/>
          </a:bodyPr>
          <a:lstStyle/>
          <a:p>
            <a:r>
              <a:rPr lang="ru-RU" sz="3200" dirty="0" smtClean="0">
                <a:solidFill>
                  <a:schemeClr val="accent2">
                    <a:lumMod val="50000"/>
                  </a:schemeClr>
                </a:solidFill>
                <a:latin typeface="Comic Sans MS" pitchFamily="66" charset="0"/>
              </a:rPr>
              <a:t>ЭЛЕКТРОФОТОГРАФИЯ</a:t>
            </a:r>
            <a:endParaRPr lang="ru-RU" sz="3200" dirty="0">
              <a:solidFill>
                <a:schemeClr val="accent2">
                  <a:lumMod val="50000"/>
                </a:schemeClr>
              </a:solidFill>
              <a:latin typeface="Comic Sans MS" pitchFamily="66" charset="0"/>
            </a:endParaRPr>
          </a:p>
        </p:txBody>
      </p:sp>
      <p:sp>
        <p:nvSpPr>
          <p:cNvPr id="4" name="Прямоугольник 3"/>
          <p:cNvSpPr/>
          <p:nvPr/>
        </p:nvSpPr>
        <p:spPr>
          <a:xfrm>
            <a:off x="1071538" y="1653779"/>
            <a:ext cx="4572032" cy="1846659"/>
          </a:xfrm>
          <a:prstGeom prst="rect">
            <a:avLst/>
          </a:prstGeom>
        </p:spPr>
        <p:txBody>
          <a:bodyPr wrap="square">
            <a:spAutoFit/>
          </a:bodyPr>
          <a:lstStyle/>
          <a:p>
            <a:r>
              <a:rPr lang="ru-RU" sz="1900" dirty="0" smtClean="0">
                <a:solidFill>
                  <a:schemeClr val="accent2">
                    <a:lumMod val="50000"/>
                  </a:schemeClr>
                </a:solidFill>
                <a:latin typeface="Comic Sans MS" pitchFamily="66" charset="0"/>
              </a:rPr>
              <a:t>В 1950 г. американский изобретатель Честер Карлсон (ChesterCarlson) создал чёрно-белую копировальную машину Ксерокс (Xerox). В 1970-х годах появились первые цветные копировальные машины.</a:t>
            </a:r>
            <a:endParaRPr lang="ru-RU" sz="1900" dirty="0">
              <a:solidFill>
                <a:schemeClr val="accent2">
                  <a:lumMod val="50000"/>
                </a:schemeClr>
              </a:solidFill>
              <a:latin typeface="Comic Sans MS" pitchFamily="66" charset="0"/>
            </a:endParaRPr>
          </a:p>
        </p:txBody>
      </p:sp>
      <p:sp>
        <p:nvSpPr>
          <p:cNvPr id="5" name="Прямоугольник 4"/>
          <p:cNvSpPr/>
          <p:nvPr/>
        </p:nvSpPr>
        <p:spPr>
          <a:xfrm>
            <a:off x="357158" y="3929066"/>
            <a:ext cx="8358246" cy="2031325"/>
          </a:xfrm>
          <a:prstGeom prst="rect">
            <a:avLst/>
          </a:prstGeom>
        </p:spPr>
        <p:txBody>
          <a:bodyPr wrap="square">
            <a:spAutoFit/>
          </a:bodyPr>
          <a:lstStyle/>
          <a:p>
            <a:r>
              <a:rPr lang="ru-RU" b="1" dirty="0" smtClean="0">
                <a:solidFill>
                  <a:schemeClr val="accent2">
                    <a:lumMod val="50000"/>
                  </a:schemeClr>
                </a:solidFill>
                <a:latin typeface="Comic Sans MS" pitchFamily="66" charset="0"/>
              </a:rPr>
              <a:t>Преимущества</a:t>
            </a:r>
            <a:r>
              <a:rPr lang="ru-RU" dirty="0" smtClean="0">
                <a:solidFill>
                  <a:schemeClr val="accent2">
                    <a:lumMod val="50000"/>
                  </a:schemeClr>
                </a:solidFill>
                <a:latin typeface="Comic Sans MS" pitchFamily="66" charset="0"/>
              </a:rPr>
              <a:t> при печати фотографически. Одним из основных преимуществ можно выделить высокую динамику изменения печатных форм, т.е. каждый последующий оттиск может отличаться от предыдущего, т.к. изображение каждый раз воспроизводится заново на барабане. Себестоимость малотиражных работ ниже в сравнении с другими способами печати. Также можно выделить высокую насыщенность цветов и широкий охват цветовой гаммы. </a:t>
            </a:r>
            <a:endParaRPr lang="ru-RU" dirty="0">
              <a:solidFill>
                <a:schemeClr val="accent2">
                  <a:lumMod val="50000"/>
                </a:schemeClr>
              </a:solidFill>
              <a:latin typeface="Comic Sans MS" pitchFamily="66" charset="0"/>
            </a:endParaRPr>
          </a:p>
        </p:txBody>
      </p:sp>
      <p:pic>
        <p:nvPicPr>
          <p:cNvPr id="49156" name="Picture 4" descr="http://ya-gus.ru/i/26177970-magaziny-odezhdy-dlya-zhenschin-v-saratove.jpg"/>
          <p:cNvPicPr>
            <a:picLocks noChangeAspect="1" noChangeArrowheads="1"/>
          </p:cNvPicPr>
          <p:nvPr/>
        </p:nvPicPr>
        <p:blipFill>
          <a:blip r:embed="rId3"/>
          <a:srcRect/>
          <a:stretch>
            <a:fillRect/>
          </a:stretch>
        </p:blipFill>
        <p:spPr bwMode="auto">
          <a:xfrm>
            <a:off x="5929323" y="1357298"/>
            <a:ext cx="2367736" cy="2500330"/>
          </a:xfrm>
          <a:prstGeom prst="rect">
            <a:avLst/>
          </a:prstGeom>
          <a:noFill/>
          <a:scene3d>
            <a:camera prst="orthographicFront"/>
            <a:lightRig rig="threePt" dir="t"/>
          </a:scene3d>
          <a:sp3d>
            <a:bevelT w="165100" prst="coolSlant"/>
          </a:sp3d>
        </p:spPr>
      </p:pic>
    </p:spTree>
  </p:cSld>
  <p:clrMapOvr>
    <a:masterClrMapping/>
  </p:clrMapOvr>
  <p:transition spd="slow">
    <p:spli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cs307109.vk.me/v307109323/43c5/hEz8uR2Jsmk.jpg"/>
          <p:cNvPicPr>
            <a:picLocks noChangeAspect="1" noChangeArrowheads="1"/>
          </p:cNvPicPr>
          <p:nvPr/>
        </p:nvPicPr>
        <p:blipFill>
          <a:blip r:embed="rId2"/>
          <a:srcRect t="8321"/>
          <a:stretch>
            <a:fillRect/>
          </a:stretch>
        </p:blipFill>
        <p:spPr bwMode="auto">
          <a:xfrm>
            <a:off x="0" y="0"/>
            <a:ext cx="9144000" cy="6868295"/>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goldentekbbs.com/photos/56251bab0953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2285984" y="272457"/>
            <a:ext cx="6000792" cy="584775"/>
          </a:xfrm>
          <a:prstGeom prst="rect">
            <a:avLst/>
          </a:prstGeom>
          <a:noFill/>
        </p:spPr>
        <p:txBody>
          <a:bodyPr wrap="square" rtlCol="0">
            <a:spAutoFit/>
          </a:bodyPr>
          <a:lstStyle/>
          <a:p>
            <a:r>
              <a:rPr lang="ru-RU" sz="3200" dirty="0" smtClean="0">
                <a:solidFill>
                  <a:srgbClr val="002060"/>
                </a:solidFill>
                <a:latin typeface="Comic Sans MS" pitchFamily="66" charset="0"/>
              </a:rPr>
              <a:t>СТРУЙНАЯ ПЕЧАТЬ</a:t>
            </a:r>
            <a:endParaRPr lang="ru-RU" sz="3200" dirty="0">
              <a:solidFill>
                <a:srgbClr val="002060"/>
              </a:solidFill>
              <a:latin typeface="Comic Sans MS" pitchFamily="66" charset="0"/>
            </a:endParaRPr>
          </a:p>
        </p:txBody>
      </p:sp>
      <p:sp>
        <p:nvSpPr>
          <p:cNvPr id="4" name="Прямоугольник 3"/>
          <p:cNvSpPr/>
          <p:nvPr/>
        </p:nvSpPr>
        <p:spPr>
          <a:xfrm>
            <a:off x="3929058" y="913139"/>
            <a:ext cx="4857784" cy="1015663"/>
          </a:xfrm>
          <a:prstGeom prst="rect">
            <a:avLst/>
          </a:prstGeom>
        </p:spPr>
        <p:txBody>
          <a:bodyPr wrap="square">
            <a:spAutoFit/>
          </a:bodyPr>
          <a:lstStyle/>
          <a:p>
            <a:r>
              <a:rPr lang="ru-RU" sz="2000" dirty="0" smtClean="0">
                <a:solidFill>
                  <a:srgbClr val="002060"/>
                </a:solidFill>
                <a:latin typeface="Comic Sans MS" pitchFamily="66" charset="0"/>
              </a:rPr>
              <a:t>Процесс струйной печати наиболее плотно зависит от компьютера, чем любой другой процесс печати.</a:t>
            </a:r>
            <a:endParaRPr lang="ru-RU" sz="2000" dirty="0">
              <a:solidFill>
                <a:srgbClr val="002060"/>
              </a:solidFill>
              <a:latin typeface="Comic Sans MS" pitchFamily="66" charset="0"/>
            </a:endParaRPr>
          </a:p>
        </p:txBody>
      </p:sp>
      <p:sp>
        <p:nvSpPr>
          <p:cNvPr id="5" name="Прямоугольник 4"/>
          <p:cNvSpPr/>
          <p:nvPr/>
        </p:nvSpPr>
        <p:spPr>
          <a:xfrm>
            <a:off x="3571868" y="1968049"/>
            <a:ext cx="5500710" cy="2246769"/>
          </a:xfrm>
          <a:prstGeom prst="rect">
            <a:avLst/>
          </a:prstGeom>
        </p:spPr>
        <p:txBody>
          <a:bodyPr wrap="square">
            <a:spAutoFit/>
          </a:bodyPr>
          <a:lstStyle/>
          <a:p>
            <a:pPr algn="ctr"/>
            <a:r>
              <a:rPr lang="ru-RU" sz="2000" dirty="0" smtClean="0">
                <a:solidFill>
                  <a:srgbClr val="002060"/>
                </a:solidFill>
                <a:latin typeface="Comic Sans MS" pitchFamily="66" charset="0"/>
              </a:rPr>
              <a:t>Устройства струной печати можно условно разделить на два типа: - Система непрерывного нанесения изображения. - Технология «капля по требованию» Краски могут быть жидкими, либо они могут плавиться под действием температур. </a:t>
            </a:r>
            <a:endParaRPr lang="ru-RU" sz="2000" dirty="0">
              <a:solidFill>
                <a:srgbClr val="002060"/>
              </a:solidFill>
              <a:latin typeface="Comic Sans MS" pitchFamily="66" charset="0"/>
            </a:endParaRPr>
          </a:p>
        </p:txBody>
      </p:sp>
      <p:sp>
        <p:nvSpPr>
          <p:cNvPr id="6" name="Прямоугольник 5"/>
          <p:cNvSpPr/>
          <p:nvPr/>
        </p:nvSpPr>
        <p:spPr>
          <a:xfrm>
            <a:off x="428628" y="4248701"/>
            <a:ext cx="8858280" cy="1323439"/>
          </a:xfrm>
          <a:prstGeom prst="rect">
            <a:avLst/>
          </a:prstGeom>
        </p:spPr>
        <p:txBody>
          <a:bodyPr wrap="square">
            <a:spAutoFit/>
          </a:bodyPr>
          <a:lstStyle/>
          <a:p>
            <a:r>
              <a:rPr lang="ru-RU" sz="2000" b="1" dirty="0" smtClean="0">
                <a:solidFill>
                  <a:srgbClr val="002060"/>
                </a:solidFill>
                <a:latin typeface="Comic Sans MS" pitchFamily="66" charset="0"/>
              </a:rPr>
              <a:t>Преимущества.</a:t>
            </a:r>
            <a:r>
              <a:rPr lang="ru-RU" sz="2000" dirty="0" smtClean="0">
                <a:solidFill>
                  <a:srgbClr val="002060"/>
                </a:solidFill>
                <a:latin typeface="Comic Sans MS" pitchFamily="66" charset="0"/>
              </a:rPr>
              <a:t> Возможность воспроизведения изображений большого формата. Невысокая себестоимость печати изображений малыми тиражами, а также возможность использования дополнительных цветов (светлый голубой,  светлый пурпурный).</a:t>
            </a:r>
            <a:endParaRPr lang="ru-RU" sz="2000" dirty="0">
              <a:solidFill>
                <a:srgbClr val="002060"/>
              </a:solidFill>
              <a:latin typeface="Comic Sans MS" pitchFamily="66" charset="0"/>
            </a:endParaRPr>
          </a:p>
        </p:txBody>
      </p:sp>
      <p:sp>
        <p:nvSpPr>
          <p:cNvPr id="7" name="Прямоугольник 6"/>
          <p:cNvSpPr/>
          <p:nvPr/>
        </p:nvSpPr>
        <p:spPr>
          <a:xfrm>
            <a:off x="428596" y="5650072"/>
            <a:ext cx="8786874" cy="707886"/>
          </a:xfrm>
          <a:prstGeom prst="rect">
            <a:avLst/>
          </a:prstGeom>
        </p:spPr>
        <p:txBody>
          <a:bodyPr wrap="square">
            <a:spAutoFit/>
          </a:bodyPr>
          <a:lstStyle/>
          <a:p>
            <a:r>
              <a:rPr lang="ru-RU" sz="2000" b="1" dirty="0" smtClean="0">
                <a:solidFill>
                  <a:srgbClr val="002060"/>
                </a:solidFill>
                <a:latin typeface="Comic Sans MS" pitchFamily="66" charset="0"/>
              </a:rPr>
              <a:t>Недостатки.</a:t>
            </a:r>
            <a:r>
              <a:rPr lang="ru-RU" sz="2000" dirty="0" smtClean="0">
                <a:solidFill>
                  <a:srgbClr val="002060"/>
                </a:solidFill>
                <a:latin typeface="Comic Sans MS" pitchFamily="66" charset="0"/>
              </a:rPr>
              <a:t> Процесс производства довольно медленный, а параметры носителя должны соответствовать настройкам системы.</a:t>
            </a:r>
            <a:endParaRPr lang="ru-RU" sz="2000" dirty="0">
              <a:solidFill>
                <a:srgbClr val="002060"/>
              </a:solidFill>
              <a:latin typeface="Comic Sans MS" pitchFamily="66" charset="0"/>
            </a:endParaRPr>
          </a:p>
        </p:txBody>
      </p:sp>
      <p:pic>
        <p:nvPicPr>
          <p:cNvPr id="51204" name="Picture 4" descr="http://content2.onliner.by/catalog/device/large/a93ed7258900f9bb79c456bea51ddad0.jpg"/>
          <p:cNvPicPr>
            <a:picLocks noChangeAspect="1" noChangeArrowheads="1"/>
          </p:cNvPicPr>
          <p:nvPr/>
        </p:nvPicPr>
        <p:blipFill>
          <a:blip r:embed="rId3" cstate="print"/>
          <a:srcRect/>
          <a:stretch>
            <a:fillRect/>
          </a:stretch>
        </p:blipFill>
        <p:spPr bwMode="auto">
          <a:xfrm>
            <a:off x="200564" y="1071546"/>
            <a:ext cx="3442742" cy="2888138"/>
          </a:xfrm>
          <a:prstGeom prst="rect">
            <a:avLst/>
          </a:prstGeom>
          <a:ln>
            <a:noFill/>
          </a:ln>
          <a:effectLst>
            <a:softEdge rad="112500"/>
          </a:effectLst>
        </p:spPr>
      </p:pic>
    </p:spTree>
  </p:cSld>
  <p:clrMapOvr>
    <a:masterClrMapping/>
  </p:clrMapOvr>
  <p:transition spd="slow">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smtClean="0"/>
              <a:t>Цель: познакомить студентов с понятием допечатных процессов</a:t>
            </a:r>
            <a:endParaRPr lang="ru-RU" dirty="0"/>
          </a:p>
        </p:txBody>
      </p:sp>
    </p:spTree>
    <p:extLst>
      <p:ext uri="{BB962C8B-B14F-4D97-AF65-F5344CB8AC3E}">
        <p14:creationId xmlns:p14="http://schemas.microsoft.com/office/powerpoint/2010/main" val="11480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Конрольные</a:t>
            </a:r>
            <a:r>
              <a:rPr lang="ru-RU" dirty="0" smtClean="0"/>
              <a:t> вопросы:</a:t>
            </a:r>
            <a:endParaRPr lang="ru-RU" dirty="0"/>
          </a:p>
        </p:txBody>
      </p:sp>
      <p:sp>
        <p:nvSpPr>
          <p:cNvPr id="3" name="Объект 2"/>
          <p:cNvSpPr>
            <a:spLocks noGrp="1"/>
          </p:cNvSpPr>
          <p:nvPr>
            <p:ph idx="1"/>
          </p:nvPr>
        </p:nvSpPr>
        <p:spPr/>
        <p:txBody>
          <a:bodyPr/>
          <a:lstStyle/>
          <a:p>
            <a:pPr marL="514350" indent="-514350">
              <a:buFont typeface="+mj-lt"/>
              <a:buAutoNum type="arabicPeriod"/>
            </a:pPr>
            <a:r>
              <a:rPr lang="ru-RU" dirty="0" smtClean="0"/>
              <a:t>Что относится к допечатным процессам?</a:t>
            </a:r>
          </a:p>
          <a:p>
            <a:pPr marL="514350" indent="-514350">
              <a:buFont typeface="+mj-lt"/>
              <a:buAutoNum type="arabicPeriod"/>
            </a:pPr>
            <a:r>
              <a:rPr lang="ru-RU" dirty="0" smtClean="0"/>
              <a:t>Какие основные способы печати?</a:t>
            </a:r>
          </a:p>
          <a:p>
            <a:pPr marL="514350" indent="-514350">
              <a:buFont typeface="+mj-lt"/>
              <a:buAutoNum type="arabicPeriod"/>
            </a:pPr>
            <a:r>
              <a:rPr lang="ru-RU" dirty="0" smtClean="0"/>
              <a:t>Что такое высокая печать?</a:t>
            </a:r>
          </a:p>
          <a:p>
            <a:pPr marL="514350" indent="-514350">
              <a:buFont typeface="+mj-lt"/>
              <a:buAutoNum type="arabicPeriod"/>
            </a:pPr>
            <a:r>
              <a:rPr lang="ru-RU" dirty="0" smtClean="0"/>
              <a:t>Что такое трафаретный способ печати?</a:t>
            </a:r>
          </a:p>
          <a:p>
            <a:pPr marL="514350" indent="-514350">
              <a:buFont typeface="+mj-lt"/>
              <a:buAutoNum type="arabicPeriod"/>
            </a:pPr>
            <a:r>
              <a:rPr lang="ru-RU" dirty="0" smtClean="0"/>
              <a:t>Что такое струйная печать?</a:t>
            </a:r>
          </a:p>
          <a:p>
            <a:pPr marL="514350" indent="-514350">
              <a:buFont typeface="+mj-lt"/>
              <a:buAutoNum type="arabicPeriod"/>
            </a:pPr>
            <a:r>
              <a:rPr lang="ru-RU" dirty="0"/>
              <a:t>Каковы преимущества </a:t>
            </a:r>
            <a:r>
              <a:rPr lang="ru-RU" dirty="0" smtClean="0"/>
              <a:t>электрофотографии?</a:t>
            </a:r>
            <a:endParaRPr lang="ru-RU" dirty="0"/>
          </a:p>
          <a:p>
            <a:pPr marL="514350" indent="-514350">
              <a:buFont typeface="+mj-lt"/>
              <a:buAutoNum type="arabicPeriod"/>
            </a:pPr>
            <a:endParaRPr lang="ru-RU" dirty="0" smtClean="0"/>
          </a:p>
          <a:p>
            <a:pPr marL="514350" indent="-514350">
              <a:buFont typeface="+mj-lt"/>
              <a:buAutoNum type="arabicPeriod"/>
            </a:pPr>
            <a:endParaRPr lang="ru-RU" dirty="0" smtClean="0"/>
          </a:p>
          <a:p>
            <a:pPr marL="514350" indent="-514350">
              <a:buFont typeface="+mj-lt"/>
              <a:buAutoNum type="arabicPeriod"/>
            </a:pPr>
            <a:endParaRPr lang="ru-RU" dirty="0" smtClean="0"/>
          </a:p>
          <a:p>
            <a:pPr marL="514350" indent="-514350">
              <a:buFont typeface="+mj-lt"/>
              <a:buAutoNum type="arabicPeriod"/>
            </a:pPr>
            <a:endParaRPr lang="ru-RU" dirty="0"/>
          </a:p>
        </p:txBody>
      </p:sp>
    </p:spTree>
    <p:extLst>
      <p:ext uri="{BB962C8B-B14F-4D97-AF65-F5344CB8AC3E}">
        <p14:creationId xmlns:p14="http://schemas.microsoft.com/office/powerpoint/2010/main" val="1403204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descr="http://classicbus.ru/default/image/aHR0cDovL2Zlc3RpdmFsLjFzZXB0ZW1iZXIucnUvYXJ0aWNsZXMvNjAwNDIyL3ByZXNlbnRhdGlvbi8xLkpQRw=="/>
          <p:cNvPicPr>
            <a:picLocks noChangeAspect="1" noChangeArrowheads="1"/>
          </p:cNvPicPr>
          <p:nvPr/>
        </p:nvPicPr>
        <p:blipFill>
          <a:blip r:embed="rId2"/>
          <a:srcRect/>
          <a:stretch>
            <a:fillRect/>
          </a:stretch>
        </p:blipFill>
        <p:spPr bwMode="auto">
          <a:xfrm>
            <a:off x="0" y="-1"/>
            <a:ext cx="9144000" cy="6858001"/>
          </a:xfrm>
          <a:prstGeom prst="rect">
            <a:avLst/>
          </a:prstGeom>
          <a:noFill/>
        </p:spPr>
      </p:pic>
      <p:sp>
        <p:nvSpPr>
          <p:cNvPr id="4" name="TextBox 3"/>
          <p:cNvSpPr txBox="1"/>
          <p:nvPr/>
        </p:nvSpPr>
        <p:spPr>
          <a:xfrm>
            <a:off x="1928794" y="2506800"/>
            <a:ext cx="5572164" cy="707886"/>
          </a:xfrm>
          <a:prstGeom prst="rect">
            <a:avLst/>
          </a:prstGeom>
          <a:noFill/>
        </p:spPr>
        <p:txBody>
          <a:bodyPr wrap="square" rtlCol="0">
            <a:spAutoFit/>
          </a:bodyPr>
          <a:lstStyle/>
          <a:p>
            <a:pPr algn="ctr"/>
            <a:r>
              <a:rPr lang="ru-RU" sz="4000" dirty="0" smtClean="0">
                <a:solidFill>
                  <a:srgbClr val="FFFF00"/>
                </a:solidFill>
                <a:latin typeface="Comic Sans MS" pitchFamily="66" charset="0"/>
              </a:rPr>
              <a:t>Спасибо за внимание!</a:t>
            </a:r>
            <a:endParaRPr lang="ru-RU" sz="4000" dirty="0">
              <a:solidFill>
                <a:srgbClr val="FFFF00"/>
              </a:solidFill>
              <a:latin typeface="Comic Sans MS" pitchFamily="66" charset="0"/>
            </a:endParaRPr>
          </a:p>
        </p:txBody>
      </p:sp>
    </p:spTree>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portfoliobib.ucoz.ru/shablon/fon_s_perom.jpg"/>
          <p:cNvPicPr>
            <a:picLocks noChangeAspect="1" noChangeArrowheads="1"/>
          </p:cNvPicPr>
          <p:nvPr/>
        </p:nvPicPr>
        <p:blipFill>
          <a:blip r:embed="rId2"/>
          <a:srcRect r="9898" b="3125"/>
          <a:stretch>
            <a:fillRect/>
          </a:stretch>
        </p:blipFill>
        <p:spPr bwMode="auto">
          <a:xfrm>
            <a:off x="0" y="-1"/>
            <a:ext cx="9144000" cy="6858001"/>
          </a:xfrm>
          <a:prstGeom prst="rect">
            <a:avLst/>
          </a:prstGeom>
          <a:noFill/>
        </p:spPr>
      </p:pic>
      <p:sp>
        <p:nvSpPr>
          <p:cNvPr id="4" name="Прямоугольник 3"/>
          <p:cNvSpPr/>
          <p:nvPr/>
        </p:nvSpPr>
        <p:spPr>
          <a:xfrm>
            <a:off x="1071538" y="714356"/>
            <a:ext cx="4500594" cy="5940088"/>
          </a:xfrm>
          <a:prstGeom prst="rect">
            <a:avLst/>
          </a:prstGeom>
        </p:spPr>
        <p:txBody>
          <a:bodyPr wrap="square">
            <a:spAutoFit/>
          </a:bodyPr>
          <a:lstStyle/>
          <a:p>
            <a:r>
              <a:rPr lang="ru-RU" sz="2000" dirty="0" smtClean="0">
                <a:solidFill>
                  <a:schemeClr val="accent6">
                    <a:lumMod val="50000"/>
                  </a:schemeClr>
                </a:solidFill>
                <a:latin typeface="Comic Sans MS" pitchFamily="66" charset="0"/>
              </a:rPr>
              <a:t>К допечатным процессам относят все виды полиграфических работ, совершаемых до поступления издания в типографию на печать. В число этих работ входит: подготовка текста (набор, правка, редакция), обработка изображений, верстка полос, цветоделение, производство макета, монтаж полос производство печатной формы, печать пробных копий издания. На завершающем этапе допечатных процессов создаются фотоформы, либо результаты полиграфической деятельности фиксируются на электронном носителе. </a:t>
            </a:r>
            <a:br>
              <a:rPr lang="ru-RU" sz="2000" dirty="0" smtClean="0">
                <a:solidFill>
                  <a:schemeClr val="accent6">
                    <a:lumMod val="50000"/>
                  </a:schemeClr>
                </a:solidFill>
                <a:latin typeface="Comic Sans MS" pitchFamily="66" charset="0"/>
              </a:rPr>
            </a:br>
            <a:endParaRPr lang="ru-RU" sz="2000" dirty="0">
              <a:solidFill>
                <a:schemeClr val="accent6">
                  <a:lumMod val="50000"/>
                </a:schemeClr>
              </a:solidFill>
              <a:latin typeface="Comic Sans MS" pitchFamily="66" charset="0"/>
            </a:endParaRPr>
          </a:p>
        </p:txBody>
      </p:sp>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samlala.com/wp-content/uploads/eac3cb1ec791_45A1/wwwsamlalacom_1.png"/>
          <p:cNvPicPr>
            <a:picLocks noChangeAspect="1" noChangeArrowheads="1"/>
          </p:cNvPicPr>
          <p:nvPr/>
        </p:nvPicPr>
        <p:blipFill>
          <a:blip r:embed="rId2"/>
          <a:srcRect l="15601" r="3125" b="13930"/>
          <a:stretch>
            <a:fillRect/>
          </a:stretch>
        </p:blipFill>
        <p:spPr bwMode="auto">
          <a:xfrm>
            <a:off x="0" y="0"/>
            <a:ext cx="9144000" cy="6858000"/>
          </a:xfrm>
          <a:prstGeom prst="rect">
            <a:avLst/>
          </a:prstGeom>
          <a:noFill/>
        </p:spPr>
      </p:pic>
      <p:sp>
        <p:nvSpPr>
          <p:cNvPr id="3" name="TextBox 2"/>
          <p:cNvSpPr txBox="1"/>
          <p:nvPr/>
        </p:nvSpPr>
        <p:spPr>
          <a:xfrm>
            <a:off x="2643174" y="357166"/>
            <a:ext cx="5929354" cy="1446550"/>
          </a:xfrm>
          <a:prstGeom prst="rect">
            <a:avLst/>
          </a:prstGeom>
          <a:noFill/>
        </p:spPr>
        <p:txBody>
          <a:bodyPr wrap="square" rtlCol="0">
            <a:spAutoFit/>
          </a:bodyPr>
          <a:lstStyle/>
          <a:p>
            <a:pPr algn="ctr"/>
            <a:r>
              <a:rPr lang="ru-RU" sz="4400" dirty="0" smtClean="0">
                <a:solidFill>
                  <a:srgbClr val="FFC000"/>
                </a:solidFill>
                <a:latin typeface="Comic Sans MS" pitchFamily="66" charset="0"/>
              </a:rPr>
              <a:t>ОСНОВНЫЕ СПОСОБЫ ПЕЧАТИ</a:t>
            </a:r>
            <a:endParaRPr lang="ru-RU" sz="4400" dirty="0">
              <a:solidFill>
                <a:srgbClr val="FFC000"/>
              </a:solidFill>
              <a:latin typeface="Comic Sans MS" pitchFamily="66" charset="0"/>
            </a:endParaRPr>
          </a:p>
        </p:txBody>
      </p:sp>
      <p:sp>
        <p:nvSpPr>
          <p:cNvPr id="5" name="TextBox 4"/>
          <p:cNvSpPr txBox="1"/>
          <p:nvPr/>
        </p:nvSpPr>
        <p:spPr>
          <a:xfrm>
            <a:off x="4071934" y="1857364"/>
            <a:ext cx="5072066" cy="707886"/>
          </a:xfrm>
          <a:prstGeom prst="rect">
            <a:avLst/>
          </a:prstGeom>
          <a:noFill/>
        </p:spPr>
        <p:txBody>
          <a:bodyPr wrap="square" rtlCol="0">
            <a:spAutoFit/>
          </a:bodyPr>
          <a:lstStyle/>
          <a:p>
            <a:r>
              <a:rPr lang="ru-RU" sz="4000" dirty="0" smtClean="0">
                <a:solidFill>
                  <a:srgbClr val="FFC000"/>
                </a:solidFill>
                <a:latin typeface="Comic Sans MS" pitchFamily="66" charset="0"/>
              </a:rPr>
              <a:t>Такие как:</a:t>
            </a:r>
            <a:endParaRPr lang="ru-RU" sz="4000" dirty="0">
              <a:solidFill>
                <a:srgbClr val="FFC000"/>
              </a:solidFill>
              <a:latin typeface="Comic Sans MS" pitchFamily="66" charset="0"/>
            </a:endParaRPr>
          </a:p>
        </p:txBody>
      </p:sp>
      <p:sp>
        <p:nvSpPr>
          <p:cNvPr id="6" name="TextBox 5"/>
          <p:cNvSpPr txBox="1"/>
          <p:nvPr/>
        </p:nvSpPr>
        <p:spPr>
          <a:xfrm>
            <a:off x="3857620" y="2625954"/>
            <a:ext cx="6143668" cy="5232202"/>
          </a:xfrm>
          <a:prstGeom prst="rect">
            <a:avLst/>
          </a:prstGeom>
          <a:noFill/>
        </p:spPr>
        <p:txBody>
          <a:bodyPr wrap="square" rtlCol="0">
            <a:spAutoFit/>
          </a:bodyPr>
          <a:lstStyle/>
          <a:p>
            <a:pPr>
              <a:buFont typeface="Wingdings" pitchFamily="2" charset="2"/>
              <a:buChar char="v"/>
            </a:pPr>
            <a:r>
              <a:rPr lang="ru-RU" sz="3200" dirty="0" smtClean="0">
                <a:solidFill>
                  <a:srgbClr val="FFC000"/>
                </a:solidFill>
                <a:latin typeface="Comic Sans MS" pitchFamily="66" charset="0"/>
              </a:rPr>
              <a:t>Высокая печать</a:t>
            </a:r>
          </a:p>
          <a:p>
            <a:pPr>
              <a:buFont typeface="Wingdings" pitchFamily="2" charset="2"/>
              <a:buChar char="v"/>
            </a:pPr>
            <a:r>
              <a:rPr lang="ru-RU" sz="3200" dirty="0" smtClean="0">
                <a:solidFill>
                  <a:srgbClr val="FFC000"/>
                </a:solidFill>
                <a:latin typeface="Comic Sans MS" pitchFamily="66" charset="0"/>
              </a:rPr>
              <a:t>Трафаретная печать (шелкография)</a:t>
            </a:r>
          </a:p>
          <a:p>
            <a:pPr>
              <a:buFont typeface="Wingdings" pitchFamily="2" charset="2"/>
              <a:buChar char="v"/>
            </a:pPr>
            <a:r>
              <a:rPr lang="ru-RU" sz="3200" dirty="0" smtClean="0">
                <a:solidFill>
                  <a:srgbClr val="FFC000"/>
                </a:solidFill>
                <a:latin typeface="Comic Sans MS" pitchFamily="66" charset="0"/>
              </a:rPr>
              <a:t>Офсетная печать</a:t>
            </a:r>
          </a:p>
          <a:p>
            <a:pPr>
              <a:buFont typeface="Wingdings" pitchFamily="2" charset="2"/>
              <a:buChar char="v"/>
            </a:pPr>
            <a:r>
              <a:rPr lang="ru-RU" sz="3200" dirty="0" smtClean="0">
                <a:solidFill>
                  <a:srgbClr val="FFC000"/>
                </a:solidFill>
                <a:latin typeface="Comic Sans MS" pitchFamily="66" charset="0"/>
              </a:rPr>
              <a:t>Глубокая печать</a:t>
            </a:r>
          </a:p>
          <a:p>
            <a:pPr>
              <a:buFont typeface="Wingdings" pitchFamily="2" charset="2"/>
              <a:buChar char="v"/>
            </a:pPr>
            <a:r>
              <a:rPr lang="ru-RU" sz="3200" dirty="0" smtClean="0">
                <a:solidFill>
                  <a:srgbClr val="FFC000"/>
                </a:solidFill>
                <a:latin typeface="Comic Sans MS" pitchFamily="66" charset="0"/>
              </a:rPr>
              <a:t>Флексография </a:t>
            </a:r>
          </a:p>
          <a:p>
            <a:pPr>
              <a:buFont typeface="Wingdings" pitchFamily="2" charset="2"/>
              <a:buChar char="v"/>
            </a:pPr>
            <a:r>
              <a:rPr lang="ru-RU" sz="3200" dirty="0" smtClean="0">
                <a:solidFill>
                  <a:srgbClr val="FFC000"/>
                </a:solidFill>
                <a:latin typeface="Comic Sans MS" pitchFamily="66" charset="0"/>
              </a:rPr>
              <a:t>Элетрофотография </a:t>
            </a:r>
          </a:p>
          <a:p>
            <a:pPr>
              <a:buFont typeface="Wingdings" pitchFamily="2" charset="2"/>
              <a:buChar char="v"/>
            </a:pPr>
            <a:r>
              <a:rPr lang="ru-RU" sz="3200" dirty="0" smtClean="0">
                <a:solidFill>
                  <a:srgbClr val="FFC000"/>
                </a:solidFill>
                <a:latin typeface="Comic Sans MS" pitchFamily="66" charset="0"/>
              </a:rPr>
              <a:t>Струйная печать</a:t>
            </a:r>
          </a:p>
          <a:p>
            <a:pPr>
              <a:buFont typeface="Wingdings" pitchFamily="2" charset="2"/>
              <a:buChar char="v"/>
            </a:pPr>
            <a:endParaRPr lang="ru-RU" sz="2400" dirty="0" smtClean="0">
              <a:solidFill>
                <a:srgbClr val="FFC000"/>
              </a:solidFill>
              <a:latin typeface="Comic Sans MS" pitchFamily="66" charset="0"/>
            </a:endParaRPr>
          </a:p>
          <a:p>
            <a:pPr>
              <a:buFont typeface="Wingdings" pitchFamily="2" charset="2"/>
              <a:buChar char="v"/>
            </a:pPr>
            <a:endParaRPr lang="ru-RU" dirty="0" smtClean="0">
              <a:solidFill>
                <a:srgbClr val="FFC000"/>
              </a:solidFill>
            </a:endParaRPr>
          </a:p>
          <a:p>
            <a:pPr>
              <a:buFont typeface="Arial" pitchFamily="34" charset="0"/>
              <a:buChar char="•"/>
            </a:pPr>
            <a:endParaRPr lang="ru-RU" dirty="0" smtClean="0"/>
          </a:p>
          <a:p>
            <a:endParaRPr lang="ru-RU" dirty="0"/>
          </a:p>
        </p:txBody>
      </p:sp>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oprezi.ru/fl/image.raw?view=image&amp;id=13&amp;download=1&amp;type=orig"/>
          <p:cNvPicPr>
            <a:picLocks noChangeAspect="1" noChangeArrowheads="1"/>
          </p:cNvPicPr>
          <p:nvPr/>
        </p:nvPicPr>
        <p:blipFill>
          <a:blip r:embed="rId2"/>
          <a:srcRect/>
          <a:stretch>
            <a:fillRect/>
          </a:stretch>
        </p:blipFill>
        <p:spPr bwMode="auto">
          <a:xfrm>
            <a:off x="0" y="0"/>
            <a:ext cx="9129706" cy="6858000"/>
          </a:xfrm>
          <a:prstGeom prst="rect">
            <a:avLst/>
          </a:prstGeom>
          <a:noFill/>
        </p:spPr>
      </p:pic>
      <p:sp>
        <p:nvSpPr>
          <p:cNvPr id="3" name="TextBox 2"/>
          <p:cNvSpPr txBox="1"/>
          <p:nvPr/>
        </p:nvSpPr>
        <p:spPr>
          <a:xfrm>
            <a:off x="1928794" y="428604"/>
            <a:ext cx="5500726" cy="769441"/>
          </a:xfrm>
          <a:prstGeom prst="rect">
            <a:avLst/>
          </a:prstGeom>
          <a:noFill/>
        </p:spPr>
        <p:txBody>
          <a:bodyPr wrap="square" rtlCol="0">
            <a:spAutoFit/>
          </a:bodyPr>
          <a:lstStyle/>
          <a:p>
            <a:pPr algn="ctr"/>
            <a:r>
              <a:rPr lang="ru-RU" sz="4400" b="1" dirty="0" smtClean="0">
                <a:solidFill>
                  <a:srgbClr val="C00000"/>
                </a:solidFill>
                <a:latin typeface="Calibri Light" pitchFamily="34" charset="0"/>
                <a:cs typeface="AngsanaUPC" pitchFamily="18" charset="-34"/>
              </a:rPr>
              <a:t>ВЫСОКАЯ ПЕЧАТЬ</a:t>
            </a:r>
            <a:endParaRPr lang="ru-RU" sz="4400" b="1" dirty="0">
              <a:solidFill>
                <a:srgbClr val="C00000"/>
              </a:solidFill>
              <a:latin typeface="Calibri Light" pitchFamily="34" charset="0"/>
              <a:cs typeface="AngsanaUPC" pitchFamily="18" charset="-34"/>
            </a:endParaRPr>
          </a:p>
        </p:txBody>
      </p:sp>
      <p:sp>
        <p:nvSpPr>
          <p:cNvPr id="4" name="Прямоугольник 3"/>
          <p:cNvSpPr/>
          <p:nvPr/>
        </p:nvSpPr>
        <p:spPr>
          <a:xfrm>
            <a:off x="285720" y="1214422"/>
            <a:ext cx="3643338" cy="2862322"/>
          </a:xfrm>
          <a:prstGeom prst="rect">
            <a:avLst/>
          </a:prstGeom>
        </p:spPr>
        <p:txBody>
          <a:bodyPr wrap="square">
            <a:spAutoFit/>
          </a:bodyPr>
          <a:lstStyle/>
          <a:p>
            <a:r>
              <a:rPr lang="ru-RU" sz="2000" b="1" dirty="0" smtClean="0">
                <a:solidFill>
                  <a:srgbClr val="002060"/>
                </a:solidFill>
                <a:latin typeface="Comic Sans MS" pitchFamily="66" charset="0"/>
              </a:rPr>
              <a:t>Это один из самых старых способов нанесения изображения. Он берёт своё начало из далёкого 593г. Тогда китайцы начали гравировать изображения на дереве для последующего нанесения. </a:t>
            </a:r>
            <a:endParaRPr lang="ru-RU" sz="2000" b="1" dirty="0">
              <a:solidFill>
                <a:srgbClr val="002060"/>
              </a:solidFill>
              <a:latin typeface="Comic Sans MS" pitchFamily="66" charset="0"/>
            </a:endParaRPr>
          </a:p>
        </p:txBody>
      </p:sp>
      <p:sp>
        <p:nvSpPr>
          <p:cNvPr id="6" name="Прямоугольник 5"/>
          <p:cNvSpPr/>
          <p:nvPr/>
        </p:nvSpPr>
        <p:spPr>
          <a:xfrm>
            <a:off x="4143372" y="1214422"/>
            <a:ext cx="4786314" cy="1754326"/>
          </a:xfrm>
          <a:prstGeom prst="rect">
            <a:avLst/>
          </a:prstGeom>
        </p:spPr>
        <p:txBody>
          <a:bodyPr wrap="square">
            <a:spAutoFit/>
          </a:bodyPr>
          <a:lstStyle/>
          <a:p>
            <a:r>
              <a:rPr lang="ru-RU" sz="1900" b="1" dirty="0" smtClean="0">
                <a:solidFill>
                  <a:srgbClr val="002060"/>
                </a:solidFill>
                <a:latin typeface="Comic Sans MS" pitchFamily="66" charset="0"/>
              </a:rPr>
              <a:t>Преимущества</a:t>
            </a:r>
            <a:r>
              <a:rPr lang="ru-RU" b="1" dirty="0" smtClean="0">
                <a:solidFill>
                  <a:srgbClr val="002060"/>
                </a:solidFill>
                <a:latin typeface="Comic Sans MS" pitchFamily="66" charset="0"/>
              </a:rPr>
              <a:t>. Из преимуществ можно выделить высокую кроющую способность и насыщенность. Высокая печать обеспечивает чёткость изображения и стабильность качества печати.</a:t>
            </a:r>
            <a:endParaRPr lang="ru-RU" b="1" dirty="0">
              <a:solidFill>
                <a:srgbClr val="002060"/>
              </a:solidFill>
              <a:latin typeface="Comic Sans MS" pitchFamily="66" charset="0"/>
            </a:endParaRPr>
          </a:p>
        </p:txBody>
      </p:sp>
      <p:pic>
        <p:nvPicPr>
          <p:cNvPr id="36868" name="Picture 4" descr="http://mediaaid.ru/wp-content/uploads/2015/01/Shema-vyisokoy-pechati.gif"/>
          <p:cNvPicPr>
            <a:picLocks noChangeAspect="1" noChangeArrowheads="1"/>
          </p:cNvPicPr>
          <p:nvPr/>
        </p:nvPicPr>
        <p:blipFill>
          <a:blip r:embed="rId3"/>
          <a:srcRect/>
          <a:stretch>
            <a:fillRect/>
          </a:stretch>
        </p:blipFill>
        <p:spPr bwMode="auto">
          <a:xfrm>
            <a:off x="4257082" y="3376437"/>
            <a:ext cx="4601198" cy="3267273"/>
          </a:xfrm>
          <a:prstGeom prst="rect">
            <a:avLst/>
          </a:prstGeom>
          <a:ln>
            <a:noFill/>
          </a:ln>
          <a:effectLst>
            <a:softEdge rad="112500"/>
          </a:effectLst>
        </p:spPr>
      </p:pic>
      <p:sp>
        <p:nvSpPr>
          <p:cNvPr id="9" name="TextBox 8"/>
          <p:cNvSpPr txBox="1"/>
          <p:nvPr/>
        </p:nvSpPr>
        <p:spPr>
          <a:xfrm>
            <a:off x="4643438" y="3000372"/>
            <a:ext cx="3714776" cy="400110"/>
          </a:xfrm>
          <a:prstGeom prst="rect">
            <a:avLst/>
          </a:prstGeom>
          <a:noFill/>
        </p:spPr>
        <p:txBody>
          <a:bodyPr wrap="square" rtlCol="0">
            <a:spAutoFit/>
          </a:bodyPr>
          <a:lstStyle/>
          <a:p>
            <a:pPr algn="ctr"/>
            <a:r>
              <a:rPr lang="ru-RU" sz="2000" dirty="0" smtClean="0">
                <a:solidFill>
                  <a:srgbClr val="C00000"/>
                </a:solidFill>
                <a:latin typeface="Comic Sans MS" pitchFamily="66" charset="0"/>
              </a:rPr>
              <a:t>Схема высокой печати</a:t>
            </a:r>
            <a:endParaRPr lang="ru-RU" sz="2000" dirty="0">
              <a:solidFill>
                <a:srgbClr val="C00000"/>
              </a:solidFill>
              <a:latin typeface="Comic Sans MS" pitchFamily="66" charset="0"/>
            </a:endParaRPr>
          </a:p>
        </p:txBody>
      </p:sp>
    </p:spTree>
    <p:extLst>
      <p:ext uri="{BB962C8B-B14F-4D97-AF65-F5344CB8AC3E}">
        <p14:creationId xmlns:p14="http://schemas.microsoft.com/office/powerpoint/2010/main" val="2523628479"/>
      </p:ext>
    </p:extLst>
  </p:cSld>
  <p:clrMapOvr>
    <a:masterClrMapping/>
  </p:clrMapOvr>
  <p:transition spd="slow">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oprezi.ru/fl/image.raw?view=image&amp;id=13&amp;download=1&amp;type=orig"/>
          <p:cNvPicPr>
            <a:picLocks noChangeAspect="1" noChangeArrowheads="1"/>
          </p:cNvPicPr>
          <p:nvPr/>
        </p:nvPicPr>
        <p:blipFill>
          <a:blip r:embed="rId2"/>
          <a:srcRect/>
          <a:stretch>
            <a:fillRect/>
          </a:stretch>
        </p:blipFill>
        <p:spPr bwMode="auto">
          <a:xfrm>
            <a:off x="0" y="0"/>
            <a:ext cx="9129706" cy="6858000"/>
          </a:xfrm>
          <a:prstGeom prst="rect">
            <a:avLst/>
          </a:prstGeom>
          <a:noFill/>
        </p:spPr>
      </p:pic>
      <p:sp>
        <p:nvSpPr>
          <p:cNvPr id="3" name="TextBox 2"/>
          <p:cNvSpPr txBox="1"/>
          <p:nvPr/>
        </p:nvSpPr>
        <p:spPr>
          <a:xfrm>
            <a:off x="1928794" y="428604"/>
            <a:ext cx="5500726" cy="769441"/>
          </a:xfrm>
          <a:prstGeom prst="rect">
            <a:avLst/>
          </a:prstGeom>
          <a:noFill/>
        </p:spPr>
        <p:txBody>
          <a:bodyPr wrap="square" rtlCol="0">
            <a:spAutoFit/>
          </a:bodyPr>
          <a:lstStyle/>
          <a:p>
            <a:pPr algn="ctr"/>
            <a:r>
              <a:rPr lang="ru-RU" sz="4400" b="1" dirty="0" smtClean="0">
                <a:solidFill>
                  <a:srgbClr val="C00000"/>
                </a:solidFill>
                <a:latin typeface="Calibri Light" pitchFamily="34" charset="0"/>
                <a:cs typeface="AngsanaUPC" pitchFamily="18" charset="-34"/>
              </a:rPr>
              <a:t>ВЫСОКАЯ ПЕЧАТЬ</a:t>
            </a:r>
            <a:endParaRPr lang="ru-RU" sz="4400" b="1" dirty="0">
              <a:solidFill>
                <a:srgbClr val="C00000"/>
              </a:solidFill>
              <a:latin typeface="Calibri Light" pitchFamily="34" charset="0"/>
              <a:cs typeface="AngsanaUPC" pitchFamily="18" charset="-34"/>
            </a:endParaRPr>
          </a:p>
        </p:txBody>
      </p:sp>
      <p:sp>
        <p:nvSpPr>
          <p:cNvPr id="5" name="Прямоугольник 4"/>
          <p:cNvSpPr/>
          <p:nvPr/>
        </p:nvSpPr>
        <p:spPr>
          <a:xfrm>
            <a:off x="447930" y="1198045"/>
            <a:ext cx="4143404" cy="2554545"/>
          </a:xfrm>
          <a:prstGeom prst="rect">
            <a:avLst/>
          </a:prstGeom>
        </p:spPr>
        <p:txBody>
          <a:bodyPr wrap="square">
            <a:spAutoFit/>
          </a:bodyPr>
          <a:lstStyle/>
          <a:p>
            <a:r>
              <a:rPr lang="ru-RU" sz="2000" b="1" dirty="0" smtClean="0">
                <a:solidFill>
                  <a:srgbClr val="002060"/>
                </a:solidFill>
                <a:latin typeface="Comic Sans MS" pitchFamily="66" charset="0"/>
              </a:rPr>
              <a:t>Механизм печати. Используется главным образом рельефная форма и пастообразная краска. Краска раскатывается в тонкую плёнку, а затем переносится на материал, используемый для печати.</a:t>
            </a:r>
            <a:endParaRPr lang="ru-RU" sz="2000" b="1" dirty="0">
              <a:solidFill>
                <a:srgbClr val="002060"/>
              </a:solidFill>
              <a:latin typeface="Comic Sans MS" pitchFamily="66" charset="0"/>
            </a:endParaRPr>
          </a:p>
        </p:txBody>
      </p:sp>
      <p:pic>
        <p:nvPicPr>
          <p:cNvPr id="36868" name="Picture 4" descr="http://mediaaid.ru/wp-content/uploads/2015/01/Shema-vyisokoy-pechati.gif"/>
          <p:cNvPicPr>
            <a:picLocks noChangeAspect="1" noChangeArrowheads="1"/>
          </p:cNvPicPr>
          <p:nvPr/>
        </p:nvPicPr>
        <p:blipFill>
          <a:blip r:embed="rId3"/>
          <a:srcRect/>
          <a:stretch>
            <a:fillRect/>
          </a:stretch>
        </p:blipFill>
        <p:spPr bwMode="auto">
          <a:xfrm>
            <a:off x="4257082" y="3376437"/>
            <a:ext cx="4601198" cy="3267273"/>
          </a:xfrm>
          <a:prstGeom prst="rect">
            <a:avLst/>
          </a:prstGeom>
          <a:ln>
            <a:noFill/>
          </a:ln>
          <a:effectLst>
            <a:softEdge rad="112500"/>
          </a:effectLst>
        </p:spPr>
      </p:pic>
      <p:sp>
        <p:nvSpPr>
          <p:cNvPr id="9" name="TextBox 8"/>
          <p:cNvSpPr txBox="1"/>
          <p:nvPr/>
        </p:nvSpPr>
        <p:spPr>
          <a:xfrm>
            <a:off x="4643438" y="3000372"/>
            <a:ext cx="3714776" cy="400110"/>
          </a:xfrm>
          <a:prstGeom prst="rect">
            <a:avLst/>
          </a:prstGeom>
          <a:noFill/>
        </p:spPr>
        <p:txBody>
          <a:bodyPr wrap="square" rtlCol="0">
            <a:spAutoFit/>
          </a:bodyPr>
          <a:lstStyle/>
          <a:p>
            <a:pPr algn="ctr"/>
            <a:r>
              <a:rPr lang="ru-RU" sz="2000" dirty="0" smtClean="0">
                <a:solidFill>
                  <a:srgbClr val="C00000"/>
                </a:solidFill>
                <a:latin typeface="Comic Sans MS" pitchFamily="66" charset="0"/>
              </a:rPr>
              <a:t>Схема высокой печати</a:t>
            </a:r>
            <a:endParaRPr lang="ru-RU" sz="2000" dirty="0">
              <a:solidFill>
                <a:srgbClr val="C00000"/>
              </a:solidFill>
              <a:latin typeface="Comic Sans MS" pitchFamily="66" charset="0"/>
            </a:endParaRPr>
          </a:p>
        </p:txBody>
      </p:sp>
    </p:spTree>
  </p:cSld>
  <p:clrMapOvr>
    <a:masterClrMapping/>
  </p:clrMapOvr>
  <p:transition spd="slow">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letter-press.ru/wp-content/uploads/11732496164_95b06f9354.jpg"/>
          <p:cNvPicPr>
            <a:picLocks noChangeAspect="1" noChangeArrowheads="1"/>
          </p:cNvPicPr>
          <p:nvPr/>
        </p:nvPicPr>
        <p:blipFill>
          <a:blip r:embed="rId2"/>
          <a:srcRect/>
          <a:stretch>
            <a:fillRect/>
          </a:stretch>
        </p:blipFill>
        <p:spPr bwMode="auto">
          <a:xfrm>
            <a:off x="0" y="9096"/>
            <a:ext cx="9144000" cy="6848903"/>
          </a:xfrm>
          <a:prstGeom prst="rect">
            <a:avLst/>
          </a:prstGeom>
          <a:noFill/>
        </p:spPr>
      </p:pic>
    </p:spTree>
  </p:cSld>
  <p:clrMapOvr>
    <a:masterClrMapping/>
  </p:clrMapOvr>
  <p:transition spd="slow">
    <p:plu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oprezi.ru/fl/image.raw?view=image&amp;type=img&amp;id=10"/>
          <p:cNvPicPr>
            <a:picLocks noChangeAspect="1" noChangeArrowheads="1"/>
          </p:cNvPicPr>
          <p:nvPr/>
        </p:nvPicPr>
        <p:blipFill>
          <a:blip r:embed="rId2"/>
          <a:srcRect l="9770" r="7698"/>
          <a:stretch>
            <a:fillRect/>
          </a:stretch>
        </p:blipFill>
        <p:spPr bwMode="auto">
          <a:xfrm>
            <a:off x="0" y="0"/>
            <a:ext cx="9144000" cy="6858000"/>
          </a:xfrm>
          <a:prstGeom prst="rect">
            <a:avLst/>
          </a:prstGeom>
          <a:noFill/>
        </p:spPr>
      </p:pic>
      <p:sp>
        <p:nvSpPr>
          <p:cNvPr id="3" name="TextBox 2"/>
          <p:cNvSpPr txBox="1"/>
          <p:nvPr/>
        </p:nvSpPr>
        <p:spPr>
          <a:xfrm>
            <a:off x="1714480" y="214290"/>
            <a:ext cx="5572164" cy="1138773"/>
          </a:xfrm>
          <a:prstGeom prst="rect">
            <a:avLst/>
          </a:prstGeom>
          <a:noFill/>
        </p:spPr>
        <p:txBody>
          <a:bodyPr wrap="square" rtlCol="0">
            <a:spAutoFit/>
          </a:bodyPr>
          <a:lstStyle/>
          <a:p>
            <a:pPr algn="ctr"/>
            <a:r>
              <a:rPr lang="ru-RU" sz="3400" b="1" dirty="0" smtClean="0">
                <a:solidFill>
                  <a:schemeClr val="tx1">
                    <a:lumMod val="85000"/>
                    <a:lumOff val="15000"/>
                  </a:schemeClr>
                </a:solidFill>
                <a:latin typeface="Calibri Light" pitchFamily="34" charset="0"/>
              </a:rPr>
              <a:t>ТРАФАРЕТНАЯ ПЕЧАТЬ (ШЕЛКОГРАФИЯ)</a:t>
            </a:r>
            <a:endParaRPr lang="ru-RU" sz="3400" b="1" dirty="0">
              <a:solidFill>
                <a:schemeClr val="tx1">
                  <a:lumMod val="85000"/>
                  <a:lumOff val="15000"/>
                </a:schemeClr>
              </a:solidFill>
              <a:latin typeface="Calibri Light" pitchFamily="34" charset="0"/>
            </a:endParaRPr>
          </a:p>
        </p:txBody>
      </p:sp>
      <p:sp>
        <p:nvSpPr>
          <p:cNvPr id="4" name="Прямоугольник 3"/>
          <p:cNvSpPr/>
          <p:nvPr/>
        </p:nvSpPr>
        <p:spPr>
          <a:xfrm>
            <a:off x="3995936" y="1363558"/>
            <a:ext cx="4643470" cy="3046988"/>
          </a:xfrm>
          <a:prstGeom prst="rect">
            <a:avLst/>
          </a:prstGeom>
        </p:spPr>
        <p:txBody>
          <a:bodyPr wrap="square">
            <a:spAutoFit/>
          </a:bodyPr>
          <a:lstStyle/>
          <a:p>
            <a:r>
              <a:rPr lang="ru-RU" sz="2400" dirty="0" smtClean="0">
                <a:solidFill>
                  <a:schemeClr val="tx1">
                    <a:lumMod val="95000"/>
                    <a:lumOff val="5000"/>
                  </a:schemeClr>
                </a:solidFill>
                <a:latin typeface="Comic Sans MS" pitchFamily="66" charset="0"/>
              </a:rPr>
              <a:t>В 1907 году англичанин Сэмуэль Саймон (SamuelSimon)запатентовал этот способ тиражирования изображений. Особенность этого способа состоит в использовании трафарета для нанесения изображения.</a:t>
            </a:r>
            <a:endParaRPr lang="ru-RU" sz="2400" dirty="0">
              <a:solidFill>
                <a:schemeClr val="tx1">
                  <a:lumMod val="95000"/>
                  <a:lumOff val="5000"/>
                </a:schemeClr>
              </a:solidFill>
              <a:latin typeface="Comic Sans MS" pitchFamily="66" charset="0"/>
            </a:endParaRPr>
          </a:p>
        </p:txBody>
      </p:sp>
      <p:pic>
        <p:nvPicPr>
          <p:cNvPr id="38916" name="Picture 4" descr="http://proatribut.ru/wp-content/uploads/2015/06/770-6-Color-LG.jpg"/>
          <p:cNvPicPr>
            <a:picLocks noChangeAspect="1" noChangeArrowheads="1"/>
          </p:cNvPicPr>
          <p:nvPr/>
        </p:nvPicPr>
        <p:blipFill>
          <a:blip r:embed="rId3"/>
          <a:srcRect/>
          <a:stretch>
            <a:fillRect/>
          </a:stretch>
        </p:blipFill>
        <p:spPr bwMode="auto">
          <a:xfrm>
            <a:off x="428596" y="3438980"/>
            <a:ext cx="3429024" cy="2765607"/>
          </a:xfrm>
          <a:prstGeom prst="rect">
            <a:avLst/>
          </a:prstGeom>
          <a:ln>
            <a:noFill/>
          </a:ln>
          <a:effectLst>
            <a:glow rad="101600">
              <a:schemeClr val="accent1">
                <a:satMod val="175000"/>
                <a:alpha val="40000"/>
              </a:schemeClr>
            </a:glow>
            <a:softEdge rad="112500"/>
          </a:effectLst>
        </p:spPr>
      </p:pic>
      <p:sp>
        <p:nvSpPr>
          <p:cNvPr id="8" name="TextBox 7"/>
          <p:cNvSpPr txBox="1"/>
          <p:nvPr/>
        </p:nvSpPr>
        <p:spPr>
          <a:xfrm>
            <a:off x="285720" y="6215082"/>
            <a:ext cx="4000528" cy="307777"/>
          </a:xfrm>
          <a:prstGeom prst="rect">
            <a:avLst/>
          </a:prstGeom>
          <a:noFill/>
        </p:spPr>
        <p:txBody>
          <a:bodyPr wrap="square" rtlCol="0">
            <a:spAutoFit/>
          </a:bodyPr>
          <a:lstStyle/>
          <a:p>
            <a:r>
              <a:rPr lang="ru-RU" sz="1400" dirty="0" smtClean="0">
                <a:solidFill>
                  <a:schemeClr val="bg1"/>
                </a:solidFill>
                <a:latin typeface="Comic Sans MS" pitchFamily="66" charset="0"/>
              </a:rPr>
              <a:t>Шелкография  (трафаретная печать)</a:t>
            </a:r>
            <a:endParaRPr lang="ru-RU" sz="1400" dirty="0">
              <a:solidFill>
                <a:schemeClr val="bg1"/>
              </a:solidFill>
              <a:latin typeface="Comic Sans MS" pitchFamily="66" charset="0"/>
            </a:endParaRPr>
          </a:p>
        </p:txBody>
      </p:sp>
    </p:spTree>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oprezi.ru/fl/image.raw?view=image&amp;type=img&amp;id=10"/>
          <p:cNvPicPr>
            <a:picLocks noChangeAspect="1" noChangeArrowheads="1"/>
          </p:cNvPicPr>
          <p:nvPr/>
        </p:nvPicPr>
        <p:blipFill>
          <a:blip r:embed="rId2"/>
          <a:srcRect l="9770" r="7698"/>
          <a:stretch>
            <a:fillRect/>
          </a:stretch>
        </p:blipFill>
        <p:spPr bwMode="auto">
          <a:xfrm>
            <a:off x="0" y="0"/>
            <a:ext cx="9144000" cy="6858000"/>
          </a:xfrm>
          <a:prstGeom prst="rect">
            <a:avLst/>
          </a:prstGeom>
          <a:noFill/>
        </p:spPr>
      </p:pic>
      <p:sp>
        <p:nvSpPr>
          <p:cNvPr id="3" name="TextBox 2"/>
          <p:cNvSpPr txBox="1"/>
          <p:nvPr/>
        </p:nvSpPr>
        <p:spPr>
          <a:xfrm>
            <a:off x="1714480" y="214290"/>
            <a:ext cx="5572164" cy="1138773"/>
          </a:xfrm>
          <a:prstGeom prst="rect">
            <a:avLst/>
          </a:prstGeom>
          <a:noFill/>
        </p:spPr>
        <p:txBody>
          <a:bodyPr wrap="square" rtlCol="0">
            <a:spAutoFit/>
          </a:bodyPr>
          <a:lstStyle/>
          <a:p>
            <a:pPr algn="ctr"/>
            <a:r>
              <a:rPr lang="ru-RU" sz="3400" b="1" dirty="0" smtClean="0">
                <a:solidFill>
                  <a:schemeClr val="tx1">
                    <a:lumMod val="85000"/>
                    <a:lumOff val="15000"/>
                  </a:schemeClr>
                </a:solidFill>
                <a:latin typeface="Calibri Light" pitchFamily="34" charset="0"/>
              </a:rPr>
              <a:t>ТРАФАРЕТНАЯ ПЕЧАТЬ (ШЕЛКОГРАФИЯ)</a:t>
            </a:r>
            <a:endParaRPr lang="ru-RU" sz="3400" b="1" dirty="0">
              <a:solidFill>
                <a:schemeClr val="tx1">
                  <a:lumMod val="85000"/>
                  <a:lumOff val="15000"/>
                </a:schemeClr>
              </a:solidFill>
              <a:latin typeface="Calibri Light" pitchFamily="34" charset="0"/>
            </a:endParaRPr>
          </a:p>
        </p:txBody>
      </p:sp>
      <p:sp>
        <p:nvSpPr>
          <p:cNvPr id="5" name="Прямоугольник 4"/>
          <p:cNvSpPr/>
          <p:nvPr/>
        </p:nvSpPr>
        <p:spPr>
          <a:xfrm>
            <a:off x="285720" y="1341783"/>
            <a:ext cx="4429124" cy="2723823"/>
          </a:xfrm>
          <a:prstGeom prst="rect">
            <a:avLst/>
          </a:prstGeom>
        </p:spPr>
        <p:txBody>
          <a:bodyPr wrap="square">
            <a:spAutoFit/>
          </a:bodyPr>
          <a:lstStyle/>
          <a:p>
            <a:r>
              <a:rPr lang="ru-RU" sz="1900" b="1" dirty="0" smtClean="0">
                <a:solidFill>
                  <a:schemeClr val="tx1">
                    <a:lumMod val="95000"/>
                    <a:lumOff val="5000"/>
                  </a:schemeClr>
                </a:solidFill>
                <a:latin typeface="Comic Sans MS" pitchFamily="66" charset="0"/>
              </a:rPr>
              <a:t>Механизм печати</a:t>
            </a:r>
            <a:r>
              <a:rPr lang="ru-RU" sz="1900" dirty="0" smtClean="0">
                <a:solidFill>
                  <a:schemeClr val="tx1">
                    <a:lumMod val="95000"/>
                    <a:lumOff val="5000"/>
                  </a:schemeClr>
                </a:solidFill>
                <a:latin typeface="Comic Sans MS" pitchFamily="66" charset="0"/>
              </a:rPr>
              <a:t>. Вырезанный вручную трафарет накладывается на туго натянутую шёлковую сетку, которая в свою очередь крепится, на деревянную раму. На данный момент используются нейлоновые и полиэстровые сетки, для получения трафарета используют фотографический способ.</a:t>
            </a:r>
            <a:endParaRPr lang="ru-RU" sz="1900" dirty="0">
              <a:solidFill>
                <a:schemeClr val="tx1">
                  <a:lumMod val="95000"/>
                  <a:lumOff val="5000"/>
                </a:schemeClr>
              </a:solidFill>
              <a:latin typeface="Comic Sans MS" pitchFamily="66" charset="0"/>
            </a:endParaRPr>
          </a:p>
        </p:txBody>
      </p:sp>
      <p:sp>
        <p:nvSpPr>
          <p:cNvPr id="6" name="Прямоугольник 5"/>
          <p:cNvSpPr/>
          <p:nvPr/>
        </p:nvSpPr>
        <p:spPr>
          <a:xfrm>
            <a:off x="4328046" y="3933057"/>
            <a:ext cx="4601704" cy="2554545"/>
          </a:xfrm>
          <a:prstGeom prst="rect">
            <a:avLst/>
          </a:prstGeom>
        </p:spPr>
        <p:txBody>
          <a:bodyPr wrap="square">
            <a:spAutoFit/>
          </a:bodyPr>
          <a:lstStyle/>
          <a:p>
            <a:pPr algn="just"/>
            <a:r>
              <a:rPr lang="ru-RU" sz="2000" b="1" dirty="0" smtClean="0">
                <a:solidFill>
                  <a:schemeClr val="tx1">
                    <a:lumMod val="95000"/>
                    <a:lumOff val="5000"/>
                  </a:schemeClr>
                </a:solidFill>
                <a:latin typeface="Comic Sans MS" pitchFamily="66" charset="0"/>
              </a:rPr>
              <a:t>Преимущества</a:t>
            </a:r>
            <a:r>
              <a:rPr lang="ru-RU" sz="2000" dirty="0" smtClean="0">
                <a:solidFill>
                  <a:schemeClr val="tx1">
                    <a:lumMod val="95000"/>
                    <a:lumOff val="5000"/>
                  </a:schemeClr>
                </a:solidFill>
                <a:latin typeface="Comic Sans MS" pitchFamily="66" charset="0"/>
              </a:rPr>
              <a:t>. Можно печатать на материале любой конфигурации (выпуклый или плоский) почти любого размера. Есть возможность нанесения достаточно толстого слоя краски и соответственно получения более насыщенного отпечатка.</a:t>
            </a:r>
            <a:endParaRPr lang="ru-RU" sz="2000" dirty="0">
              <a:solidFill>
                <a:schemeClr val="tx1">
                  <a:lumMod val="95000"/>
                  <a:lumOff val="5000"/>
                </a:schemeClr>
              </a:solidFill>
              <a:latin typeface="Comic Sans MS" pitchFamily="66" charset="0"/>
            </a:endParaRPr>
          </a:p>
        </p:txBody>
      </p:sp>
      <p:pic>
        <p:nvPicPr>
          <p:cNvPr id="38916" name="Picture 4" descr="http://proatribut.ru/wp-content/uploads/2015/06/770-6-Color-LG.jpg"/>
          <p:cNvPicPr>
            <a:picLocks noChangeAspect="1" noChangeArrowheads="1"/>
          </p:cNvPicPr>
          <p:nvPr/>
        </p:nvPicPr>
        <p:blipFill>
          <a:blip r:embed="rId3"/>
          <a:srcRect/>
          <a:stretch>
            <a:fillRect/>
          </a:stretch>
        </p:blipFill>
        <p:spPr bwMode="auto">
          <a:xfrm>
            <a:off x="827584" y="4086809"/>
            <a:ext cx="3030052" cy="2443825"/>
          </a:xfrm>
          <a:prstGeom prst="rect">
            <a:avLst/>
          </a:prstGeom>
          <a:ln>
            <a:noFill/>
          </a:ln>
          <a:effectLst>
            <a:glow rad="101600">
              <a:schemeClr val="accent1">
                <a:satMod val="175000"/>
                <a:alpha val="40000"/>
              </a:schemeClr>
            </a:glow>
            <a:softEdge rad="112500"/>
          </a:effectLst>
        </p:spPr>
      </p:pic>
      <p:sp>
        <p:nvSpPr>
          <p:cNvPr id="8" name="TextBox 7"/>
          <p:cNvSpPr txBox="1"/>
          <p:nvPr/>
        </p:nvSpPr>
        <p:spPr>
          <a:xfrm>
            <a:off x="357174" y="6455818"/>
            <a:ext cx="4000528" cy="307777"/>
          </a:xfrm>
          <a:prstGeom prst="rect">
            <a:avLst/>
          </a:prstGeom>
          <a:noFill/>
        </p:spPr>
        <p:txBody>
          <a:bodyPr wrap="square" rtlCol="0">
            <a:spAutoFit/>
          </a:bodyPr>
          <a:lstStyle/>
          <a:p>
            <a:r>
              <a:rPr lang="ru-RU" sz="1400" dirty="0" smtClean="0">
                <a:solidFill>
                  <a:schemeClr val="bg1"/>
                </a:solidFill>
                <a:latin typeface="Comic Sans MS" pitchFamily="66" charset="0"/>
              </a:rPr>
              <a:t>Шелкография  (трафаретная печать)</a:t>
            </a:r>
            <a:endParaRPr lang="ru-RU" sz="1400" dirty="0">
              <a:solidFill>
                <a:schemeClr val="bg1"/>
              </a:solidFill>
              <a:latin typeface="Comic Sans MS" pitchFamily="66" charset="0"/>
            </a:endParaRPr>
          </a:p>
        </p:txBody>
      </p:sp>
    </p:spTree>
    <p:extLst>
      <p:ext uri="{BB962C8B-B14F-4D97-AF65-F5344CB8AC3E}">
        <p14:creationId xmlns:p14="http://schemas.microsoft.com/office/powerpoint/2010/main" val="2550223902"/>
      </p:ext>
    </p:extLst>
  </p:cSld>
  <p:clrMapOvr>
    <a:masterClrMapping/>
  </p:clrMapOvr>
  <p:transition spd="slow">
    <p:pu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917</TotalTime>
  <Words>339</Words>
  <Application>Microsoft Office PowerPoint</Application>
  <PresentationFormat>Экран (4:3)</PresentationFormat>
  <Paragraphs>60</Paragraphs>
  <Slides>21</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21</vt:i4>
      </vt:variant>
    </vt:vector>
  </HeadingPairs>
  <TitlesOfParts>
    <vt:vector size="31" baseType="lpstr">
      <vt:lpstr>AngsanaUPC</vt:lpstr>
      <vt:lpstr>Arial</vt:lpstr>
      <vt:lpstr>Calibri Light</vt:lpstr>
      <vt:lpstr>Comic Sans MS</vt:lpstr>
      <vt:lpstr>Franklin Gothic Book</vt:lpstr>
      <vt:lpstr>Franklin Gothic Medium</vt:lpstr>
      <vt:lpstr>Segoe Print</vt:lpstr>
      <vt:lpstr>Wingdings</vt:lpstr>
      <vt:lpstr>Wingdings 2</vt:lpstr>
      <vt:lpstr>Трек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Конрольные вопросы:</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Искусство древних народов</dc:title>
  <dc:creator>user</dc:creator>
  <cp:lastModifiedBy>Лариса</cp:lastModifiedBy>
  <cp:revision>101</cp:revision>
  <dcterms:created xsi:type="dcterms:W3CDTF">2013-10-14T08:17:05Z</dcterms:created>
  <dcterms:modified xsi:type="dcterms:W3CDTF">2019-04-02T13:47:21Z</dcterms:modified>
</cp:coreProperties>
</file>