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9" r:id="rId3"/>
    <p:sldMasterId id="2147483722" r:id="rId4"/>
    <p:sldMasterId id="2147483735" r:id="rId5"/>
  </p:sldMasterIdLst>
  <p:sldIdLst>
    <p:sldId id="256" r:id="rId6"/>
    <p:sldId id="353" r:id="rId7"/>
    <p:sldId id="306" r:id="rId8"/>
    <p:sldId id="308" r:id="rId9"/>
    <p:sldId id="272" r:id="rId10"/>
    <p:sldId id="276" r:id="rId11"/>
    <p:sldId id="309" r:id="rId12"/>
    <p:sldId id="311" r:id="rId13"/>
    <p:sldId id="310" r:id="rId14"/>
    <p:sldId id="312" r:id="rId15"/>
    <p:sldId id="313" r:id="rId16"/>
    <p:sldId id="315" r:id="rId17"/>
    <p:sldId id="316" r:id="rId18"/>
    <p:sldId id="307" r:id="rId19"/>
    <p:sldId id="277" r:id="rId20"/>
    <p:sldId id="317" r:id="rId21"/>
    <p:sldId id="318" r:id="rId22"/>
    <p:sldId id="278" r:id="rId23"/>
    <p:sldId id="257" r:id="rId24"/>
    <p:sldId id="330" r:id="rId25"/>
    <p:sldId id="331" r:id="rId26"/>
    <p:sldId id="334" r:id="rId27"/>
    <p:sldId id="259" r:id="rId28"/>
    <p:sldId id="336" r:id="rId29"/>
    <p:sldId id="339" r:id="rId30"/>
    <p:sldId id="340" r:id="rId31"/>
    <p:sldId id="342" r:id="rId32"/>
    <p:sldId id="344" r:id="rId33"/>
    <p:sldId id="260" r:id="rId34"/>
    <p:sldId id="351" r:id="rId35"/>
    <p:sldId id="352" r:id="rId36"/>
    <p:sldId id="348" r:id="rId37"/>
    <p:sldId id="347" r:id="rId38"/>
    <p:sldId id="264" r:id="rId39"/>
    <p:sldId id="261" r:id="rId40"/>
    <p:sldId id="262" r:id="rId41"/>
    <p:sldId id="354" r:id="rId42"/>
    <p:sldId id="355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54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92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45002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62157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709769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798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5698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8351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552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6343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1497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0223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0699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49095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3366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18538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4131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78655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65044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31382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3429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56478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65398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421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1953588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1080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60776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0723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856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28717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02413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67758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97085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84857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463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8092373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1947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73731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8145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66096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54813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66000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62775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62023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30172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098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01778086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55692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43203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47198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6343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62740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008909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15315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21055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021947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145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12686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166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55603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69142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04C26-807B-4056-B35C-225881C9239C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714BFEF-EFBD-4D6D-96E3-131253AF0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422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574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169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16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FC43415-15BD-4248-AB65-7CD1B2F1ADF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06.12.2019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F9F5E12-A2D3-4DB8-A493-E889E77482B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648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banistika.ru/services/planning-area.php" TargetMode="Externa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51040/" TargetMode="Externa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2659" y="804519"/>
            <a:ext cx="10784541" cy="493737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,Bold"/>
              </a:rPr>
              <a:t>Градостроительное законодательство в Российской </a:t>
            </a:r>
            <a:r>
              <a:rPr lang="ru-RU" sz="4400" b="1" dirty="0" smtClean="0">
                <a:latin typeface="Times New Roman,Bold"/>
              </a:rPr>
              <a:t>Федерации</a:t>
            </a:r>
            <a:r>
              <a:rPr lang="ru-RU" sz="4400" b="1" dirty="0">
                <a:latin typeface="Times New Roman,Bold"/>
              </a:rPr>
              <a:t/>
            </a:r>
            <a:br>
              <a:rPr lang="ru-RU" sz="4400" b="1" dirty="0">
                <a:latin typeface="Times New Roman,Bold"/>
              </a:rPr>
            </a:b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00525" y="6049060"/>
            <a:ext cx="7610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Учебная презентация разработана преподавателем Яковленко С.И.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531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F16600"/>
                </a:solidFill>
                <a:latin typeface="Georgia"/>
              </a:rPr>
              <a:t>Планировка территории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7128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Проект планировки разрабатывается для выделения элементов планировочной структуры, установления параметров планируемого развития элементов планировочной структуры.</a:t>
            </a:r>
          </a:p>
          <a:p>
            <a:endParaRPr lang="en-US" u="sng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С 01 июля 2017 года отменен -Градостроительный 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план земельного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участка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071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Понятие архитектурно-строительного проектирования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806953" cy="4351338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Архитектурно-строительное проектирование осуществляется 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подготовки проектной документации применительно к объектам капитального строительства и их частям, строящимся, реконструируемым в границах принадлежащего застройщику или иному правообладателю (которому при осуществлении бюджетных инвестиций в объекты капитального строительства государственной (муниципальной) собственности органы государственной власти (государственные органы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9123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66482" y="820271"/>
            <a:ext cx="10587318" cy="5356692"/>
          </a:xfrm>
        </p:spPr>
        <p:txBody>
          <a:bodyPr>
            <a:normAutofit/>
          </a:bodyPr>
          <a:lstStyle/>
          <a:p>
            <a:pPr algn="just"/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 объектов капитального строительства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 исключением линейных объектов) - изменение параметров объекта капитального строительства, его частей (высоты, количества этажей, площади, объема), в том числе надстройка, перестройка, расширение объекта капитального строительства, а также замена и (или) восстановление несущих строительных конструкций объекта капитального строительства, за исключением замены отдельных элементов таких конструкций на аналогичные или иные улучшающие показатели таких конструкций элементы и (или) восстановления указанных элементов;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21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79929" y="1183341"/>
            <a:ext cx="10573871" cy="4993622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ремонт объектов капитального строительства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 исключением линейных объектов) - замена и (или) восстановление строительных конструкций объектов капитального строительства или элементов таких конструкций, за исключением несущих строительных конструкций, замена и (или) восстановление систем инженерно-технического обеспечения и сетей инженерно-технического обеспечения объектов капитального строительства или их элементов, а также замена отдельных элементов несущих строительных конструкций на аналогичные или иные улучшающие показатели таких конструкций элементы и (или) восстановление указанных элементов;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876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Объекты градостроительной деятельности - в 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РФ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2353" y="1825625"/>
            <a:ext cx="1130897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Helvetica"/>
              </a:rPr>
              <a:t>- 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территория РФ, части территории РФ;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 территории субъектов РФ, части территорий субъектов РФ;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 территории поселений, части территорий поселений;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территории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других муниципальных образований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части территорий других муниципальных образований;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 объекты недвижимости и их комплексы в границах </a:t>
            </a:r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поселений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и на межселенных территориях.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689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Объекты градостроительной деятельности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3600" dirty="0" smtClean="0">
                <a:cs typeface="Aharoni" panose="02010803020104030203" pitchFamily="2" charset="-79"/>
              </a:rPr>
              <a:t>(</a:t>
            </a:r>
            <a:r>
              <a:rPr lang="ru-RU" sz="3600" b="1" dirty="0" smtClean="0">
                <a:cs typeface="Aharoni" panose="02010803020104030203" pitchFamily="2" charset="-79"/>
              </a:rPr>
              <a:t>территории публичных образований</a:t>
            </a:r>
            <a:r>
              <a:rPr lang="ru-RU" sz="3600" dirty="0" smtClean="0">
                <a:cs typeface="Aharoni" panose="02010803020104030203" pitchFamily="2" charset="-79"/>
              </a:rPr>
              <a:t>)</a:t>
            </a:r>
            <a:endParaRPr lang="ru-RU" sz="3600" dirty="0">
              <a:cs typeface="Aharoni" panose="02010803020104030203" pitchFamily="2" charset="-79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837604" y="1934441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Территориальное планирование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837603" y="3785324"/>
            <a:ext cx="5157787" cy="2654425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Российская Федерация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Субъекты Российской Федерации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Муниципальные образования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3"/>
          </p:nvPr>
        </p:nvSpPr>
        <p:spPr>
          <a:xfrm>
            <a:off x="6160883" y="1934441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Градостроительное зонирование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4"/>
          </p:nvPr>
        </p:nvSpPr>
        <p:spPr>
          <a:xfrm>
            <a:off x="6160883" y="3785324"/>
            <a:ext cx="5183188" cy="2597369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Муниципальные образования: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поселения,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городские округа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3177766" y="3002106"/>
            <a:ext cx="484632" cy="628334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8510161" y="3002106"/>
            <a:ext cx="484632" cy="628334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431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900953" y="1398494"/>
            <a:ext cx="10421471" cy="471048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3200" b="1" i="1" u="sng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Видами объектов градостроительной деятельности в городе </a:t>
            </a:r>
            <a:r>
              <a:rPr lang="ru-RU" sz="3200" b="1" i="1" u="sng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</a:t>
            </a:r>
            <a:r>
              <a:rPr lang="ru-RU" sz="3200" b="1" i="1" u="sng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base">
              <a:buNone/>
            </a:pPr>
            <a:r>
              <a:rPr lang="ru-RU" sz="3200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территория </a:t>
            </a:r>
            <a:r>
              <a:rPr lang="ru-RU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города, </a:t>
            </a:r>
            <a:r>
              <a:rPr lang="ru-RU" sz="3200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административных округов, районов </a:t>
            </a:r>
            <a:r>
              <a:rPr lang="ru-RU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города;</a:t>
            </a:r>
            <a:endParaRPr lang="ru-RU" sz="3200" dirty="0">
              <a:solidFill>
                <a:srgbClr val="2B38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3200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элементы функционально-планировочной структуры территории </a:t>
            </a:r>
            <a:r>
              <a:rPr lang="ru-RU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</a:t>
            </a:r>
            <a:r>
              <a:rPr lang="en-US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u="sng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sz="3200" b="1" u="sng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зоны </a:t>
            </a:r>
            <a:r>
              <a:rPr lang="ru-RU" sz="3200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жилого, общественно-делового, производственного, в том числе </a:t>
            </a:r>
            <a:r>
              <a:rPr lang="ru-RU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промышленного</a:t>
            </a:r>
            <a:r>
              <a:rPr lang="ru-RU" sz="3200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назначения);</a:t>
            </a:r>
            <a:endParaRPr lang="ru-RU" sz="3200" dirty="0">
              <a:solidFill>
                <a:srgbClr val="2B38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8343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8557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035424" y="1008529"/>
            <a:ext cx="10319964" cy="5432612"/>
          </a:xfrm>
        </p:spPr>
        <p:txBody>
          <a:bodyPr>
            <a:normAutofit lnSpcReduction="10000"/>
          </a:bodyPr>
          <a:lstStyle/>
          <a:p>
            <a:pPr marL="0" lvl="0" indent="0" fontAlgn="base">
              <a:buNone/>
            </a:pPr>
            <a:r>
              <a:rPr lang="ru-RU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b="1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капитального строительства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u="sng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b="1" i="1" u="sng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здания, строения, сооружения, включая линейные объекты, подземные, надземные сооружения, подлежащие государственной регистрации в качестве объектов 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недвижимости и т.д.)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b="1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 пространства 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u="sng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b="1" i="1" u="sng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наружные ограждающие конструкции пешеходных улиц, площадей, пешеходных зон, галереи, пассажи, атриумы, иные 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сооружения и т.д.);</a:t>
            </a:r>
            <a:endParaRPr lang="ru-RU" i="1" dirty="0">
              <a:solidFill>
                <a:srgbClr val="2B38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buNone/>
            </a:pPr>
            <a:r>
              <a:rPr lang="ru-RU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b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благоустройства </a:t>
            </a:r>
            <a:r>
              <a:rPr lang="ru-RU" b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r>
              <a:rPr lang="ru-RU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u="sng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b="1" i="1" u="sng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i="1" u="sng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создаваемые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 целях обеспечения безопасности, комфорта и художественного облика городской среды, в том 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числе: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и элементы 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наружного декоративного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освещения</a:t>
            </a:r>
            <a:r>
              <a:rPr lang="en-US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малые архитектурные формы, декоративная скульптура, объекты декоративного 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озеленения</a:t>
            </a:r>
            <a:r>
              <a:rPr lang="en-US" i="1" dirty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solidFill>
                  <a:srgbClr val="2B38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т.д. ).</a:t>
            </a:r>
            <a:endParaRPr lang="ru-RU" i="1" dirty="0">
              <a:solidFill>
                <a:srgbClr val="2B38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0792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Цели градостроительной деятельности</a:t>
            </a:r>
            <a:br>
              <a:rPr lang="ru-RU" b="1" dirty="0" smtClean="0"/>
            </a:br>
            <a:r>
              <a:rPr lang="ru-RU" sz="4000" dirty="0" smtClean="0"/>
              <a:t>(предмет)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Территориальное планирование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39389" y="3006726"/>
            <a:ext cx="5157787" cy="3488319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Определение мест размещения объектов федерального, регионального и местного значения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Определение границ функциональных зон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Градостроительное зонирование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7713" y="2971488"/>
            <a:ext cx="5183188" cy="3488319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Определение границ территориальных зон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Установление градостроительных регламентов (параметров использования земельных участков и параметров строительства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96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48967" cy="73479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 градостроительного проектирования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значительные по размеру территориальные системы: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5" y="2015732"/>
            <a:ext cx="11746522" cy="455388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 и его элементы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жилые районы, производственные и общественные комплексы, а также обширные региональные системы расселения, включающие ряд населенных мест и прилегающих к ним территорий.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Объектами градостроительного проектирования и исследования являются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развивающиеся градостроительные системы разного масштаба и функционального содержания, пространственная организация которых направлена на создание среды общественных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процессов. Это города и поселки, жилые и общественные комплексы, промышленные районы и зоны отдыха.</a:t>
            </a:r>
          </a:p>
        </p:txBody>
      </p:sp>
    </p:spTree>
    <p:extLst>
      <p:ext uri="{BB962C8B-B14F-4D97-AF65-F5344CB8AC3E}">
        <p14:creationId xmlns="" xmlns:p14="http://schemas.microsoft.com/office/powerpoint/2010/main" val="399724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625" y="953324"/>
            <a:ext cx="10296525" cy="1049235"/>
          </a:xfrm>
        </p:spPr>
        <p:txBody>
          <a:bodyPr>
            <a:normAutofit fontScale="90000"/>
          </a:bodyPr>
          <a:lstStyle/>
          <a:p>
            <a:pPr lvl="0" indent="457200"/>
            <a:r>
              <a:rPr lang="ru-RU" b="1" dirty="0" smtClean="0">
                <a:latin typeface="Bookman Old Style" pitchFamily="18" charset="0"/>
                <a:cs typeface="Aharoni" pitchFamily="2" charset="-79"/>
              </a:rPr>
              <a:t>Цель урока: 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ознакомить студентов с 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понятийным аппаратом градостроительного законодательства в Российской Федерации</a:t>
            </a:r>
            <a:r>
              <a:rPr lang="ru-RU" b="1" i="1" dirty="0" smtClean="0">
                <a:latin typeface="Corbel"/>
                <a:cs typeface="Aharoni" pitchFamily="2" charset="-79"/>
              </a:rPr>
              <a:t>.</a:t>
            </a:r>
            <a:r>
              <a:rPr lang="ru-RU" b="1" i="1" dirty="0" smtClean="0">
                <a:latin typeface="Corbel"/>
                <a:cs typeface="Aharoni" pitchFamily="2" charset="-79"/>
              </a:rPr>
              <a:t/>
            </a:r>
            <a:br>
              <a:rPr lang="ru-RU" b="1" i="1" dirty="0" smtClean="0">
                <a:latin typeface="Corbel"/>
                <a:cs typeface="Aharoni" pitchFamily="2" charset="-79"/>
              </a:rPr>
            </a:br>
            <a:r>
              <a:rPr lang="ru-RU" b="1" dirty="0" smtClean="0">
                <a:latin typeface="Corbel"/>
                <a:cs typeface="Aharoni" pitchFamily="2" charset="-79"/>
              </a:rPr>
              <a:t/>
            </a:r>
            <a:br>
              <a:rPr lang="ru-RU" b="1" dirty="0" smtClean="0">
                <a:latin typeface="Corbel"/>
                <a:cs typeface="Aharoni" pitchFamily="2" charset="-79"/>
              </a:rPr>
            </a:br>
            <a:r>
              <a:rPr lang="ru-RU" b="1" dirty="0" smtClean="0">
                <a:latin typeface="Bookman Old Style" pitchFamily="18" charset="0"/>
                <a:cs typeface="Aharoni" pitchFamily="2" charset="-79"/>
              </a:rPr>
              <a:t>Задачи урока: 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изучить основные понятия и состав 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Градостроительного кодекса</a:t>
            </a:r>
            <a:r>
              <a:rPr lang="ru-RU" b="1" i="1" dirty="0" smtClean="0">
                <a:latin typeface="Corbel"/>
                <a:cs typeface="Aharoni" pitchFamily="2" charset="-79"/>
              </a:rPr>
              <a:t>.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 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Закрепить </a:t>
            </a:r>
            <a:r>
              <a:rPr lang="ru-RU" b="1" i="1" dirty="0" smtClean="0">
                <a:latin typeface="Bookman Old Style" pitchFamily="18" charset="0"/>
                <a:cs typeface="Aharoni" pitchFamily="2" charset="-79"/>
              </a:rPr>
              <a:t>материал с помощью контрольных вопросов. Привить интерес к дисциплине и специальности.</a:t>
            </a:r>
            <a:br>
              <a:rPr lang="ru-RU" b="1" i="1" dirty="0" smtClean="0">
                <a:latin typeface="Bookman Old Style" pitchFamily="18" charset="0"/>
                <a:cs typeface="Aharoni" pitchFamily="2" charset="-79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9929" y="227183"/>
            <a:ext cx="10595565" cy="104923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/>
              </a:rPr>
              <a:t>Особо опасные, технически сложные и уникальные объекты</a:t>
            </a:r>
            <a:r>
              <a:rPr lang="ru-RU" sz="3600" b="1" dirty="0">
                <a:latin typeface="Times New Roman"/>
              </a:rPr>
              <a:t>.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1694330"/>
            <a:ext cx="10932459" cy="4424082"/>
          </a:xfrm>
        </p:spPr>
        <p:txBody>
          <a:bodyPr>
            <a:noAutofit/>
          </a:bodyPr>
          <a:lstStyle/>
          <a:p>
            <a:pPr indent="0" algn="just">
              <a:lnSpc>
                <a:spcPct val="130000"/>
              </a:lnSpc>
              <a:buNone/>
            </a:pPr>
            <a:r>
              <a:rPr lang="ru-RU" sz="2400" b="1" u="sng" dirty="0">
                <a:latin typeface="Verdana"/>
              </a:rPr>
              <a:t>К особо опасным и технически сложным объектам относятся:</a:t>
            </a:r>
          </a:p>
          <a:p>
            <a:pPr indent="0" algn="just">
              <a:lnSpc>
                <a:spcPct val="130000"/>
              </a:lnSpc>
              <a:buNone/>
            </a:pPr>
            <a:r>
              <a:rPr lang="ru-RU" sz="2400" dirty="0">
                <a:latin typeface="Verdana"/>
              </a:rPr>
              <a:t>1)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объекты использования атомной энергии (в том числе ядерные установки, пункты хранения ядерных материалов и радиоактивных веществ, пункты хранения радиоактивных отходов);</a:t>
            </a:r>
          </a:p>
          <a:p>
            <a:pPr indent="0" algn="just">
              <a:lnSpc>
                <a:spcPct val="130000"/>
              </a:lnSpc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24592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753035"/>
            <a:ext cx="9603275" cy="4713310"/>
          </a:xfrm>
        </p:spPr>
        <p:txBody>
          <a:bodyPr>
            <a:normAutofit lnSpcReduction="10000"/>
          </a:bodyPr>
          <a:lstStyle/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сооружения связи, являющиеся особо опасными, технически сложными в соответствии с законодательством Российской Федерации в области связи;</a:t>
            </a:r>
          </a:p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линии электропередачи и иные объекты электросетевого хозяйства напряжением 330 киловольт и более;</a:t>
            </a:r>
          </a:p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объекты космической инфраструктуры;</a:t>
            </a:r>
          </a:p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объекты авиационной инфраструктуры;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5567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779929"/>
            <a:ext cx="9603275" cy="5150224"/>
          </a:xfrm>
        </p:spPr>
        <p:txBody>
          <a:bodyPr>
            <a:normAutofit/>
          </a:bodyPr>
          <a:lstStyle/>
          <a:p>
            <a:pPr indent="342900" algn="just">
              <a:lnSpc>
                <a:spcPct val="130000"/>
              </a:lnSpc>
            </a:pPr>
            <a:r>
              <a:rPr lang="ru-RU" sz="2400" dirty="0">
                <a:latin typeface="Verdana"/>
              </a:rPr>
              <a:t>2.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К уникальным объектам относятся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объекты капитального строительства (за исключением указанных в части 1 настоящей статьи), в проектной документации которых предусмотрена хотя бы одна из следующих характеристик:</a:t>
            </a:r>
          </a:p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высота более чем 100 метров;</a:t>
            </a:r>
          </a:p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пролеты более чем 100 метров;</a:t>
            </a:r>
          </a:p>
          <a:p>
            <a:pPr indent="342900" algn="just">
              <a:lnSpc>
                <a:spcPct val="13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наличие консоли более чем 20 метров;</a:t>
            </a:r>
          </a:p>
          <a:p>
            <a:pPr indent="342900" algn="just">
              <a:lnSpc>
                <a:spcPct val="130000"/>
              </a:lnSpc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733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196948"/>
            <a:ext cx="9520158" cy="4220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Градостроительная система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948" y="829994"/>
            <a:ext cx="11802794" cy="5500468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совокупность пространственно-организованных и взаимосвязанных материальных элементов — технически освоенных территорий, зданий и сооружений, дорог и инженерных коммуникаций, совместно с природными компонентами формирующих среду общественной жизнедеятельности на разных территориальных уровнях.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расположенных на территории физических объектов выделяют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элемент как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характеризуемый размещением на нём однотипных градостроительных или природных компонентов.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функциональному признаку выделяются жилые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производственные зоны.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видам хозяйственного использования —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сельского, лесного хозяйства и массового отдыха населения.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также зоны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 сложившейся и новой застройки, зоны высокой и низкой плотности населения и др.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16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96948" y="520506"/>
            <a:ext cx="11774657" cy="550046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представляют собой основополагающие положения, которые в краткой форме отражают содержание действующего законодательства в области градостроительства и политику государства по развитию и совершенствованию правового регулирования деятельности по развитию территорий.</a:t>
            </a:r>
          </a:p>
          <a:p>
            <a:pPr marL="0" indent="0" algn="ctr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12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принципов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о градостроительной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деятельности,  которые структурно объединены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4 группы принципов.</a:t>
            </a:r>
          </a:p>
        </p:txBody>
      </p:sp>
    </p:spTree>
    <p:extLst>
      <p:ext uri="{BB962C8B-B14F-4D97-AF65-F5344CB8AC3E}">
        <p14:creationId xmlns="" xmlns:p14="http://schemas.microsoft.com/office/powerpoint/2010/main" val="140191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678" y="829994"/>
            <a:ext cx="11901268" cy="13364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группа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 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базируется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необходимости обеспечения определенных условий при осуществлении градостроительной деятельности:</a:t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218" y="2166424"/>
            <a:ext cx="11938782" cy="39530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/>
                <a:ea typeface="Calibri"/>
              </a:rPr>
              <a:t>обеспечение комплексного и устойчивого развития территории на основе территориального планирования, градостроительного зонирования и планировки территории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сбалансированного учета экологических, экономических, социальных и иных факторов при осуществлении градостроительной деятельности;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/>
                <a:ea typeface="Calibri"/>
              </a:rPr>
              <a:t>осуществление строительства на основе документов территориального планирования, правил землепользования и застройки и документации по планировке территории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4444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742862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основывается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обеспечении реализации и соблюдения законных прав граждан: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084" y="2461846"/>
            <a:ext cx="11830928" cy="355912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участие граждан и их объединений в осуществлении градостроительной деятельности, обеспечение свободы такого участия;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инвалидам условий для беспрепятственного доступа к объектам социального и иного назначения.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704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54" y="886266"/>
            <a:ext cx="11788726" cy="99880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группа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 базируется на установлении необходимости соблюдения при осуществлении градостроительной деятельности определенных требований: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609" y="2208628"/>
            <a:ext cx="11943471" cy="40092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осуществление градостроительной деятельности с соблюдением требований технических регламентов;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осуществление градостроительной деятельности с соблюдением требований безопасности территорий, инженерно-технических требований, требований гражданской обороны, обеспечением предупреждения чрезвычайных ситуаций природного и техногенного характера, принятием мер по противодействию террористическим актам;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осуществление градостроительной деятельности с соблюдением требований охраны окружающей среды и экологической безопасности;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осуществление градостроительной деятельности с соблюдением требований сохранения объектов культурного наследия и особо охраняемых природных территорий.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3212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084" y="787792"/>
            <a:ext cx="11760590" cy="12147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Четвертая группа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 основывается на установлении ответственности и условии о возмещении вреда при осуществлении градостроительной деятельности:</a:t>
            </a:r>
            <a:b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085" y="2166426"/>
            <a:ext cx="11760590" cy="38826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ответственность органов государственной власти Российской Федерации, органов государственной власти субъектов Российской Федерации, органов местного самоуправления за обеспечение благоприятных условий жизнедеятельности человека;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ответственность за нарушение законодательства о градостроительной деятельности;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возмещение вреда, причиненного физическим, юридическим лицам в результате нарушений требований законодательства о градостроительной деятельности, в полном объеме.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951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98474"/>
            <a:ext cx="9520158" cy="73152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Субъекты градостроительных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151" y="779930"/>
            <a:ext cx="11844997" cy="5822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Градостроительному кодекс РФ 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градостроительных отношений это: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Российская Федерация, субъекты Российской Федерации, муниципальные образования, физические и юридические лица</a:t>
            </a: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090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9965" y="896167"/>
            <a:ext cx="11376211" cy="5302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документы:</a:t>
            </a:r>
            <a:endParaRPr lang="ru-RU" sz="24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"Градостроительный кодекс Российской Федерации" от 29.12.2004 N 190-ФЗ (ред. от 31.12.2017)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2)Гражданский кодекс Российской Федерации, ч. 1, ч. 2, ч. 3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3)"Земельный кодекс Российской Федерации" от 25.10.2001 N 136-ФЗ (ред. от 31.12.2017)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4)Кодекс Российской Федерации об административных правонарушениях от 30.12.2001 N 195-ФЗ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5)Федеральный закон от 27.12.2002 N 184-ФЗ "О техническом регулировании"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6)Федеральный закон от 18.06.2001 N 78-ФЗ "О землеустройстве" </a:t>
            </a:r>
            <a:endParaRPr lang="ru-RU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7)Федеральный 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закон от 24.07.2007 N 221-ФЗ "О государственном кадастре недвижимости</a:t>
            </a:r>
            <a:r>
              <a:rPr lang="ru-RU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657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1129553"/>
            <a:ext cx="9603275" cy="4336792"/>
          </a:xfrm>
        </p:spPr>
        <p:txBody>
          <a:bodyPr>
            <a:normAutofit lnSpcReduction="10000"/>
          </a:bodyPr>
          <a:lstStyle/>
          <a:p>
            <a:pPr indent="468000" algn="just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Российской Федерации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 86 субъектов - республики, области, края, автономная область, автономные округа и города федерального значения. Все они перечислены в ст. 65 Конституции РФ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68000" algn="just"/>
            <a:r>
              <a:rPr lang="ru-RU" sz="2400" b="1" u="sng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400" b="1" u="sng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образованием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городское, сельское поселение, несколько поселений, объединенных общей территорией, часть поселения, иная населенная территория, в пределах которых осуществляется местное самоуправление, имеются муниципальная собственность, местный бюджет и выборные органы местного самоуправления.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62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954741"/>
            <a:ext cx="10219048" cy="4511604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Юридическим </a:t>
            </a:r>
            <a:r>
              <a:rPr lang="ru-RU" sz="2400" b="1" u="sng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лицом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признается организация, которая имеет в собственности, хозяйственном ведении или оперативном управлении обособленное имущество и отвечает по своим обязательствам этим имуществом, может от своего имени приобретать и осуществлять имущественные и личные неимущественные права, нести обязанности, быть 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истцом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ответчиком в суде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u="sng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физическими лицами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понимать как граждан Российской Федерации, так и иностранных граждан и лиц без гражданства.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572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1062318"/>
            <a:ext cx="9603275" cy="5593976"/>
          </a:xfrm>
        </p:spPr>
        <p:txBody>
          <a:bodyPr>
            <a:normAutofit/>
          </a:bodyPr>
          <a:lstStyle/>
          <a:p>
            <a:pPr marL="142875" marR="142875" lvl="0" fontAlgn="base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Clr>
                <a:srgbClr val="415588"/>
              </a:buClr>
            </a:pPr>
            <a: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От имени Российской Федерации, субъектов Российской Федерации, муниципальных образований в градостроительных отношениях выступают соответственно </a:t>
            </a:r>
            <a:r>
              <a:rPr lang="ru-RU" sz="23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государственной власти Российской Федерации </a:t>
            </a:r>
            <a:r>
              <a:rPr lang="ru-RU" sz="2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300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sz="2300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300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Президент Российской Федерации; Федеральное собрание РФ; Правительство РФ; Министерства РФ, Судебные органы </a:t>
            </a:r>
            <a:r>
              <a:rPr lang="ru-RU" sz="23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  <a:r>
              <a:rPr lang="ru-RU" sz="23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государственной власти субъектов Российской Федерации </a:t>
            </a:r>
            <a:r>
              <a:rPr lang="ru-RU" sz="23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(Законодательный (представительный) орган государствен­ной власти</a:t>
            </a:r>
            <a:r>
              <a:rPr lang="en-US" sz="23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3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высший исполнительный </a:t>
            </a:r>
            <a:r>
              <a:rPr lang="ru-RU" sz="23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 государственной власти</a:t>
            </a:r>
            <a:r>
              <a:rPr lang="en-US" sz="23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3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органы государственной власти, образуемые в соот­ветствии с конституцией (уставом) субъекта РФ (в частности, может быть установлена должность высшего должностного лица субъекта РФ),</a:t>
            </a:r>
          </a:p>
          <a:p>
            <a:pPr marL="0" lvl="0" indent="0">
              <a:buClr>
                <a:srgbClr val="415588"/>
              </a:buClr>
              <a:buNone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8056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6482" y="914400"/>
            <a:ext cx="9967063" cy="4551945"/>
          </a:xfrm>
        </p:spPr>
        <p:txBody>
          <a:bodyPr>
            <a:normAutofit/>
          </a:bodyPr>
          <a:lstStyle/>
          <a:p>
            <a:pPr marL="0" lvl="0" indent="0" algn="just">
              <a:buClr>
                <a:srgbClr val="415588"/>
              </a:buClr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 в пределах своей компетенции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представительный орган муниципального образования, глава муниципального образования, местная администрация (исполнительно-распорядительный орган муниципального образования), контрольный орган муниципального образования (контрольно-счетная палата, ревизионная комиссия и другие)).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694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225083"/>
            <a:ext cx="9520158" cy="68931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Схема территориального планирования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13205" y="1280160"/>
            <a:ext cx="8932985" cy="48392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2757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658521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/>
              <a:t>Субъекты градостроительной деятельности могут выступать: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0498" y="1463040"/>
            <a:ext cx="10649244" cy="5036234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заказчиками в области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градостроительной деятельности;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разработчиками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градостроительной документации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подрядчиками по строительству объектов;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пользователями объектов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градостроительной деятельности.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градостроительной деятельности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право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получать от соответствующих государственных органов информацию о подготовке и принятии решений, связанных с предстоящей планировкой, застройкой и реконструкцией населенных пунктов, их систем 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территорий, способных повлиять на их градостроительную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081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696" y="154746"/>
            <a:ext cx="9520158" cy="61897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градостроительной деятельности обязаны: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57" y="970671"/>
            <a:ext cx="11760591" cy="5162843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предоставленные в соответствии с законодательством им в собственность, во владение и пользование земельные участки по целевому назначению, 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наносить ущерба объектам культурного наследия, природным и искусственным ландшафтам, 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действий, способствующих ухудшению среды жизнедеятельности, ущемлению прав и законных интересов других субъектов градостроительной деятельности.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государственные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нормативы, правила застройки городов, других поселений и их систем, утвержденную градостроительную документацию;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сохранять памятники градостроительства и архитектуры, истории и культуры, природный ландшафт;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земельными участками, иной недвижимостью и природными ресурсами в соответствии с действующим законодательством, правилами застройки, землевладения и землепользования.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048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589726"/>
          </a:xfrm>
        </p:spPr>
        <p:txBody>
          <a:bodyPr/>
          <a:lstStyle/>
          <a:p>
            <a:r>
              <a:rPr lang="ru-RU" dirty="0" smtClean="0">
                <a:latin typeface="Arial Black" pitchFamily="34" charset="0"/>
                <a:cs typeface="Aharoni" pitchFamily="2" charset="-79"/>
              </a:rPr>
              <a:t>Контрольные вопросы</a:t>
            </a:r>
            <a:endParaRPr lang="ru-RU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647825"/>
            <a:ext cx="11658600" cy="3818520"/>
          </a:xfrm>
        </p:spPr>
        <p:txBody>
          <a:bodyPr>
            <a:normAutofit fontScale="77500" lnSpcReduction="20000"/>
          </a:bodyPr>
          <a:lstStyle/>
          <a:p>
            <a:r>
              <a:rPr lang="ru-RU" sz="2600" dirty="0" smtClean="0"/>
              <a:t>1. Какие нормативно – правовые акты используются при ведении градостроительного законодательства?</a:t>
            </a:r>
          </a:p>
          <a:p>
            <a:r>
              <a:rPr lang="ru-RU" sz="2600" dirty="0" smtClean="0"/>
              <a:t>2. Что такое градостроительная деятельность?</a:t>
            </a:r>
          </a:p>
          <a:p>
            <a:r>
              <a:rPr lang="ru-RU" sz="2600" dirty="0" smtClean="0"/>
              <a:t>3.  Что является объектом градостроительной деятельности?</a:t>
            </a:r>
          </a:p>
          <a:p>
            <a:r>
              <a:rPr lang="ru-RU" sz="2600" dirty="0" smtClean="0"/>
              <a:t>4. Что является субъектом градостроительной деятельности?</a:t>
            </a:r>
          </a:p>
          <a:p>
            <a:r>
              <a:rPr lang="ru-RU" sz="2600" dirty="0" smtClean="0"/>
              <a:t>5. Что относится к уникальным объектам недвижимости?</a:t>
            </a:r>
          </a:p>
          <a:p>
            <a:r>
              <a:rPr lang="ru-RU" sz="2600" dirty="0" smtClean="0"/>
              <a:t>6. Состав территориального планирования на уровне муниципального  образования ?</a:t>
            </a:r>
          </a:p>
          <a:p>
            <a:r>
              <a:rPr lang="ru-RU" sz="2600" dirty="0" smtClean="0"/>
              <a:t>7. Цели градостроительной деятельности?</a:t>
            </a:r>
          </a:p>
          <a:p>
            <a:r>
              <a:rPr lang="ru-RU" sz="2600" dirty="0" smtClean="0"/>
              <a:t>8</a:t>
            </a:r>
            <a:r>
              <a:rPr lang="ru-RU" sz="2600" dirty="0" smtClean="0"/>
              <a:t>. Понятие архитектурно-строительного </a:t>
            </a:r>
            <a:r>
              <a:rPr lang="ru-RU" sz="2600" dirty="0" smtClean="0"/>
              <a:t>проектирования?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использованной литературы: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Градостроительный кодекс</a:t>
            </a:r>
          </a:p>
          <a:p>
            <a:r>
              <a:rPr lang="ru-RU" dirty="0" smtClean="0"/>
              <a:t>2. Конституция РФ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2353" y="1152993"/>
            <a:ext cx="10609729" cy="5044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 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документы:</a:t>
            </a:r>
            <a:endParaRPr lang="ru-RU" sz="24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Постановление Правительства РФ от 16.01.2010 N 2 (ред. от 18.05.2011, с изм. от 30.12.2011) "Об утверждении Положения о порядке согласования с федеральным органом охраны объектов культурного наследия проектов генеральных планов поселений и городских округов, проектов документации по планировке территории, разрабатываемых для исторических поселений, а также градостроительных регламентов, устанавливаемых в пределах территорий объектов культурного наследия и их зон охраны"</a:t>
            </a:r>
          </a:p>
          <a:p>
            <a:pPr lvl="0" algn="just">
              <a:lnSpc>
                <a:spcPct val="115000"/>
              </a:lnSpc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9) Постановление Правительства РФ от 23.03.2008 N 198 (ред. от 21.05.2016) "О порядке подготовки и согласования проекта схемы территориального планирования Российской Федерации"</a:t>
            </a:r>
          </a:p>
        </p:txBody>
      </p:sp>
    </p:spTree>
    <p:extLst>
      <p:ext uri="{BB962C8B-B14F-4D97-AF65-F5344CB8AC3E}">
        <p14:creationId xmlns="" xmlns:p14="http://schemas.microsoft.com/office/powerpoint/2010/main" val="9718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Понятие градостроительной деятельности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Градостроительная деятельность </a:t>
            </a:r>
            <a:r>
              <a:rPr lang="ru-RU" dirty="0" smtClean="0"/>
              <a:t>– деятельность по </a:t>
            </a:r>
            <a:r>
              <a:rPr lang="ru-RU" b="1" dirty="0" smtClean="0"/>
              <a:t>развитию территорий</a:t>
            </a:r>
            <a:r>
              <a:rPr lang="ru-RU" dirty="0" smtClean="0"/>
              <a:t>, в том числе городов и иных поселений, осуществляемая в виде: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территориального планирования, </a:t>
            </a:r>
          </a:p>
          <a:p>
            <a:r>
              <a:rPr lang="ru-RU" b="1" dirty="0" smtClean="0"/>
              <a:t>градостроительного зонирования, </a:t>
            </a:r>
          </a:p>
          <a:p>
            <a:r>
              <a:rPr lang="ru-RU" b="1" dirty="0" smtClean="0"/>
              <a:t>планировки территории, </a:t>
            </a:r>
          </a:p>
          <a:p>
            <a:r>
              <a:rPr lang="ru-RU" b="1" dirty="0" smtClean="0"/>
              <a:t>архитектурно-строительного проектирования, </a:t>
            </a:r>
          </a:p>
          <a:p>
            <a:r>
              <a:rPr lang="ru-RU" b="1" dirty="0" smtClean="0"/>
              <a:t>строительства, капитального ремонта, реконструкции объектов капитального строительства, эксплуатации зданий, сооружений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521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Понятия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территориального планирования </a:t>
            </a:r>
            <a:r>
              <a:rPr lang="ru-RU" b="1" dirty="0" smtClean="0"/>
              <a:t>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градостроительного зонирования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95884" y="2205870"/>
            <a:ext cx="5181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Территориальное планирование</a:t>
            </a:r>
          </a:p>
          <a:p>
            <a:pPr marL="0" indent="0">
              <a:buNone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планирование развития территорий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в том числе для установления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функциональных зон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определения планируемого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размещения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объектов федерального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значения, объектов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регионального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значения, объектов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местного значения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71786" y="2214924"/>
            <a:ext cx="5361915" cy="43513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Градостроительное зонирование</a:t>
            </a:r>
          </a:p>
          <a:p>
            <a:pPr marL="0" indent="0" algn="ctr">
              <a:buNone/>
            </a:pP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зонирование территорий муниципальных образований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 целях определения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территориальных зон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 установления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градостроительных регламентов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944368" y="2661719"/>
            <a:ext cx="484632" cy="461727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8710427" y="2697933"/>
            <a:ext cx="484632" cy="425513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613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302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1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Планировка территории</a:t>
            </a:r>
            <a:endParaRPr lang="ru-RU" sz="3600" b="0" i="0" dirty="0">
              <a:solidFill>
                <a:srgbClr val="F166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80129"/>
            <a:ext cx="10511118" cy="3796834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Планировка территории </a:t>
            </a: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одна из разновидностей градостроительной деятельности, осуществляемая, как правило, на основании утверждённых схем территориального планирования муниципальных районов или генеральных планов поселений или городских округов.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02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16600"/>
                </a:solidFill>
                <a:latin typeface="Georgia"/>
              </a:rPr>
              <a:t>Планировка территории</a:t>
            </a:r>
            <a:br>
              <a:rPr lang="ru-RU" sz="3200" dirty="0">
                <a:solidFill>
                  <a:srgbClr val="F16600"/>
                </a:solidFill>
                <a:latin typeface="Georgia"/>
              </a:rPr>
            </a:b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66482" y="1825625"/>
            <a:ext cx="10587318" cy="4351338"/>
          </a:xfrm>
        </p:spPr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с Градостроительным кодексом, </a:t>
            </a:r>
            <a:r>
              <a:rPr lang="ru-RU" b="1" i="1" u="sng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целями подготовки документации по планировке являются: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устойчивого развития территорий;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элементов планировочной структуры (кварталов, микрорайонов, иных элементов);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границ земельных участков, на которых расположены объекты капитального строительства;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границ земельных участков, предназначенных для строительства и размещения линейных объектов.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0895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2687"/>
          </a:xfrm>
        </p:spPr>
        <p:txBody>
          <a:bodyPr/>
          <a:lstStyle/>
          <a:p>
            <a:r>
              <a:rPr lang="ru-RU" sz="3600" dirty="0">
                <a:solidFill>
                  <a:srgbClr val="F1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Планировка территории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14400" y="1264024"/>
            <a:ext cx="10439400" cy="491293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по планировке </a:t>
            </a: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разрабатываться по инициативе всех трёх уровней власти – федеральной, субъектов РФ, муниципальной, так и по инициативе правообладателей земельных участков. По общему правилу документация по планировке территории готовится на местном уровне – органами местного самоуправления поселений и городских округов.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6824" y="3848144"/>
            <a:ext cx="10744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Видами документации по планировке территории являются: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проект планировки территории;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проект межевания территории.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247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577</TotalTime>
  <Words>1755</Words>
  <Application>Microsoft Office PowerPoint</Application>
  <PresentationFormat>Произвольный</PresentationFormat>
  <Paragraphs>157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Галерея</vt:lpstr>
      <vt:lpstr>Тема Office</vt:lpstr>
      <vt:lpstr>1_Тема Office</vt:lpstr>
      <vt:lpstr>2_Тема Office</vt:lpstr>
      <vt:lpstr>3_Тема Office</vt:lpstr>
      <vt:lpstr>  Градостроительное законодательство в Российской Федерации </vt:lpstr>
      <vt:lpstr>Цель урока: ознакомить студентов с понятийным аппаратом градостроительного законодательства в Российской Федерации.  Задачи урока: изучить основные понятия и состав Градостроительного кодекса. Закрепить материал с помощью контрольных вопросов. Привить интерес к дисциплине и специальности. </vt:lpstr>
      <vt:lpstr>Слайд 3</vt:lpstr>
      <vt:lpstr>Слайд 4</vt:lpstr>
      <vt:lpstr>Понятие градостроительной деятельности</vt:lpstr>
      <vt:lpstr>Понятия территориального планирования и градостроительного зонирования</vt:lpstr>
      <vt:lpstr>Планировка территории</vt:lpstr>
      <vt:lpstr>Планировка территории </vt:lpstr>
      <vt:lpstr>Планировка территории</vt:lpstr>
      <vt:lpstr>Планировка территории</vt:lpstr>
      <vt:lpstr>Понятие архитектурно-строительного проектирования</vt:lpstr>
      <vt:lpstr>Слайд 12</vt:lpstr>
      <vt:lpstr>Слайд 13</vt:lpstr>
      <vt:lpstr>Объекты градостроительной деятельности - в РФ  </vt:lpstr>
      <vt:lpstr>Объекты градостроительной деятельности (территории публичных образований)</vt:lpstr>
      <vt:lpstr>НАПРИМЕР</vt:lpstr>
      <vt:lpstr>НАПРИМЕР</vt:lpstr>
      <vt:lpstr>Цели градостроительной деятельности (предмет)</vt:lpstr>
      <vt:lpstr>Объектами градостроительного проектирования являются значительные по размеру территориальные системы: </vt:lpstr>
      <vt:lpstr>Особо опасные, технически сложные и уникальные объекты.</vt:lpstr>
      <vt:lpstr>Слайд 21</vt:lpstr>
      <vt:lpstr>Слайд 22</vt:lpstr>
      <vt:lpstr>Градостроительная система </vt:lpstr>
      <vt:lpstr>Слайд 24</vt:lpstr>
      <vt:lpstr>Первая группа принципов  базируется на необходимости обеспечения определенных условий при осуществлении градостроительной деятельности: </vt:lpstr>
      <vt:lpstr>Вторая группа принципов основывается на обеспечении реализации и соблюдения законных прав граждан: </vt:lpstr>
      <vt:lpstr>Третья группа принципов базируется на установлении необходимости соблюдения при осуществлении градостроительной деятельности определенных требований: </vt:lpstr>
      <vt:lpstr>Четвертая группа принципов основывается на установлении ответственности и условии о возмещении вреда при осуществлении градостроительной деятельности: </vt:lpstr>
      <vt:lpstr>Субъекты градостроительных отношений</vt:lpstr>
      <vt:lpstr>Слайд 30</vt:lpstr>
      <vt:lpstr>Слайд 31</vt:lpstr>
      <vt:lpstr>Слайд 32</vt:lpstr>
      <vt:lpstr>Слайд 33</vt:lpstr>
      <vt:lpstr>Схема территориального планирования</vt:lpstr>
      <vt:lpstr>Субъекты градостроительной деятельности могут выступать:</vt:lpstr>
      <vt:lpstr>Субъекты градостроительной деятельности обязаны:</vt:lpstr>
      <vt:lpstr>Контрольные вопросы</vt:lpstr>
      <vt:lpstr>Список использованной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№3   Объекты  градостроительного проектирования</dc:title>
  <dc:creator>Волынчук Андрей Борисович</dc:creator>
  <cp:lastModifiedBy>yakovlenko</cp:lastModifiedBy>
  <cp:revision>76</cp:revision>
  <dcterms:created xsi:type="dcterms:W3CDTF">2017-01-17T13:12:54Z</dcterms:created>
  <dcterms:modified xsi:type="dcterms:W3CDTF">2019-12-06T09:24:47Z</dcterms:modified>
</cp:coreProperties>
</file>