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33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p>
            <a:fld id="{A59EA9CB-B177-4727-84BE-64340849EF21}" type="datetimeFigureOut">
              <a:rPr lang="ru-RU" smtClean="0"/>
              <a:pPr/>
              <a:t>06.12.2019</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DE3D7C5-65FF-46FA-905A-2D5A492E4FC1}"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9EA9CB-B177-4727-84BE-64340849EF21}" type="datetimeFigureOut">
              <a:rPr lang="ru-RU" smtClean="0"/>
              <a:pPr/>
              <a:t>06.12.2019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E3D7C5-65FF-46FA-905A-2D5A492E4FC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9EA9CB-B177-4727-84BE-64340849EF21}" type="datetimeFigureOut">
              <a:rPr lang="ru-RU" smtClean="0"/>
              <a:pPr/>
              <a:t>06.12.2019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E3D7C5-65FF-46FA-905A-2D5A492E4FC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9EA9CB-B177-4727-84BE-64340849EF21}" type="datetimeFigureOut">
              <a:rPr lang="ru-RU" smtClean="0"/>
              <a:pPr/>
              <a:t>06.12.2019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E3D7C5-65FF-46FA-905A-2D5A492E4FC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p>
            <a:fld id="{A59EA9CB-B177-4727-84BE-64340849EF21}" type="datetimeFigureOut">
              <a:rPr lang="ru-RU" smtClean="0"/>
              <a:pPr/>
              <a:t>06.12.2019</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DE3D7C5-65FF-46FA-905A-2D5A492E4FC1}"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59EA9CB-B177-4727-84BE-64340849EF21}" type="datetimeFigureOut">
              <a:rPr lang="ru-RU" smtClean="0"/>
              <a:pPr/>
              <a:t>06.12.2019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p>
            <a:fld id="{4DE3D7C5-65FF-46FA-905A-2D5A492E4FC1}"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59EA9CB-B177-4727-84BE-64340849EF21}" type="datetimeFigureOut">
              <a:rPr lang="ru-RU" smtClean="0"/>
              <a:pPr/>
              <a:t>06.12.2019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p>
            <a:fld id="{4DE3D7C5-65FF-46FA-905A-2D5A492E4FC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59EA9CB-B177-4727-84BE-64340849EF21}" type="datetimeFigureOut">
              <a:rPr lang="ru-RU" smtClean="0"/>
              <a:pPr/>
              <a:t>06.12.2019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E3D7C5-65FF-46FA-905A-2D5A492E4FC1}"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9EA9CB-B177-4727-84BE-64340849EF21}" type="datetimeFigureOut">
              <a:rPr lang="ru-RU" smtClean="0"/>
              <a:pPr/>
              <a:t>06.12.2019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E3D7C5-65FF-46FA-905A-2D5A492E4FC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p>
            <a:fld id="{A59EA9CB-B177-4727-84BE-64340849EF21}" type="datetimeFigureOut">
              <a:rPr lang="ru-RU" smtClean="0"/>
              <a:pPr/>
              <a:t>06.12.2019</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DE3D7C5-65FF-46FA-905A-2D5A492E4FC1}"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p>
            <a:fld id="{A59EA9CB-B177-4727-84BE-64340849EF21}" type="datetimeFigureOut">
              <a:rPr lang="ru-RU" smtClean="0"/>
              <a:pPr/>
              <a:t>06.12.2019</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DE3D7C5-65FF-46FA-905A-2D5A492E4FC1}"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59EA9CB-B177-4727-84BE-64340849EF21}" type="datetimeFigureOut">
              <a:rPr lang="ru-RU" smtClean="0"/>
              <a:pPr/>
              <a:t>06.12.2019</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DE3D7C5-65FF-46FA-905A-2D5A492E4FC1}"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596" y="1182644"/>
            <a:ext cx="8640960" cy="821953"/>
          </a:xfrm>
        </p:spPr>
        <p:txBody>
          <a:bodyPr>
            <a:noAutofit/>
          </a:bodyPr>
          <a:lstStyle/>
          <a:p>
            <a:r>
              <a:rPr lang="ru-RU" sz="5400" dirty="0" smtClean="0">
                <a:effectLst>
                  <a:glow rad="228600">
                    <a:schemeClr val="accent2">
                      <a:satMod val="175000"/>
                      <a:alpha val="40000"/>
                    </a:schemeClr>
                  </a:glow>
                  <a:outerShdw blurRad="38100" dist="25500" dir="5400000" algn="tl" rotWithShape="0">
                    <a:srgbClr val="000000">
                      <a:satMod val="180000"/>
                      <a:alpha val="75000"/>
                    </a:srgbClr>
                  </a:outerShdw>
                </a:effectLst>
                <a:latin typeface="Segoe Script" pitchFamily="34" charset="0"/>
              </a:rPr>
              <a:t>Компьютерные вирусы</a:t>
            </a:r>
            <a:endParaRPr lang="ru-RU" sz="5400" dirty="0">
              <a:effectLst>
                <a:glow rad="228600">
                  <a:schemeClr val="accent2">
                    <a:satMod val="175000"/>
                    <a:alpha val="40000"/>
                  </a:schemeClr>
                </a:glow>
                <a:outerShdw blurRad="38100" dist="25500" dir="5400000" algn="tl" rotWithShape="0">
                  <a:srgbClr val="000000">
                    <a:satMod val="180000"/>
                    <a:alpha val="75000"/>
                  </a:srgbClr>
                </a:outerShdw>
              </a:effectLst>
              <a:latin typeface="Segoe Script" pitchFamily="34" charset="0"/>
            </a:endParaRPr>
          </a:p>
        </p:txBody>
      </p:sp>
      <p:pic>
        <p:nvPicPr>
          <p:cNvPr id="4" name="Рисунок 3" descr="vredonosnoe.jpg"/>
          <p:cNvPicPr>
            <a:picLocks noChangeAspect="1"/>
          </p:cNvPicPr>
          <p:nvPr/>
        </p:nvPicPr>
        <p:blipFill>
          <a:blip r:embed="rId2" cstate="print"/>
          <a:stretch>
            <a:fillRect/>
          </a:stretch>
        </p:blipFill>
        <p:spPr>
          <a:xfrm>
            <a:off x="827584" y="2636912"/>
            <a:ext cx="7416824" cy="41204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533679" y="2004597"/>
            <a:ext cx="4788555" cy="400110"/>
          </a:xfrm>
          <a:prstGeom prst="rect">
            <a:avLst/>
          </a:prstGeom>
          <a:noFill/>
        </p:spPr>
        <p:txBody>
          <a:bodyPr wrap="none" rtlCol="0">
            <a:spAutoFit/>
          </a:bodyPr>
          <a:lstStyle/>
          <a:p>
            <a:r>
              <a:rPr lang="ru-RU" sz="2000" smtClean="0">
                <a:solidFill>
                  <a:schemeClr val="accent1">
                    <a:lumMod val="60000"/>
                    <a:lumOff val="40000"/>
                  </a:schemeClr>
                </a:solidFill>
              </a:rPr>
              <a:t>Тема: «Информационная безопасность»</a:t>
            </a:r>
            <a:endParaRPr lang="ru-RU" sz="2000" dirty="0">
              <a:solidFill>
                <a:schemeClr val="accent1">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germ-158107_1280.png"/>
          <p:cNvPicPr>
            <a:picLocks noChangeAspect="1"/>
          </p:cNvPicPr>
          <p:nvPr/>
        </p:nvPicPr>
        <p:blipFill>
          <a:blip r:embed="rId2" cstate="print"/>
          <a:stretch>
            <a:fillRect/>
          </a:stretch>
        </p:blipFill>
        <p:spPr>
          <a:xfrm>
            <a:off x="899592" y="0"/>
            <a:ext cx="6513273" cy="4966371"/>
          </a:xfrm>
          <a:prstGeom prst="rect">
            <a:avLst/>
          </a:prstGeom>
        </p:spPr>
      </p:pic>
      <p:sp>
        <p:nvSpPr>
          <p:cNvPr id="32769" name="Rectangle 1"/>
          <p:cNvSpPr>
            <a:spLocks noChangeArrowheads="1"/>
          </p:cNvSpPr>
          <p:nvPr/>
        </p:nvSpPr>
        <p:spPr bwMode="auto">
          <a:xfrm>
            <a:off x="683568" y="4365104"/>
            <a:ext cx="756084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Т</a:t>
            </a:r>
            <a:r>
              <a:rPr kumimoji="0" lang="ru-RU" b="1" i="0" u="sng"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ретья вирусная эпидемия </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разразилась перед самым Новым годом, 30 декабря. Её вызвал вирус, обнаруженный в Иерусалимском Университете (Израиль). Хотя существенного вреда этот вирус не принёс, он быстро распространился по всему миру.</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В пятницу 13 мая 1988 сразу несколько фирм и университетов нескольких стран мира «познакомились» с вирусом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Jerusalem</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 в этот день вирус уничтожал файлы при их запуске. </a:t>
            </a:r>
            <a:endParaRPr kumimoji="0" lang="ru-RU" sz="28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51520" y="260648"/>
            <a:ext cx="802838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В ноябре 1988 году Роберт Моррис младший создает Червь Морриса, который инфицировал подключенные к Интернету компьютеры VAX, DEC и </a:t>
            </a:r>
            <a:r>
              <a:rPr kumimoji="0" lang="ru-RU" sz="2000"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Sun</a:t>
            </a: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под управлением ОС BSD. Червь Морриса стал первым сетевым червем, успешно распространившемся «</a:t>
            </a:r>
            <a:r>
              <a:rPr kumimoji="0" lang="ru-RU" sz="2000"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in-the-wild</a:t>
            </a: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endParaRPr kumimoji="0" lang="ru-RU" sz="12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Проблема вирусов начинает принимать </a:t>
            </a:r>
            <a:r>
              <a:rPr kumimoji="0" lang="ru-RU" sz="2000" b="1" i="0" u="sng"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глобальный размах</a:t>
            </a: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a:t>
            </a:r>
            <a:endParaRPr kumimoji="0" lang="ru-RU" sz="32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06-16-1-2.jpg"/>
          <p:cNvPicPr>
            <a:picLocks noChangeAspect="1"/>
          </p:cNvPicPr>
          <p:nvPr/>
        </p:nvPicPr>
        <p:blipFill>
          <a:blip r:embed="rId2" cstate="print"/>
          <a:stretch>
            <a:fillRect/>
          </a:stretch>
        </p:blipFill>
        <p:spPr>
          <a:xfrm>
            <a:off x="1691680" y="2492896"/>
            <a:ext cx="5715000" cy="37719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23528" y="3717032"/>
            <a:ext cx="84249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1990 год  </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выходит первый полиморфный вирус -  </a:t>
            </a:r>
            <a:r>
              <a:rPr kumimoji="0" lang="ru-RU" b="1"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Chameleon</a:t>
            </a: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1992 год.</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Вирус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Michelangelo</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порождает волну публикаций в западных СМИ, предсказывающих катастрофу 6-го марта. Ожидалось, что вирус повредит информацию на миллионах компьютеров, но его последствия оказались минимальными.</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1992 год </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известен как год появления первых конструкторов вирусов, а также готовых полиморфных модулей и модулей шифрования. Начиная с этого момента, каждый программист мог легко добавить функции шифрования к своему вирусу. </a:t>
            </a:r>
            <a:endParaRPr kumimoji="0" lang="ru-RU" sz="28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scrooge3.jpg"/>
          <p:cNvPicPr>
            <a:picLocks noChangeAspect="1"/>
          </p:cNvPicPr>
          <p:nvPr/>
        </p:nvPicPr>
        <p:blipFill>
          <a:blip r:embed="rId2" cstate="print"/>
          <a:stretch>
            <a:fillRect/>
          </a:stretch>
        </p:blipFill>
        <p:spPr>
          <a:xfrm>
            <a:off x="2339752" y="260648"/>
            <a:ext cx="3577580" cy="3285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95536" y="3645024"/>
            <a:ext cx="820891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7488"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endParaRPr kumimoji="0" lang="ru-RU" sz="105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217488"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В начальный период существования вредоносных программ были популярны вирусы-шутки</a:t>
            </a:r>
            <a:r>
              <a:rPr kumimoji="0" lang="ru-RU" sz="16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которые мешали работе пользователей. Деструктивные особи практически не встречались. Например, такие программы просили дополнительной памяти («пирожка» и т. п.), и экран блокировался, пока пользователь не вводил с клавиатуры нужное слово (иногда его нужно было угадать). Или, например, вирус, который выводил на экран сообщение вроде: «Нажмите одновременно </a:t>
            </a:r>
            <a:r>
              <a:rPr kumimoji="0" lang="ru-RU" sz="1600"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L + A + M + E + R + F1 + </a:t>
            </a:r>
            <a:r>
              <a:rPr kumimoji="0" lang="ru-RU" sz="1600" b="1"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Alt</a:t>
            </a:r>
            <a:r>
              <a:rPr kumimoji="0" lang="ru-RU" sz="16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Пользователь нажимал, после чего появлялось сообщение о том, что таблица разделов стерта с жесткого диска и загружена в оперативную память и если пользователь отпустит хотя бы одну клавишу, то со своей информацией он может проститься, а если просидит так ровно час, то все будет в порядке. Через час оказывалось, что это была шутка. Ничего себе шуточки…</a:t>
            </a:r>
            <a:endParaRPr kumimoji="0" lang="ru-RU" sz="24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screen1024x1024.jpg"/>
          <p:cNvPicPr>
            <a:picLocks noChangeAspect="1"/>
          </p:cNvPicPr>
          <p:nvPr/>
        </p:nvPicPr>
        <p:blipFill>
          <a:blip r:embed="rId2" cstate="print"/>
          <a:stretch>
            <a:fillRect/>
          </a:stretch>
        </p:blipFill>
        <p:spPr>
          <a:xfrm>
            <a:off x="2987824" y="332656"/>
            <a:ext cx="2931790" cy="35763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79512" y="587052"/>
            <a:ext cx="6120680" cy="6078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7488" algn="just"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Массовое распространение персональных компьютеров привело к появлению людей, которых интересовал не сам процесс создания вируса, а результат, наносимый вредоносной программой.</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Изменились и шутки: вирусы начали реально форматировать диски, стирать или кодировать важную информацию. Некоторые приложения использовали недостатки оборудования и портили его, например выстраивали лучи монитора в одну точку, прожигая его (надежность устройств в то время оставляла желать лучшего), или ломали жесткие диски, гоняя считывающую головку по определенному алгоритму.</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2174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217488" algn="just"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На сегодня в мире вирусов наметилась явная коммерциализация: данные в большинстве случаев не уничтожают, а пытаются украсть</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Например, популярность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онлайн-игр</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привела к появлению вирусов, специализирующихся на краже паролей к учетным записям игроков, так как виртуальные ценности, заработанные в игре, можно продать за реальные деньги.</a:t>
            </a:r>
            <a:endParaRPr lang="ru-RU" sz="1100" dirty="0" smtClean="0">
              <a:solidFill>
                <a:schemeClr val="accent5"/>
              </a:solidFill>
              <a:latin typeface="Times New Roman" pitchFamily="18" charset="0"/>
              <a:cs typeface="Times New Roman" pitchFamily="18" charset="0"/>
            </a:endParaRPr>
          </a:p>
          <a:p>
            <a:pPr marL="0" marR="0" lvl="0" indent="217488"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endParaRPr>
          </a:p>
          <a:p>
            <a:pPr marL="0" marR="0" lvl="0" indent="2174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В настоящее время известно более 50000 программных вирусов. </a:t>
            </a:r>
            <a:endParaRPr kumimoji="0" lang="ru-RU" sz="28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 name="Рисунок 2" descr="virus-computer-worm-i15.jpg"/>
          <p:cNvPicPr>
            <a:picLocks noChangeAspect="1"/>
          </p:cNvPicPr>
          <p:nvPr/>
        </p:nvPicPr>
        <p:blipFill>
          <a:blip r:embed="rId2" cstate="print"/>
          <a:stretch>
            <a:fillRect/>
          </a:stretch>
        </p:blipFill>
        <p:spPr>
          <a:xfrm>
            <a:off x="6538377" y="1556792"/>
            <a:ext cx="2605623"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23528" y="332656"/>
            <a:ext cx="7992888"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chemeClr val="accent5"/>
                </a:solidFill>
                <a:latin typeface="Times New Roman" pitchFamily="18" charset="0"/>
                <a:ea typeface="Times New Roman" pitchFamily="18" charset="0"/>
                <a:cs typeface="Times New Roman" pitchFamily="18" charset="0"/>
              </a:rPr>
              <a:t>В</a:t>
            </a:r>
            <a:r>
              <a:rPr kumimoji="0" lang="ru-RU" sz="28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ирусы классифицируют</a:t>
            </a: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по следующим признакам: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Ø</a:t>
            </a:r>
            <a:r>
              <a:rPr kumimoji="0" lang="ru-RU" sz="12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деструктивному воздействию</a:t>
            </a:r>
            <a:endParaRPr kumimoji="0" lang="ru-RU" sz="16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Ø</a:t>
            </a:r>
            <a:r>
              <a:rPr kumimoji="0" lang="ru-RU" sz="12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способу заражения </a:t>
            </a:r>
            <a:endParaRPr kumimoji="0" lang="ru-RU" sz="16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Ø</a:t>
            </a:r>
            <a:r>
              <a:rPr kumimoji="0" lang="ru-RU" sz="12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среде обитания</a:t>
            </a:r>
            <a:endParaRPr kumimoji="0" lang="ru-RU" sz="16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Ø</a:t>
            </a:r>
            <a:r>
              <a:rPr kumimoji="0" lang="ru-RU" sz="12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особенностям алгоритма </a:t>
            </a:r>
            <a:endParaRPr kumimoji="0" lang="ru-RU" sz="40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 name="Рисунок 2" descr="3.gif"/>
          <p:cNvPicPr>
            <a:picLocks noChangeAspect="1"/>
          </p:cNvPicPr>
          <p:nvPr/>
        </p:nvPicPr>
        <p:blipFill>
          <a:blip r:embed="rId2" cstate="print"/>
          <a:stretch>
            <a:fillRect/>
          </a:stretch>
        </p:blipFill>
        <p:spPr>
          <a:xfrm>
            <a:off x="2195736" y="3212976"/>
            <a:ext cx="5256584" cy="3502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4" y="476672"/>
            <a:ext cx="8424936"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По "деструктивному воздействию" все вирусы можно разделить на: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dirty="0" smtClean="0">
              <a:solidFill>
                <a:schemeClr val="accent5"/>
              </a:solidFill>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Безвредные вирусы</a:t>
            </a:r>
            <a:r>
              <a:rPr kumimoji="0" lang="ru-RU"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Они не мешают работе компьютера, но могут уменьшать объем свободной оперативной памяти и памяти на дисках, действия таких вирусов проявляются в каких-либо графических или звуковых эффектах.</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Опасные вирусы</a:t>
            </a:r>
            <a:r>
              <a:rPr kumimoji="0" lang="ru-RU"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К ней относятся вирусы, которые могут привести к определенным сбоям в работе операционной системы или некоторых программ.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Очень опасные вирусы</a:t>
            </a:r>
            <a:r>
              <a:rPr kumimoji="0" lang="ru-RU"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Эти вирусы могут уничтожить определенные или все данные, находящиеся на жестком диске, изменить системную информацию, вывести из строя операционную систему и т. д. </a:t>
            </a:r>
            <a:endParaRPr kumimoji="0" lang="ru-RU" sz="28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2051" name="Picture 3" descr="C:\Program Files\Microsoft Office\MEDIA\CAGCAT10\j0205582.wmf"/>
          <p:cNvPicPr>
            <a:picLocks noChangeAspect="1" noChangeArrowheads="1"/>
          </p:cNvPicPr>
          <p:nvPr/>
        </p:nvPicPr>
        <p:blipFill>
          <a:blip r:embed="rId2" cstate="print"/>
          <a:srcRect/>
          <a:stretch>
            <a:fillRect/>
          </a:stretch>
        </p:blipFill>
        <p:spPr bwMode="auto">
          <a:xfrm>
            <a:off x="6228184" y="4437112"/>
            <a:ext cx="1776679" cy="16303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780091"/>
            <a:ext cx="820891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По "способу заражения" все вирусы можно разделить на: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chemeClr val="accent5">
                    <a:lumMod val="40000"/>
                    <a:lumOff val="60000"/>
                  </a:schemeClr>
                </a:solidFill>
                <a:effectLst/>
                <a:latin typeface="Times New Roman" pitchFamily="18" charset="0"/>
                <a:ea typeface="Times New Roman" pitchFamily="18" charset="0"/>
                <a:cs typeface="Times New Roman" pitchFamily="18" charset="0"/>
              </a:rPr>
              <a:t>Резидентные вирусы</a:t>
            </a:r>
            <a:r>
              <a:rPr kumimoji="0" lang="ru-RU"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Чаще всего эти вирусы являются одной из разновидностей файловых и загрузочных. Причем самой опасной разновидностью.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Резидентный вирус при заражении (инфицировании) компьютера оставляет в оперативной памяти свою резидентную часть, которая потом перехватывает обращение операционной системы к объектам заражения (файлам, загрузочным секторам дисков и т. п.) и внедряется в них. Резидентные вирусы находятся в памяти и являются активными вплоть до выключения или перезагрузки компьютера.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accent5">
                    <a:lumMod val="40000"/>
                    <a:lumOff val="60000"/>
                  </a:schemeClr>
                </a:solidFill>
                <a:effectLst/>
                <a:latin typeface="Times New Roman" pitchFamily="18" charset="0"/>
                <a:ea typeface="Times New Roman" pitchFamily="18" charset="0"/>
                <a:cs typeface="Times New Roman" pitchFamily="18" charset="0"/>
              </a:rPr>
              <a:t>Нерезидентные вирусы</a:t>
            </a:r>
            <a:r>
              <a:rPr kumimoji="0" lang="ru-RU" b="0" i="0" u="none" strike="noStrike" cap="none" normalizeH="0" baseline="0" dirty="0" smtClean="0">
                <a:ln>
                  <a:noFill/>
                </a:ln>
                <a:solidFill>
                  <a:schemeClr val="accent5">
                    <a:lumMod val="40000"/>
                    <a:lumOff val="6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не заражают память компьютера и являются активными ограниченное время.</a:t>
            </a:r>
            <a:endParaRPr kumimoji="0" lang="ru-RU" sz="28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 name="Рисунок 2" descr="Bug02.png"/>
          <p:cNvPicPr>
            <a:picLocks noChangeAspect="1"/>
          </p:cNvPicPr>
          <p:nvPr/>
        </p:nvPicPr>
        <p:blipFill>
          <a:blip r:embed="rId2" cstate="print"/>
          <a:stretch>
            <a:fillRect/>
          </a:stretch>
        </p:blipFill>
        <p:spPr>
          <a:xfrm>
            <a:off x="3635896" y="4653136"/>
            <a:ext cx="1941580" cy="17343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67544" y="332656"/>
            <a:ext cx="8136904"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По "среде обитания" все вирусы можно разделить на:  </a:t>
            </a:r>
            <a:endParaRPr kumimoji="0" lang="ru-RU" sz="105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105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lumMod val="40000"/>
                    <a:lumOff val="60000"/>
                  </a:schemeClr>
                </a:solidFill>
                <a:effectLst/>
                <a:latin typeface="Times New Roman" pitchFamily="18" charset="0"/>
                <a:ea typeface="Times New Roman" pitchFamily="18" charset="0"/>
                <a:cs typeface="Times New Roman" pitchFamily="18" charset="0"/>
              </a:rPr>
              <a:t>Файловые вирусы</a:t>
            </a:r>
            <a:r>
              <a:rPr kumimoji="0" lang="ru-RU" sz="16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До появления Интернета именно эти вирусы были самыми распространенными. На сегодняшний день известны зловредные программы, заражающие все типы выполняемых объектов любой операционной системы (для </a:t>
            </a:r>
            <a:r>
              <a:rPr kumimoji="0" lang="ru-RU" sz="16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Windows</a:t>
            </a: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опасности подвергаются исполняемые файлы (.</a:t>
            </a:r>
            <a:r>
              <a:rPr kumimoji="0" lang="ru-RU" sz="16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exe</a:t>
            </a: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com</a:t>
            </a: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командные файлы (.</a:t>
            </a:r>
            <a:r>
              <a:rPr kumimoji="0" lang="ru-RU" sz="16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bat</a:t>
            </a: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драйвера (.</a:t>
            </a:r>
            <a:r>
              <a:rPr kumimoji="0" lang="ru-RU" sz="16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sys</a:t>
            </a: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динамические библиотеки (.</a:t>
            </a:r>
            <a:r>
              <a:rPr kumimoji="0" lang="ru-RU" sz="16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dll</a:t>
            </a: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и т. д.)</a:t>
            </a:r>
            <a:endParaRPr kumimoji="0" lang="ru-RU" sz="105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Заражение происходит следующим образом. Вирус записывает свой код в файл-жертву. Кроме того, зараженный файл специальным образом изменяется. В результате при обращении к нему операционной системы (запуск пользователем, вызов из другой программы и т. п.) управление передается в первую очередь коду вируса, который может выполнить любые действия, заданные ему создателем. После выполнения своих действий вирус передает управление программе, которая выполняется нормальным образом. Так что если на компьютере пользователя не установлено специальное ПО, он может долго не догадываться о заражении. </a:t>
            </a:r>
            <a:endParaRPr kumimoji="0" lang="ru-RU" sz="105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r>
            <a:b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accent5">
                    <a:lumMod val="40000"/>
                    <a:lumOff val="60000"/>
                  </a:schemeClr>
                </a:solidFill>
                <a:effectLst/>
                <a:latin typeface="Times New Roman" pitchFamily="18" charset="0"/>
                <a:ea typeface="Times New Roman" pitchFamily="18" charset="0"/>
                <a:cs typeface="Times New Roman" pitchFamily="18" charset="0"/>
              </a:rPr>
              <a:t> Загрузочные вирусы</a:t>
            </a:r>
            <a:r>
              <a:rPr kumimoji="0" lang="ru-RU" sz="16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Эти вирусы заражают загрузочные сектора жестких дисков. </a:t>
            </a:r>
            <a:endParaRPr kumimoji="0" lang="ru-RU" sz="105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Принцип их действия заключается в следующем. Вирус добавляет свой код к одной из специальных программ, которые начинают выполняться после включения компьютера до загрузки операционной системы. В принципе в задачу этого ПО как раз и входят подготовка и запуск ОС. Таким образом, вирус получает управление и может выполнить определенные действия, например записать себя в оперативную память. И только после этого будет загружаться операционная система. Вот только вирус уже будет находиться в памяти и сможет контролировать ее работу. </a:t>
            </a:r>
            <a:endParaRPr kumimoji="0" lang="ru-RU" sz="105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1746" name="Picture 2" descr="C:\Program Files\Microsoft Office\MEDIA\CAGCAT10\j0205466.wmf"/>
          <p:cNvPicPr>
            <a:picLocks noChangeAspect="1" noChangeArrowheads="1"/>
          </p:cNvPicPr>
          <p:nvPr/>
        </p:nvPicPr>
        <p:blipFill>
          <a:blip r:embed="rId2" cstate="print"/>
          <a:srcRect/>
          <a:stretch>
            <a:fillRect/>
          </a:stretch>
        </p:blipFill>
        <p:spPr bwMode="auto">
          <a:xfrm>
            <a:off x="7884368" y="0"/>
            <a:ext cx="1259632" cy="98072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7200800" cy="6247864"/>
          </a:xfrm>
          <a:prstGeom prst="rect">
            <a:avLst/>
          </a:prstGeom>
        </p:spPr>
        <p:txBody>
          <a:bodyPr wrap="square">
            <a:spAutoFit/>
          </a:bodyPr>
          <a:lstStyle/>
          <a:p>
            <a:pPr lvl="0" indent="449263" algn="just" eaLnBrk="0" fontAlgn="base" hangingPunct="0">
              <a:spcBef>
                <a:spcPct val="0"/>
              </a:spcBef>
              <a:spcAft>
                <a:spcPct val="0"/>
              </a:spcAft>
            </a:pPr>
            <a:r>
              <a:rPr lang="ru-RU" dirty="0" smtClean="0">
                <a:solidFill>
                  <a:schemeClr val="accent5"/>
                </a:solidFill>
                <a:latin typeface="Calibri" pitchFamily="34" charset="0"/>
                <a:ea typeface="Times New Roman" pitchFamily="18" charset="0"/>
                <a:cs typeface="Times New Roman" pitchFamily="18" charset="0"/>
              </a:rPr>
              <a:t/>
            </a:r>
            <a:br>
              <a:rPr lang="ru-RU" dirty="0" smtClean="0">
                <a:solidFill>
                  <a:schemeClr val="accent5"/>
                </a:solidFill>
                <a:latin typeface="Calibri" pitchFamily="34" charset="0"/>
                <a:ea typeface="Times New Roman" pitchFamily="18" charset="0"/>
                <a:cs typeface="Times New Roman" pitchFamily="18" charset="0"/>
              </a:rPr>
            </a:br>
            <a:r>
              <a:rPr lang="ru-RU" b="1" dirty="0" smtClean="0">
                <a:solidFill>
                  <a:schemeClr val="accent5"/>
                </a:solidFill>
                <a:latin typeface="Calibri" pitchFamily="34" charset="0"/>
                <a:ea typeface="Times New Roman" pitchFamily="18" charset="0"/>
                <a:cs typeface="Times New Roman" pitchFamily="18" charset="0"/>
              </a:rPr>
              <a:t>     </a:t>
            </a:r>
            <a:r>
              <a:rPr lang="ru-RU" b="1" dirty="0" smtClean="0">
                <a:solidFill>
                  <a:schemeClr val="accent5"/>
                </a:solidFill>
                <a:latin typeface="Times New Roman" pitchFamily="18" charset="0"/>
                <a:ea typeface="Times New Roman" pitchFamily="18" charset="0"/>
                <a:cs typeface="Times New Roman" pitchFamily="18" charset="0"/>
              </a:rPr>
              <a:t>   </a:t>
            </a:r>
            <a:r>
              <a:rPr lang="ru-RU" sz="2000" b="1" dirty="0" smtClean="0">
                <a:solidFill>
                  <a:schemeClr val="accent5">
                    <a:lumMod val="40000"/>
                    <a:lumOff val="60000"/>
                  </a:schemeClr>
                </a:solidFill>
                <a:latin typeface="Times New Roman" pitchFamily="18" charset="0"/>
                <a:ea typeface="Times New Roman" pitchFamily="18" charset="0"/>
                <a:cs typeface="Times New Roman" pitchFamily="18" charset="0"/>
              </a:rPr>
              <a:t>Макровирусы</a:t>
            </a:r>
            <a:r>
              <a:rPr lang="ru-RU" sz="2000" b="1" dirty="0" smtClean="0">
                <a:solidFill>
                  <a:schemeClr val="accent5"/>
                </a:solidFill>
                <a:latin typeface="Times New Roman" pitchFamily="18" charset="0"/>
                <a:ea typeface="Times New Roman" pitchFamily="18" charset="0"/>
                <a:cs typeface="Times New Roman" pitchFamily="18" charset="0"/>
              </a:rPr>
              <a:t>.</a:t>
            </a:r>
            <a:r>
              <a:rPr lang="ru-RU" dirty="0" smtClean="0">
                <a:solidFill>
                  <a:schemeClr val="accent5"/>
                </a:solidFill>
                <a:latin typeface="Times New Roman" pitchFamily="18" charset="0"/>
                <a:ea typeface="Times New Roman" pitchFamily="18" charset="0"/>
                <a:cs typeface="Times New Roman" pitchFamily="18" charset="0"/>
              </a:rPr>
              <a:t> Эти вирусы представляют собой программы, которые выполнены на языках, встроенных в различные программные системы. Чаще всего жертвами становятся файлы, созданные различными компонентами </a:t>
            </a:r>
            <a:r>
              <a:rPr lang="ru-RU" dirty="0" err="1" smtClean="0">
                <a:solidFill>
                  <a:schemeClr val="accent5"/>
                </a:solidFill>
                <a:latin typeface="Times New Roman" pitchFamily="18" charset="0"/>
                <a:ea typeface="Times New Roman" pitchFamily="18" charset="0"/>
                <a:cs typeface="Times New Roman" pitchFamily="18" charset="0"/>
              </a:rPr>
              <a:t>Microsoft</a:t>
            </a:r>
            <a:r>
              <a:rPr lang="ru-RU" dirty="0" smtClean="0">
                <a:solidFill>
                  <a:schemeClr val="accent5"/>
                </a:solidFill>
                <a:latin typeface="Times New Roman" pitchFamily="18" charset="0"/>
                <a:ea typeface="Times New Roman" pitchFamily="18" charset="0"/>
                <a:cs typeface="Times New Roman" pitchFamily="18" charset="0"/>
              </a:rPr>
              <a:t> </a:t>
            </a:r>
            <a:r>
              <a:rPr lang="ru-RU" dirty="0" err="1" smtClean="0">
                <a:solidFill>
                  <a:schemeClr val="accent5"/>
                </a:solidFill>
                <a:latin typeface="Times New Roman" pitchFamily="18" charset="0"/>
                <a:ea typeface="Times New Roman" pitchFamily="18" charset="0"/>
                <a:cs typeface="Times New Roman" pitchFamily="18" charset="0"/>
              </a:rPr>
              <a:t>Office</a:t>
            </a:r>
            <a:r>
              <a:rPr lang="ru-RU" dirty="0" smtClean="0">
                <a:solidFill>
                  <a:schemeClr val="accent5"/>
                </a:solidFill>
                <a:latin typeface="Times New Roman" pitchFamily="18" charset="0"/>
                <a:ea typeface="Times New Roman" pitchFamily="18" charset="0"/>
                <a:cs typeface="Times New Roman" pitchFamily="18" charset="0"/>
              </a:rPr>
              <a:t> (</a:t>
            </a:r>
            <a:r>
              <a:rPr lang="ru-RU" dirty="0" err="1" smtClean="0">
                <a:solidFill>
                  <a:schemeClr val="accent5"/>
                </a:solidFill>
                <a:latin typeface="Times New Roman" pitchFamily="18" charset="0"/>
                <a:ea typeface="Times New Roman" pitchFamily="18" charset="0"/>
                <a:cs typeface="Times New Roman" pitchFamily="18" charset="0"/>
              </a:rPr>
              <a:t>Word</a:t>
            </a:r>
            <a:r>
              <a:rPr lang="ru-RU" dirty="0" smtClean="0">
                <a:solidFill>
                  <a:schemeClr val="accent5"/>
                </a:solidFill>
                <a:latin typeface="Times New Roman" pitchFamily="18" charset="0"/>
                <a:ea typeface="Times New Roman" pitchFamily="18" charset="0"/>
                <a:cs typeface="Times New Roman" pitchFamily="18" charset="0"/>
              </a:rPr>
              <a:t>, </a:t>
            </a:r>
            <a:r>
              <a:rPr lang="ru-RU" dirty="0" err="1" smtClean="0">
                <a:solidFill>
                  <a:schemeClr val="accent5"/>
                </a:solidFill>
                <a:latin typeface="Times New Roman" pitchFamily="18" charset="0"/>
                <a:ea typeface="Times New Roman" pitchFamily="18" charset="0"/>
                <a:cs typeface="Times New Roman" pitchFamily="18" charset="0"/>
              </a:rPr>
              <a:t>Excel</a:t>
            </a:r>
            <a:r>
              <a:rPr lang="ru-RU" dirty="0" smtClean="0">
                <a:solidFill>
                  <a:schemeClr val="accent5"/>
                </a:solidFill>
                <a:latin typeface="Times New Roman" pitchFamily="18" charset="0"/>
                <a:ea typeface="Times New Roman" pitchFamily="18" charset="0"/>
                <a:cs typeface="Times New Roman" pitchFamily="18" charset="0"/>
              </a:rPr>
              <a:t> и т.д.). Встроенный в эти программные продукты </a:t>
            </a:r>
            <a:r>
              <a:rPr lang="ru-RU" dirty="0" err="1" smtClean="0">
                <a:solidFill>
                  <a:schemeClr val="accent5"/>
                </a:solidFill>
                <a:latin typeface="Times New Roman" pitchFamily="18" charset="0"/>
                <a:ea typeface="Times New Roman" pitchFamily="18" charset="0"/>
                <a:cs typeface="Times New Roman" pitchFamily="18" charset="0"/>
              </a:rPr>
              <a:t>Visual</a:t>
            </a:r>
            <a:r>
              <a:rPr lang="ru-RU" dirty="0" smtClean="0">
                <a:solidFill>
                  <a:schemeClr val="accent5"/>
                </a:solidFill>
                <a:latin typeface="Times New Roman" pitchFamily="18" charset="0"/>
                <a:ea typeface="Times New Roman" pitchFamily="18" charset="0"/>
                <a:cs typeface="Times New Roman" pitchFamily="18" charset="0"/>
              </a:rPr>
              <a:t> </a:t>
            </a:r>
            <a:r>
              <a:rPr lang="ru-RU" dirty="0" err="1" smtClean="0">
                <a:solidFill>
                  <a:schemeClr val="accent5"/>
                </a:solidFill>
                <a:latin typeface="Times New Roman" pitchFamily="18" charset="0"/>
                <a:ea typeface="Times New Roman" pitchFamily="18" charset="0"/>
                <a:cs typeface="Times New Roman" pitchFamily="18" charset="0"/>
              </a:rPr>
              <a:t>Basic</a:t>
            </a:r>
            <a:r>
              <a:rPr lang="ru-RU" dirty="0" smtClean="0">
                <a:solidFill>
                  <a:schemeClr val="accent5"/>
                </a:solidFill>
                <a:latin typeface="Times New Roman" pitchFamily="18" charset="0"/>
                <a:ea typeface="Times New Roman" pitchFamily="18" charset="0"/>
                <a:cs typeface="Times New Roman" pitchFamily="18" charset="0"/>
              </a:rPr>
              <a:t> прекрасно подходит для написания макровирусов. </a:t>
            </a:r>
            <a:endParaRPr lang="ru-RU" sz="1100" dirty="0" smtClean="0">
              <a:solidFill>
                <a:schemeClr val="accent5"/>
              </a:solidFill>
              <a:latin typeface="Times New Roman" pitchFamily="18" charset="0"/>
              <a:cs typeface="Times New Roman" pitchFamily="18" charset="0"/>
            </a:endParaRPr>
          </a:p>
          <a:p>
            <a:pPr lvl="0" indent="449263" algn="just" eaLnBrk="0" fontAlgn="base" hangingPunct="0">
              <a:spcBef>
                <a:spcPct val="0"/>
              </a:spcBef>
              <a:spcAft>
                <a:spcPct val="0"/>
              </a:spcAft>
            </a:pPr>
            <a:r>
              <a:rPr lang="ru-RU" dirty="0" smtClean="0">
                <a:solidFill>
                  <a:schemeClr val="accent5"/>
                </a:solidFill>
                <a:latin typeface="Times New Roman" pitchFamily="18" charset="0"/>
                <a:ea typeface="Times New Roman" pitchFamily="18" charset="0"/>
                <a:cs typeface="Times New Roman" pitchFamily="18" charset="0"/>
              </a:rPr>
              <a:t>Принцип их действия очень прост. Вирус записывает себя в DOT-файл, в котором содержатся все глобальные макросы, часть из которых он подменяет собой. После этого все файлы, сохраненные в этой программе, будут содержать макровирус. При этом он может выполнять множество различных деструктивных действий вплоть до удаления всех документов. </a:t>
            </a:r>
            <a:endParaRPr lang="ru-RU" sz="1100" dirty="0" smtClean="0">
              <a:solidFill>
                <a:schemeClr val="accent5"/>
              </a:solidFill>
              <a:latin typeface="Times New Roman" pitchFamily="18" charset="0"/>
              <a:cs typeface="Times New Roman" pitchFamily="18" charset="0"/>
            </a:endParaRPr>
          </a:p>
          <a:p>
            <a:pPr lvl="0" indent="449263" algn="just" eaLnBrk="0" fontAlgn="base" hangingPunct="0">
              <a:spcBef>
                <a:spcPct val="0"/>
              </a:spcBef>
              <a:spcAft>
                <a:spcPct val="0"/>
              </a:spcAft>
            </a:pPr>
            <a:r>
              <a:rPr lang="ru-RU" dirty="0" smtClean="0">
                <a:solidFill>
                  <a:schemeClr val="accent5"/>
                </a:solidFill>
                <a:latin typeface="Times New Roman" pitchFamily="18" charset="0"/>
                <a:ea typeface="Times New Roman" pitchFamily="18" charset="0"/>
                <a:cs typeface="Times New Roman" pitchFamily="18" charset="0"/>
              </a:rPr>
              <a:t/>
            </a:r>
            <a:br>
              <a:rPr lang="ru-RU" dirty="0" smtClean="0">
                <a:solidFill>
                  <a:schemeClr val="accent5"/>
                </a:solidFill>
                <a:latin typeface="Times New Roman" pitchFamily="18" charset="0"/>
                <a:ea typeface="Times New Roman" pitchFamily="18" charset="0"/>
                <a:cs typeface="Times New Roman" pitchFamily="18" charset="0"/>
              </a:rPr>
            </a:br>
            <a:r>
              <a:rPr lang="ru-RU" b="1" dirty="0" smtClean="0">
                <a:solidFill>
                  <a:schemeClr val="accent5"/>
                </a:solidFill>
                <a:latin typeface="Times New Roman" pitchFamily="18" charset="0"/>
                <a:ea typeface="Times New Roman" pitchFamily="18" charset="0"/>
                <a:cs typeface="Times New Roman" pitchFamily="18" charset="0"/>
              </a:rPr>
              <a:t>           </a:t>
            </a:r>
            <a:r>
              <a:rPr lang="ru-RU" sz="2000" b="1" dirty="0" smtClean="0">
                <a:solidFill>
                  <a:schemeClr val="accent5">
                    <a:lumMod val="40000"/>
                    <a:lumOff val="60000"/>
                  </a:schemeClr>
                </a:solidFill>
                <a:latin typeface="Times New Roman" pitchFamily="18" charset="0"/>
                <a:ea typeface="Times New Roman" pitchFamily="18" charset="0"/>
                <a:cs typeface="Times New Roman" pitchFamily="18" charset="0"/>
              </a:rPr>
              <a:t>Сетевые вирусы</a:t>
            </a:r>
            <a:r>
              <a:rPr lang="ru-RU" sz="2000" b="1" dirty="0" smtClean="0">
                <a:solidFill>
                  <a:schemeClr val="accent5"/>
                </a:solidFill>
                <a:latin typeface="Times New Roman" pitchFamily="18" charset="0"/>
                <a:ea typeface="Times New Roman" pitchFamily="18" charset="0"/>
                <a:cs typeface="Times New Roman" pitchFamily="18" charset="0"/>
              </a:rPr>
              <a:t>.</a:t>
            </a:r>
            <a:r>
              <a:rPr lang="ru-RU" dirty="0" smtClean="0">
                <a:solidFill>
                  <a:schemeClr val="accent5"/>
                </a:solidFill>
                <a:latin typeface="Times New Roman" pitchFamily="18" charset="0"/>
                <a:ea typeface="Times New Roman" pitchFamily="18" charset="0"/>
                <a:cs typeface="Times New Roman" pitchFamily="18" charset="0"/>
              </a:rPr>
              <a:t> Главной особенностью этих вирусов является возможность работы с различными сетевыми протоколами. То есть они могут различными путями записывать свой код на удаленном компьютере. Наибольшее распространение в наше время получили интернет-черви. Эти вирусы чаще всего используют для своей работы электронную почту, "прицепляясь" к письму. При этом на новом компьютере они либо автоматически выполняются, либо различными способами подталкивают пользователя к своему запуску. </a:t>
            </a:r>
            <a:endParaRPr lang="ru-RU" sz="2800" dirty="0" smtClean="0">
              <a:solidFill>
                <a:schemeClr val="accent5"/>
              </a:solidFill>
              <a:latin typeface="Times New Roman" pitchFamily="18" charset="0"/>
              <a:cs typeface="Times New Roman" pitchFamily="18" charset="0"/>
            </a:endParaRPr>
          </a:p>
        </p:txBody>
      </p:sp>
      <p:pic>
        <p:nvPicPr>
          <p:cNvPr id="30722" name="Picture 2" descr="C:\Program Files\Microsoft Office\MEDIA\CAGCAT10\j0287005.wmf"/>
          <p:cNvPicPr>
            <a:picLocks noChangeAspect="1" noChangeArrowheads="1"/>
          </p:cNvPicPr>
          <p:nvPr/>
        </p:nvPicPr>
        <p:blipFill>
          <a:blip r:embed="rId2" cstate="print"/>
          <a:srcRect/>
          <a:stretch>
            <a:fillRect/>
          </a:stretch>
        </p:blipFill>
        <p:spPr bwMode="auto">
          <a:xfrm>
            <a:off x="7785980" y="2060848"/>
            <a:ext cx="1358020" cy="233126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95536" y="2348880"/>
            <a:ext cx="8352928" cy="4154984"/>
          </a:xfrm>
          <a:prstGeom prst="rect">
            <a:avLst/>
          </a:prstGeom>
          <a:noFill/>
          <a:ln w="9525">
            <a:noFill/>
            <a:miter lim="800000"/>
            <a:headEnd/>
            <a:tailEnd/>
          </a:ln>
          <a:effectLst>
            <a:glow rad="635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1838" algn="l"/>
              </a:tabLst>
            </a:pPr>
            <a:r>
              <a:rPr kumimoji="0" lang="ru-RU" sz="2400"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sz="2400" i="0" u="none" strike="noStrike" normalizeH="0" baseline="0" dirty="0" smtClean="0">
                <a:ln w="18415" cmpd="sng">
                  <a:solidFill>
                    <a:srgbClr val="FFFFFF"/>
                  </a:solidFill>
                  <a:prstDash val="solid"/>
                </a:ln>
                <a:solidFill>
                  <a:schemeClr val="tx2">
                    <a:lumMod val="90000"/>
                  </a:schemeClr>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Компьютерный вирус </a:t>
            </a:r>
            <a:r>
              <a:rPr kumimoji="0" lang="ru-RU" sz="24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это специально написанная, как правило, небольшая по размерам программа, которая может записывать (внедрять) свои копии (возможно, измененные) в компьютерные программы, расположенные в исполнимых файлах, системных областях дисков, драйверах, документах и т.д., причем эти копии сохраняют возможность к «размножению». </a:t>
            </a:r>
          </a:p>
          <a:p>
            <a:pPr marL="0" marR="0" lvl="0" indent="0" algn="l" defTabSz="914400" rtl="0" eaLnBrk="1" fontAlgn="base" latinLnBrk="0" hangingPunct="1">
              <a:lnSpc>
                <a:spcPct val="100000"/>
              </a:lnSpc>
              <a:spcBef>
                <a:spcPct val="0"/>
              </a:spcBef>
              <a:spcAft>
                <a:spcPct val="0"/>
              </a:spcAft>
              <a:buClrTx/>
              <a:buSzTx/>
              <a:buFontTx/>
              <a:buNone/>
              <a:tabLst>
                <a:tab pos="731838" algn="l"/>
              </a:tabLst>
            </a:pPr>
            <a:endParaRPr kumimoji="0" lang="ru-RU" sz="24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31838" algn="l"/>
              </a:tabLst>
            </a:pPr>
            <a:r>
              <a:rPr kumimoji="0" lang="ru-RU" sz="24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Процесс внедрения вирусом своей копии в другую программу (системную область диска и т.д.) называется </a:t>
            </a:r>
            <a:r>
              <a:rPr kumimoji="0" lang="ru-RU" sz="2400" i="0" u="none" strike="noStrike" normalizeH="0" baseline="0" dirty="0" smtClean="0">
                <a:ln w="18415" cmpd="sng">
                  <a:solidFill>
                    <a:srgbClr val="FFFFFF"/>
                  </a:solidFill>
                  <a:prstDash val="solid"/>
                </a:ln>
                <a:solidFill>
                  <a:schemeClr val="tx2">
                    <a:lumMod val="90000"/>
                  </a:schemeClr>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заражением</a:t>
            </a:r>
            <a:r>
              <a:rPr kumimoji="0" lang="ru-RU" sz="2400" b="0" i="1"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а программа или объект, содержащий вирус — </a:t>
            </a:r>
            <a:r>
              <a:rPr kumimoji="0" lang="ru-RU" sz="2400" i="0" u="none" strike="noStrike" normalizeH="0" baseline="0" dirty="0" smtClean="0">
                <a:ln w="18415" cmpd="sng">
                  <a:solidFill>
                    <a:srgbClr val="FFFFFF"/>
                  </a:solidFill>
                  <a:prstDash val="solid"/>
                </a:ln>
                <a:solidFill>
                  <a:schemeClr val="tx2">
                    <a:lumMod val="90000"/>
                  </a:schemeClr>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зараженным</a:t>
            </a:r>
            <a:r>
              <a:rPr kumimoji="0" lang="ru-RU" sz="2400"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chemeClr val="tx2">
                    <a:lumMod val="90000"/>
                  </a:schemeClr>
                </a:solidFill>
                <a:effectLst/>
                <a:latin typeface="Times New Roman" pitchFamily="18" charset="0"/>
                <a:cs typeface="Times New Roman" pitchFamily="18" charset="0"/>
              </a:rPr>
              <a:t> </a:t>
            </a:r>
            <a:endParaRPr kumimoji="0" lang="ru-RU" sz="36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5" name="Рисунок 4" descr="worm.jpg"/>
          <p:cNvPicPr>
            <a:picLocks noChangeAspect="1"/>
          </p:cNvPicPr>
          <p:nvPr/>
        </p:nvPicPr>
        <p:blipFill>
          <a:blip r:embed="rId2" cstate="print"/>
          <a:stretch>
            <a:fillRect/>
          </a:stretch>
        </p:blipFill>
        <p:spPr>
          <a:xfrm>
            <a:off x="3563888" y="188640"/>
            <a:ext cx="1723256" cy="22359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Program Files\Microsoft Office\MEDIA\CAGCAT10\j0293844.wmf"/>
          <p:cNvPicPr>
            <a:picLocks noChangeAspect="1" noChangeArrowheads="1"/>
          </p:cNvPicPr>
          <p:nvPr/>
        </p:nvPicPr>
        <p:blipFill>
          <a:blip r:embed="rId2" cstate="print"/>
          <a:srcRect/>
          <a:stretch>
            <a:fillRect/>
          </a:stretch>
        </p:blipFill>
        <p:spPr bwMode="auto">
          <a:xfrm>
            <a:off x="7092280" y="5030114"/>
            <a:ext cx="1738274" cy="1827886"/>
          </a:xfrm>
          <a:prstGeom prst="rect">
            <a:avLst/>
          </a:prstGeom>
          <a:noFill/>
        </p:spPr>
      </p:pic>
      <p:sp>
        <p:nvSpPr>
          <p:cNvPr id="33793" name="Rectangle 1"/>
          <p:cNvSpPr>
            <a:spLocks noChangeArrowheads="1"/>
          </p:cNvSpPr>
          <p:nvPr/>
        </p:nvSpPr>
        <p:spPr bwMode="auto">
          <a:xfrm>
            <a:off x="395536" y="404664"/>
            <a:ext cx="849694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По "особенностям алгоритмов" все вирусы можно разделить на: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По особенностям алгоритма вирусы трудно классифицировать из-за большого разнообразия.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Простейшие вирусы</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 паразитические, они изменяют содержимое файлов и секторов диска и могут быть достаточно легко обнаружены и уничтожены. Можно отметить вирусы-репликаторы, называемые червями, которые распространяются по компьютерным сетям, вычисляют адреса сетевых компьютеров и записывают по этим адресам свои копии.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Стелс-вирусы</a:t>
            </a:r>
            <a:r>
              <a:rPr kumimoji="0" lang="ru-RU"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stealth</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 невидимка)</a:t>
            </a:r>
            <a:r>
              <a:rPr kumimoji="0" lang="ru-RU"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Это вирусы, которые умеют скрывать свое присутствие в системе. Обнаружить их очень сложно.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Стелс-вирусы</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используют различные способы обеспечения "невидимости". Наиболее распространен следующий вариант. Вирус состоит из двух частей. Одна из них резидентная и постоянно находится в памяти компьютера. Если операционная система обращается к зараженному файлу, то "резидент" перехватывает это обращение и удаляет из файла код вируса. Таким образом, приложение оказывается "чистым". Но после того как оно завершает свою работу, "резидент" снова заражает его. </a:t>
            </a:r>
            <a:endParaRPr kumimoji="0" lang="ru-RU" sz="28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51520" y="3851176"/>
            <a:ext cx="835292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5">
                    <a:lumMod val="40000"/>
                    <a:lumOff val="60000"/>
                  </a:schemeClr>
                </a:solidFill>
                <a:effectLst/>
                <a:latin typeface="Times New Roman" pitchFamily="18" charset="0"/>
                <a:ea typeface="Times New Roman" pitchFamily="18" charset="0"/>
                <a:cs typeface="Times New Roman" pitchFamily="18" charset="0"/>
              </a:rPr>
              <a:t>Полиморфные вирусы</a:t>
            </a:r>
            <a:r>
              <a:rPr kumimoji="0" lang="ru-RU" sz="20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Особенностью этих вирусов является умение изменять собственный код. Сделано это для того, чтобы ввести в заблуждение антивирусные программы, часто использующие "маски" (отрывки кода, типичные для вирусов). Полиморфные вирусы бывают двух типов. Первые просто шифруют собственное "тело" с непостоянным ключом и случайным набором команд дешифратора. Вторая группа сложнее. Вирусы, относящиеся к ней, могут переписывать свой код, то есть, по сути, они сами являются программистами. </a:t>
            </a:r>
            <a:endParaRPr kumimoji="0" lang="ru-RU" sz="12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12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4" name="Рисунок 3" descr="virusi.jpg"/>
          <p:cNvPicPr>
            <a:picLocks noChangeAspect="1"/>
          </p:cNvPicPr>
          <p:nvPr/>
        </p:nvPicPr>
        <p:blipFill>
          <a:blip r:embed="rId2" cstate="print"/>
          <a:stretch>
            <a:fillRect/>
          </a:stretch>
        </p:blipFill>
        <p:spPr>
          <a:xfrm>
            <a:off x="755576" y="260648"/>
            <a:ext cx="7488832" cy="29379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84976" cy="2462213"/>
          </a:xfrm>
          <a:prstGeom prst="rect">
            <a:avLst/>
          </a:prstGeom>
        </p:spPr>
        <p:txBody>
          <a:bodyPr wrap="square">
            <a:spAutoFit/>
          </a:bodyPr>
          <a:lstStyle/>
          <a:p>
            <a:pPr lvl="0" algn="just" eaLnBrk="0" fontAlgn="base" hangingPunct="0">
              <a:spcBef>
                <a:spcPct val="0"/>
              </a:spcBef>
              <a:spcAft>
                <a:spcPct val="0"/>
              </a:spcAft>
            </a:pPr>
            <a:r>
              <a:rPr lang="ru-RU" sz="1400" b="1" dirty="0" smtClean="0">
                <a:solidFill>
                  <a:schemeClr val="accent5">
                    <a:lumMod val="40000"/>
                    <a:lumOff val="60000"/>
                  </a:schemeClr>
                </a:solidFill>
                <a:latin typeface="Times New Roman" pitchFamily="18" charset="0"/>
                <a:ea typeface="Times New Roman" pitchFamily="18" charset="0"/>
                <a:cs typeface="Times New Roman" pitchFamily="18" charset="0"/>
              </a:rPr>
              <a:t>Троянский конь</a:t>
            </a:r>
            <a:r>
              <a:rPr lang="ru-RU" sz="1400" dirty="0" smtClean="0">
                <a:solidFill>
                  <a:schemeClr val="accent5">
                    <a:lumMod val="40000"/>
                    <a:lumOff val="60000"/>
                  </a:schemeClr>
                </a:solidFill>
                <a:latin typeface="Times New Roman" pitchFamily="18" charset="0"/>
                <a:ea typeface="Times New Roman" pitchFamily="18" charset="0"/>
                <a:cs typeface="Times New Roman" pitchFamily="18" charset="0"/>
              </a:rPr>
              <a:t> </a:t>
            </a:r>
            <a:r>
              <a:rPr lang="ru-RU" sz="1400" dirty="0" smtClean="0">
                <a:solidFill>
                  <a:schemeClr val="accent5"/>
                </a:solidFill>
                <a:latin typeface="Times New Roman" pitchFamily="18" charset="0"/>
                <a:ea typeface="Times New Roman" pitchFamily="18" charset="0"/>
                <a:cs typeface="Times New Roman" pitchFamily="18" charset="0"/>
              </a:rPr>
              <a:t>– это программа, содержащая в себе некоторую разрушающую функцию, которая активизируется при наступлении некоторого условия срабатывания. Обычно такие программы маскируются под какие-нибудь полезные утилиты. </a:t>
            </a:r>
            <a:endParaRPr lang="ru-RU" sz="1000" dirty="0" smtClean="0">
              <a:solidFill>
                <a:schemeClr val="accent5"/>
              </a:solidFill>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chemeClr val="accent5"/>
                </a:solidFill>
                <a:latin typeface="Times New Roman" pitchFamily="18" charset="0"/>
                <a:ea typeface="Times New Roman" pitchFamily="18" charset="0"/>
                <a:cs typeface="Times New Roman" pitchFamily="18" charset="0"/>
              </a:rPr>
              <a:t>«Троянские кони» представляют собой программы, реализующие помимо функций, описанных в документации, и некоторые другие функции, связанные с нарушением безопасности и деструктивными действиями. Отмечены случаи создания таких программ с целью облегчения распространения вирусов. Списки таких программ широко публикуются в зарубежной печати. Обычно они маскируются под игровые или развлекательные программы и наносят вред под красивые картинки или музыку. </a:t>
            </a:r>
            <a:endParaRPr lang="ru-RU" sz="1000" dirty="0" smtClean="0">
              <a:solidFill>
                <a:schemeClr val="accent5"/>
              </a:solidFill>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chemeClr val="accent5"/>
                </a:solidFill>
                <a:latin typeface="Times New Roman" pitchFamily="18" charset="0"/>
                <a:ea typeface="Times New Roman" pitchFamily="18" charset="0"/>
                <a:cs typeface="Times New Roman" pitchFamily="18" charset="0"/>
              </a:rPr>
              <a:t>Если вирусы и «троянские кони» наносят ущерб посредством лавинообразного саморазмножения или явного разрушения, то основная функция вирусов типа «червь», действующих в компьютерных сетях, – взлом атакуемой системы, т.е. преодоление защиты с целью нарушения безопасности и целостности.</a:t>
            </a:r>
            <a:endParaRPr lang="ru-RU" sz="2000" dirty="0" smtClean="0">
              <a:solidFill>
                <a:schemeClr val="accent5"/>
              </a:solidFill>
              <a:latin typeface="Times New Roman" pitchFamily="18" charset="0"/>
              <a:cs typeface="Times New Roman" pitchFamily="18" charset="0"/>
            </a:endParaRPr>
          </a:p>
        </p:txBody>
      </p:sp>
      <p:pic>
        <p:nvPicPr>
          <p:cNvPr id="3" name="Рисунок 2" descr="komps.jpg"/>
          <p:cNvPicPr>
            <a:picLocks noChangeAspect="1"/>
          </p:cNvPicPr>
          <p:nvPr/>
        </p:nvPicPr>
        <p:blipFill>
          <a:blip r:embed="rId2" cstate="print"/>
          <a:stretch>
            <a:fillRect/>
          </a:stretch>
        </p:blipFill>
        <p:spPr>
          <a:xfrm>
            <a:off x="971600" y="2680252"/>
            <a:ext cx="7344816" cy="4177748"/>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79512" y="260648"/>
            <a:ext cx="89644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74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Руткиты</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представляют собой более продвинутый вариант троянских коней. Некоторые антивирусные компании не разделяют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руткиты</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и троянцы, относя их к одной категории зловредных программ. Однако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троян</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прячется на компьютере, обычно маскируясь под известную программу (например,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Spymaster</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выдавает</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себя за приложение MSN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Messenger</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а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руткиты</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используют для маскировки более продвинутые методы, внедряясь глубоко в систему.</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2174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Изначально словом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руткит</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обозначался набор инструментов, позволяющий злоумышленнику возвращаться во взломанную систему таким образом, чтобы системный администратор не мог его видеть, а система – регистрировать. Долгое время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руткиты</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были привилегией Unix-систем, но, как известно, хорошие идеи просто так не пропадают, и в конце ХХ века стали массово появляться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руткиты</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предназначенные для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Microsoft</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Windows</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 name="Рисунок 2" descr="rootkit.jpg"/>
          <p:cNvPicPr>
            <a:picLocks noChangeAspect="1"/>
          </p:cNvPicPr>
          <p:nvPr/>
        </p:nvPicPr>
        <p:blipFill>
          <a:blip r:embed="rId2" cstate="print"/>
          <a:stretch>
            <a:fillRect/>
          </a:stretch>
        </p:blipFill>
        <p:spPr>
          <a:xfrm>
            <a:off x="2627784" y="3356993"/>
            <a:ext cx="525658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39552" y="332656"/>
            <a:ext cx="806489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Ботнет</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botnet</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произошло от слов </a:t>
            </a:r>
            <a:r>
              <a:rPr kumimoji="0" lang="ru-RU" b="0" i="1"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ro</a:t>
            </a:r>
            <a:r>
              <a:rPr kumimoji="0" lang="ru-RU" b="1" i="1"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bot</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и </a:t>
            </a:r>
            <a:r>
              <a:rPr kumimoji="0" lang="ru-RU" b="1" i="1"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net</a:t>
            </a:r>
            <a:r>
              <a:rPr kumimoji="0" lang="ru-RU" b="0" i="1"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work</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 это компьютерная сеть, состоящая из некоторого количества хостов, с запущенными ботами — автономным программным обеспечением.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Чаще всего бот в составе </a:t>
            </a:r>
            <a:r>
              <a:rPr kumimoji="0" lang="ru-RU"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ботнета</a:t>
            </a: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является программой, скрытно устанавливаемой на устройство жертвы и позволяющей злоумышленнику выполнять некие действия с использованием ресурсов заражённого компьютера. </a:t>
            </a:r>
            <a:endParaRPr kumimoji="0" lang="ru-RU" sz="11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Обычно используются для нелегальной или неодобряемой деятельности — рассылки спама, перебора паролей на удалённой системе, атак на отказ в обслуживании.</a:t>
            </a:r>
            <a:endParaRPr kumimoji="0" lang="ru-RU" sz="28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 name="Рисунок 2" descr="botnet.png"/>
          <p:cNvPicPr>
            <a:picLocks noChangeAspect="1"/>
          </p:cNvPicPr>
          <p:nvPr/>
        </p:nvPicPr>
        <p:blipFill>
          <a:blip r:embed="rId2" cstate="print"/>
          <a:stretch>
            <a:fillRect/>
          </a:stretch>
        </p:blipFill>
        <p:spPr>
          <a:xfrm>
            <a:off x="2627784" y="2780928"/>
            <a:ext cx="5472608" cy="374441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tnet.jpg"/>
          <p:cNvPicPr>
            <a:picLocks noChangeAspect="1"/>
          </p:cNvPicPr>
          <p:nvPr/>
        </p:nvPicPr>
        <p:blipFill>
          <a:blip r:embed="rId2" cstate="print"/>
          <a:stretch>
            <a:fillRect/>
          </a:stretch>
        </p:blipFill>
        <p:spPr>
          <a:xfrm>
            <a:off x="323528" y="41744"/>
            <a:ext cx="8496944" cy="671402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79512" y="260648"/>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Червями </a:t>
            </a:r>
            <a:r>
              <a:rPr kumimoji="0" lang="ru-RU" sz="24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называют вирусы, которые распространяются по глобальным сетям, поражая целые системы, а не отдельные программы. Это самый опасный вид вирусов, так как объектами нападения в этом случае становятся информационные системы государственного масштаба. С появлением глобальной сети </a:t>
            </a:r>
            <a:r>
              <a:rPr kumimoji="0" lang="ru-RU" sz="24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Internet</a:t>
            </a:r>
            <a:r>
              <a:rPr kumimoji="0" lang="ru-RU" sz="24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этот вид нарушения безопасности представляет наибольшую угрозу, т. к. ему в любой момент может подвергнуться любой из 40 миллионов компьютеров, подключенных к этой сети.</a:t>
            </a:r>
            <a:endParaRPr kumimoji="0" lang="ru-RU" sz="36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 name="Рисунок 2" descr="worm.jpg"/>
          <p:cNvPicPr>
            <a:picLocks noChangeAspect="1"/>
          </p:cNvPicPr>
          <p:nvPr/>
        </p:nvPicPr>
        <p:blipFill>
          <a:blip r:embed="rId2" cstate="print"/>
          <a:stretch>
            <a:fillRect/>
          </a:stretch>
        </p:blipFill>
        <p:spPr>
          <a:xfrm>
            <a:off x="899592" y="3429000"/>
            <a:ext cx="2520280" cy="3270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Why-is-my-computer-slow.jpg"/>
          <p:cNvPicPr>
            <a:picLocks noChangeAspect="1"/>
          </p:cNvPicPr>
          <p:nvPr/>
        </p:nvPicPr>
        <p:blipFill>
          <a:blip r:embed="rId3" cstate="print"/>
          <a:stretch>
            <a:fillRect/>
          </a:stretch>
        </p:blipFill>
        <p:spPr>
          <a:xfrm>
            <a:off x="3635896" y="3429000"/>
            <a:ext cx="4896544" cy="3253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9512" y="269064"/>
            <a:ext cx="424847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Бэкдор</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backdoor</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back</a:t>
            </a:r>
            <a:r>
              <a:rPr kumimoji="0" lang="ru-RU" sz="2000" b="0" i="1"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door</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 чёрный ход) — программы, которые устанавливает взломщик на взломанном им компьютере после получения первоначального доступа с целью повторного получения доступа к системе. </a:t>
            </a:r>
            <a:endParaRPr kumimoji="0" lang="ru-RU" sz="12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Основное назначение </a:t>
            </a:r>
            <a:r>
              <a:rPr kumimoji="0" lang="ru-RU" sz="20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Backdoor</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 скрытное управление компьютером. Как правило, </a:t>
            </a:r>
            <a:r>
              <a:rPr kumimoji="0" lang="ru-RU" sz="20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Backdoor</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позволяет копировать файлы с пораженного компьютера и наоборот, передавать на пораженный компьютер файлы и программы. Кроме того, обычно </a:t>
            </a:r>
            <a:r>
              <a:rPr kumimoji="0" lang="ru-RU" sz="20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Backdoor</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позволяет получить удаленный доступ к реестру, производить системные операции (перезагрузку ПК, создание новых сетевых ресурсов, модификацию паролей и т.п.). </a:t>
            </a:r>
            <a:endParaRPr kumimoji="0" lang="ru-RU" sz="32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8914" name="Picture 2" descr="C:\Users\burshtein\Desktop\big.jpeg"/>
          <p:cNvPicPr>
            <a:picLocks noChangeAspect="1" noChangeArrowheads="1"/>
          </p:cNvPicPr>
          <p:nvPr/>
        </p:nvPicPr>
        <p:blipFill>
          <a:blip r:embed="rId2" cstate="print"/>
          <a:srcRect/>
          <a:stretch>
            <a:fillRect/>
          </a:stretch>
        </p:blipFill>
        <p:spPr bwMode="auto">
          <a:xfrm>
            <a:off x="4499992" y="404664"/>
            <a:ext cx="4286250" cy="60674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79512" y="404664"/>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Кейлоггер</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keylogger</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 это регистратор нажатий клавиш) — программное обеспечение, основным назначением которого является скрытый мониторинг нажатий клавиш и ведение журнала этих нажатий или аппаратные средства. Аппаратные </a:t>
            </a:r>
            <a:r>
              <a:rPr kumimoji="0" lang="ru-RU" sz="20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кейлоггеры</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встречаются значительно реже, чем программные, однако при защите важной информации о них ни в коем случае нельзя забывать.</a:t>
            </a:r>
            <a:endParaRPr kumimoji="0" lang="ru-RU" sz="1200" b="0" i="0" u="none" strike="noStrike" cap="none" normalizeH="0" baseline="0" dirty="0" smtClean="0">
              <a:ln>
                <a:noFill/>
              </a:ln>
              <a:solidFill>
                <a:schemeClr val="accent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Перехват нажатий клавиш может использоваться обычными программами и часто применяется для вызова функций программы из другого приложения с помощью «горячих клавиш» (</a:t>
            </a:r>
            <a:r>
              <a:rPr kumimoji="0" lang="ru-RU" sz="20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hotkeys</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или, например, для переключения неправильной раскладки клавиатуры (как </a:t>
            </a:r>
            <a:r>
              <a:rPr kumimoji="0" lang="ru-RU" sz="20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Keyboard</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accent5"/>
                </a:solidFill>
                <a:effectLst/>
                <a:latin typeface="Times New Roman" pitchFamily="18" charset="0"/>
                <a:ea typeface="Times New Roman" pitchFamily="18" charset="0"/>
                <a:cs typeface="Times New Roman" pitchFamily="18" charset="0"/>
              </a:rPr>
              <a:t>Ninja</a:t>
            </a:r>
            <a:r>
              <a:rPr kumimoji="0" lang="ru-RU" sz="20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 </a:t>
            </a:r>
            <a:endParaRPr kumimoji="0" lang="ru-RU" sz="32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 name="Рисунок 2" descr="c188a10905c31efeea668762669.jpg"/>
          <p:cNvPicPr>
            <a:picLocks noChangeAspect="1"/>
          </p:cNvPicPr>
          <p:nvPr/>
        </p:nvPicPr>
        <p:blipFill>
          <a:blip r:embed="rId2" cstate="print"/>
          <a:stretch>
            <a:fillRect/>
          </a:stretch>
        </p:blipFill>
        <p:spPr>
          <a:xfrm>
            <a:off x="2195736" y="3284984"/>
            <a:ext cx="4355976" cy="326474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27584" y="412257"/>
            <a:ext cx="799288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7488"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Каждый вирус имеет собственное имя. </a:t>
            </a:r>
            <a:r>
              <a:rPr kumimoji="0" lang="ru-RU" sz="2800" b="0" i="0" u="none" strike="noStrike" cap="none" normalizeH="0" baseline="0" dirty="0" smtClean="0">
                <a:ln>
                  <a:noFill/>
                </a:ln>
                <a:solidFill>
                  <a:schemeClr val="accent5"/>
                </a:solidFill>
                <a:effectLst/>
                <a:latin typeface="Times New Roman" pitchFamily="18" charset="0"/>
                <a:ea typeface="Times New Roman" pitchFamily="18" charset="0"/>
                <a:cs typeface="Times New Roman" pitchFamily="18" charset="0"/>
              </a:rPr>
              <a:t>Вы слышите его, когда узнаете об очередной эпидемии. Откуда берется имя? Обнаружив новый вирус, антивирусные компании дают ему имена в соответствии с классификациями, принятыми в каждой конкретной компании, причем классификация у каждой фирмы своя. </a:t>
            </a:r>
            <a:endParaRPr kumimoji="0" lang="ru-RU" sz="4000" b="0" i="0" u="none" strike="noStrike" cap="none" normalizeH="0" baseline="0" dirty="0" smtClean="0">
              <a:ln>
                <a:noFill/>
              </a:ln>
              <a:solidFill>
                <a:schemeClr val="accent5"/>
              </a:solidFill>
              <a:effectLst/>
              <a:latin typeface="Times New Roman" pitchFamily="18" charset="0"/>
              <a:cs typeface="Times New Roman" pitchFamily="18" charset="0"/>
            </a:endParaRPr>
          </a:p>
        </p:txBody>
      </p:sp>
      <p:pic>
        <p:nvPicPr>
          <p:cNvPr id="3" name="Рисунок 2" descr="image002.jpg"/>
          <p:cNvPicPr>
            <a:picLocks noChangeAspect="1"/>
          </p:cNvPicPr>
          <p:nvPr/>
        </p:nvPicPr>
        <p:blipFill>
          <a:blip r:embed="rId2" cstate="print"/>
          <a:stretch>
            <a:fillRect/>
          </a:stretch>
        </p:blipFill>
        <p:spPr>
          <a:xfrm>
            <a:off x="1763688" y="3638550"/>
            <a:ext cx="5610225" cy="29588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528" y="465639"/>
            <a:ext cx="66967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0100"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Компьютерные вирусы</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являются программами, которые могут «размножаться» и скрытно внедрять свои копии в файлы, загрузочные секторы дисков и документы. </a:t>
            </a: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Обязательным свойством</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компьютерного вируса является способность к размножению (самокопированию) и незаметному для пользователя внедрению в файлы, загрузочные   секторы дисков и документы. Название «вирус» по отноше­нию к компьютерным программам пришло из биологии именно по признаку способности к саморазмножению.</a:t>
            </a: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rPr>
              <a:t> </a:t>
            </a:r>
            <a:endParaRPr kumimoji="0" lang="ru-RU" sz="28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internet1082.jpg"/>
          <p:cNvPicPr>
            <a:picLocks noChangeAspect="1"/>
          </p:cNvPicPr>
          <p:nvPr/>
        </p:nvPicPr>
        <p:blipFill>
          <a:blip r:embed="rId2" cstate="print"/>
          <a:stretch>
            <a:fillRect/>
          </a:stretch>
        </p:blipFill>
        <p:spPr>
          <a:xfrm>
            <a:off x="3491880" y="3284984"/>
            <a:ext cx="5125864" cy="3075518"/>
          </a:xfrm>
          <a:prstGeom prst="rect">
            <a:avLst/>
          </a:prstGeom>
          <a:solidFill>
            <a:srgbClr val="FFFFFF">
              <a:shade val="85000"/>
            </a:srgbClr>
          </a:solidFill>
          <a:ln w="76200" cap="sq">
            <a:solidFill>
              <a:schemeClr val="tx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83568" y="1700808"/>
          <a:ext cx="8064896" cy="4354499"/>
        </p:xfrm>
        <a:graphic>
          <a:graphicData uri="http://schemas.openxmlformats.org/drawingml/2006/table">
            <a:tbl>
              <a:tblPr/>
              <a:tblGrid>
                <a:gridCol w="8064896">
                  <a:extLst>
                    <a:ext uri="{9D8B030D-6E8A-4147-A177-3AD203B41FA5}">
                      <a16:colId xmlns:a16="http://schemas.microsoft.com/office/drawing/2014/main" xmlns="" val="20000"/>
                    </a:ext>
                  </a:extLst>
                </a:gridCol>
              </a:tblGrid>
              <a:tr h="4354499">
                <a:tc>
                  <a:txBody>
                    <a:bodyPr/>
                    <a:lstStyle/>
                    <a:p>
                      <a:pPr indent="217805">
                        <a:lnSpc>
                          <a:spcPct val="115000"/>
                        </a:lnSpc>
                        <a:spcAft>
                          <a:spcPts val="0"/>
                        </a:spcAft>
                      </a:pPr>
                      <a:r>
                        <a:rPr lang="ru-RU" sz="2000" dirty="0">
                          <a:solidFill>
                            <a:schemeClr val="accent5"/>
                          </a:solidFill>
                          <a:latin typeface="Times New Roman" pitchFamily="18" charset="0"/>
                          <a:ea typeface="Times New Roman"/>
                          <a:cs typeface="Times New Roman" pitchFamily="18" charset="0"/>
                        </a:rPr>
                        <a:t>Посмотрите сами: например, Worm.Win32.Nuf – это то же самое, </a:t>
                      </a:r>
                      <a:endParaRPr lang="ru-RU" sz="1800" dirty="0">
                        <a:solidFill>
                          <a:schemeClr val="accent5"/>
                        </a:solidFill>
                        <a:latin typeface="Times New Roman" pitchFamily="18" charset="0"/>
                        <a:ea typeface="Calibri"/>
                        <a:cs typeface="Times New Roman" pitchFamily="18" charset="0"/>
                      </a:endParaRPr>
                    </a:p>
                    <a:p>
                      <a:pPr indent="217805">
                        <a:lnSpc>
                          <a:spcPct val="115000"/>
                        </a:lnSpc>
                        <a:spcAft>
                          <a:spcPts val="0"/>
                        </a:spcAft>
                      </a:pPr>
                      <a:r>
                        <a:rPr lang="ru-RU" sz="2000" dirty="0" smtClean="0">
                          <a:solidFill>
                            <a:schemeClr val="accent5"/>
                          </a:solidFill>
                          <a:latin typeface="Times New Roman" pitchFamily="18" charset="0"/>
                          <a:ea typeface="Times New Roman"/>
                          <a:cs typeface="Times New Roman" pitchFamily="18" charset="0"/>
                        </a:rPr>
                        <a:t>что</a:t>
                      </a:r>
                      <a:r>
                        <a:rPr lang="en-US" sz="2000" dirty="0" smtClean="0">
                          <a:solidFill>
                            <a:schemeClr val="accent5"/>
                          </a:solidFill>
                          <a:latin typeface="Times New Roman" pitchFamily="18" charset="0"/>
                          <a:ea typeface="Times New Roman"/>
                          <a:cs typeface="Times New Roman" pitchFamily="18" charset="0"/>
                        </a:rPr>
                        <a:t> </a:t>
                      </a:r>
                      <a:r>
                        <a:rPr lang="en-US" sz="2000" dirty="0">
                          <a:solidFill>
                            <a:schemeClr val="accent5"/>
                          </a:solidFill>
                          <a:latin typeface="Times New Roman" pitchFamily="18" charset="0"/>
                          <a:ea typeface="Times New Roman"/>
                          <a:cs typeface="Times New Roman" pitchFamily="18" charset="0"/>
                        </a:rPr>
                        <a:t>Net-Worm.Win32.Mytob.c. </a:t>
                      </a:r>
                      <a:endParaRPr lang="ru-RU" sz="1800" dirty="0">
                        <a:solidFill>
                          <a:schemeClr val="accent5"/>
                        </a:solidFill>
                        <a:latin typeface="Times New Roman" pitchFamily="18" charset="0"/>
                        <a:ea typeface="Calibri"/>
                        <a:cs typeface="Times New Roman" pitchFamily="18" charset="0"/>
                      </a:endParaRPr>
                    </a:p>
                    <a:p>
                      <a:pPr indent="217805">
                        <a:lnSpc>
                          <a:spcPct val="115000"/>
                        </a:lnSpc>
                        <a:spcAft>
                          <a:spcPts val="0"/>
                        </a:spcAft>
                      </a:pPr>
                      <a:r>
                        <a:rPr lang="en-US" sz="2000" dirty="0">
                          <a:solidFill>
                            <a:schemeClr val="accent5"/>
                          </a:solidFill>
                          <a:latin typeface="Times New Roman" pitchFamily="18" charset="0"/>
                          <a:ea typeface="Times New Roman"/>
                          <a:cs typeface="Times New Roman" pitchFamily="18" charset="0"/>
                        </a:rPr>
                        <a:t> </a:t>
                      </a:r>
                      <a:endParaRPr lang="ru-RU" sz="1800" dirty="0">
                        <a:solidFill>
                          <a:schemeClr val="accent5"/>
                        </a:solidFill>
                        <a:latin typeface="Times New Roman" pitchFamily="18" charset="0"/>
                        <a:ea typeface="Calibri"/>
                        <a:cs typeface="Times New Roman" pitchFamily="18" charset="0"/>
                      </a:endParaRPr>
                    </a:p>
                    <a:p>
                      <a:pPr indent="217805">
                        <a:lnSpc>
                          <a:spcPct val="115000"/>
                        </a:lnSpc>
                        <a:spcAft>
                          <a:spcPts val="0"/>
                        </a:spcAft>
                      </a:pPr>
                      <a:r>
                        <a:rPr lang="ru-RU" sz="2000" dirty="0">
                          <a:solidFill>
                            <a:schemeClr val="accent5"/>
                          </a:solidFill>
                          <a:latin typeface="Times New Roman" pitchFamily="18" charset="0"/>
                          <a:ea typeface="Times New Roman"/>
                          <a:cs typeface="Times New Roman" pitchFamily="18" charset="0"/>
                        </a:rPr>
                        <a:t>Часто название дается по некоторым внешним признакам:</a:t>
                      </a:r>
                      <a:endParaRPr lang="ru-RU" sz="1800" dirty="0">
                        <a:solidFill>
                          <a:schemeClr val="accent5"/>
                        </a:solidFill>
                        <a:latin typeface="Times New Roman" pitchFamily="18" charset="0"/>
                        <a:ea typeface="Calibri"/>
                        <a:cs typeface="Times New Roman" pitchFamily="18" charset="0"/>
                      </a:endParaRPr>
                    </a:p>
                    <a:p>
                      <a:pPr indent="217805">
                        <a:lnSpc>
                          <a:spcPct val="115000"/>
                        </a:lnSpc>
                        <a:spcAft>
                          <a:spcPts val="0"/>
                        </a:spcAft>
                      </a:pPr>
                      <a:r>
                        <a:rPr lang="ru-RU" sz="2000" dirty="0">
                          <a:solidFill>
                            <a:schemeClr val="accent5"/>
                          </a:solidFill>
                          <a:latin typeface="Times New Roman" pitchFamily="18" charset="0"/>
                          <a:ea typeface="Times New Roman"/>
                          <a:cs typeface="Times New Roman" pitchFamily="18" charset="0"/>
                        </a:rPr>
                        <a:t>    • по месту обнаружения вируса (</a:t>
                      </a:r>
                      <a:r>
                        <a:rPr lang="ru-RU" sz="2000" dirty="0" err="1">
                          <a:solidFill>
                            <a:schemeClr val="accent5"/>
                          </a:solidFill>
                          <a:latin typeface="Times New Roman" pitchFamily="18" charset="0"/>
                          <a:ea typeface="Times New Roman"/>
                          <a:cs typeface="Times New Roman" pitchFamily="18" charset="0"/>
                        </a:rPr>
                        <a:t>Jerusalem</a:t>
                      </a:r>
                      <a:r>
                        <a:rPr lang="ru-RU" sz="2000" dirty="0">
                          <a:solidFill>
                            <a:schemeClr val="accent5"/>
                          </a:solidFill>
                          <a:latin typeface="Times New Roman" pitchFamily="18" charset="0"/>
                          <a:ea typeface="Times New Roman"/>
                          <a:cs typeface="Times New Roman" pitchFamily="18" charset="0"/>
                        </a:rPr>
                        <a:t>);</a:t>
                      </a:r>
                      <a:endParaRPr lang="ru-RU" sz="1800" dirty="0">
                        <a:solidFill>
                          <a:schemeClr val="accent5"/>
                        </a:solidFill>
                        <a:latin typeface="Times New Roman" pitchFamily="18" charset="0"/>
                        <a:ea typeface="Calibri"/>
                        <a:cs typeface="Times New Roman" pitchFamily="18" charset="0"/>
                      </a:endParaRPr>
                    </a:p>
                    <a:p>
                      <a:pPr indent="217805">
                        <a:lnSpc>
                          <a:spcPct val="115000"/>
                        </a:lnSpc>
                        <a:spcAft>
                          <a:spcPts val="0"/>
                        </a:spcAft>
                      </a:pPr>
                      <a:r>
                        <a:rPr lang="ru-RU" sz="2000" dirty="0">
                          <a:solidFill>
                            <a:schemeClr val="accent5"/>
                          </a:solidFill>
                          <a:latin typeface="Times New Roman" pitchFamily="18" charset="0"/>
                          <a:ea typeface="Times New Roman"/>
                          <a:cs typeface="Times New Roman" pitchFamily="18" charset="0"/>
                        </a:rPr>
                        <a:t>    • содержащимся в теле вируса текстовым строкам (I </a:t>
                      </a:r>
                      <a:r>
                        <a:rPr lang="ru-RU" sz="2000" dirty="0" err="1">
                          <a:solidFill>
                            <a:schemeClr val="accent5"/>
                          </a:solidFill>
                          <a:latin typeface="Times New Roman" pitchFamily="18" charset="0"/>
                          <a:ea typeface="Times New Roman"/>
                          <a:cs typeface="Times New Roman" pitchFamily="18" charset="0"/>
                        </a:rPr>
                        <a:t>Love</a:t>
                      </a:r>
                      <a:r>
                        <a:rPr lang="ru-RU" sz="2000" dirty="0">
                          <a:solidFill>
                            <a:schemeClr val="accent5"/>
                          </a:solidFill>
                          <a:latin typeface="Times New Roman" pitchFamily="18" charset="0"/>
                          <a:ea typeface="Times New Roman"/>
                          <a:cs typeface="Times New Roman" pitchFamily="18" charset="0"/>
                        </a:rPr>
                        <a:t> </a:t>
                      </a:r>
                      <a:r>
                        <a:rPr lang="ru-RU" sz="2000" dirty="0" err="1">
                          <a:solidFill>
                            <a:schemeClr val="accent5"/>
                          </a:solidFill>
                          <a:latin typeface="Times New Roman" pitchFamily="18" charset="0"/>
                          <a:ea typeface="Times New Roman"/>
                          <a:cs typeface="Times New Roman" pitchFamily="18" charset="0"/>
                        </a:rPr>
                        <a:t>You</a:t>
                      </a:r>
                      <a:r>
                        <a:rPr lang="ru-RU" sz="2000" dirty="0">
                          <a:solidFill>
                            <a:schemeClr val="accent5"/>
                          </a:solidFill>
                          <a:latin typeface="Times New Roman" pitchFamily="18" charset="0"/>
                          <a:ea typeface="Times New Roman"/>
                          <a:cs typeface="Times New Roman" pitchFamily="18" charset="0"/>
                        </a:rPr>
                        <a:t>);</a:t>
                      </a:r>
                      <a:endParaRPr lang="ru-RU" sz="1800" dirty="0">
                        <a:solidFill>
                          <a:schemeClr val="accent5"/>
                        </a:solidFill>
                        <a:latin typeface="Times New Roman" pitchFamily="18" charset="0"/>
                        <a:ea typeface="Calibri"/>
                        <a:cs typeface="Times New Roman" pitchFamily="18" charset="0"/>
                      </a:endParaRPr>
                    </a:p>
                    <a:p>
                      <a:pPr indent="217805">
                        <a:lnSpc>
                          <a:spcPct val="115000"/>
                        </a:lnSpc>
                        <a:spcAft>
                          <a:spcPts val="0"/>
                        </a:spcAft>
                      </a:pPr>
                      <a:r>
                        <a:rPr lang="ru-RU" sz="2000" dirty="0">
                          <a:solidFill>
                            <a:schemeClr val="accent5"/>
                          </a:solidFill>
                          <a:latin typeface="Times New Roman" pitchFamily="18" charset="0"/>
                          <a:ea typeface="Times New Roman"/>
                          <a:cs typeface="Times New Roman" pitchFamily="18" charset="0"/>
                        </a:rPr>
                        <a:t>    • методу подачи пользователю (</a:t>
                      </a:r>
                      <a:r>
                        <a:rPr lang="ru-RU" sz="2000" dirty="0" err="1">
                          <a:solidFill>
                            <a:schemeClr val="accent5"/>
                          </a:solidFill>
                          <a:latin typeface="Times New Roman" pitchFamily="18" charset="0"/>
                          <a:ea typeface="Times New Roman"/>
                          <a:cs typeface="Times New Roman" pitchFamily="18" charset="0"/>
                        </a:rPr>
                        <a:t>AnnaKournikova</a:t>
                      </a:r>
                      <a:r>
                        <a:rPr lang="ru-RU" sz="2000" dirty="0">
                          <a:solidFill>
                            <a:schemeClr val="accent5"/>
                          </a:solidFill>
                          <a:latin typeface="Times New Roman" pitchFamily="18" charset="0"/>
                          <a:ea typeface="Times New Roman"/>
                          <a:cs typeface="Times New Roman" pitchFamily="18" charset="0"/>
                        </a:rPr>
                        <a:t>);</a:t>
                      </a:r>
                      <a:endParaRPr lang="ru-RU" sz="1800" dirty="0">
                        <a:solidFill>
                          <a:schemeClr val="accent5"/>
                        </a:solidFill>
                        <a:latin typeface="Times New Roman" pitchFamily="18" charset="0"/>
                        <a:ea typeface="Calibri"/>
                        <a:cs typeface="Times New Roman" pitchFamily="18" charset="0"/>
                      </a:endParaRPr>
                    </a:p>
                    <a:p>
                      <a:pPr indent="217805">
                        <a:lnSpc>
                          <a:spcPct val="115000"/>
                        </a:lnSpc>
                        <a:spcAft>
                          <a:spcPts val="0"/>
                        </a:spcAft>
                      </a:pPr>
                      <a:r>
                        <a:rPr lang="ru-RU" sz="2000" dirty="0">
                          <a:solidFill>
                            <a:schemeClr val="accent5"/>
                          </a:solidFill>
                          <a:latin typeface="Times New Roman" pitchFamily="18" charset="0"/>
                          <a:ea typeface="Times New Roman"/>
                          <a:cs typeface="Times New Roman" pitchFamily="18" charset="0"/>
                        </a:rPr>
                        <a:t>    • эффекту (</a:t>
                      </a:r>
                      <a:r>
                        <a:rPr lang="ru-RU" sz="2000" dirty="0" err="1">
                          <a:solidFill>
                            <a:schemeClr val="accent5"/>
                          </a:solidFill>
                          <a:latin typeface="Times New Roman" pitchFamily="18" charset="0"/>
                          <a:ea typeface="Times New Roman"/>
                          <a:cs typeface="Times New Roman" pitchFamily="18" charset="0"/>
                        </a:rPr>
                        <a:t>Black</a:t>
                      </a:r>
                      <a:r>
                        <a:rPr lang="ru-RU" sz="2000" dirty="0">
                          <a:solidFill>
                            <a:schemeClr val="accent5"/>
                          </a:solidFill>
                          <a:latin typeface="Times New Roman" pitchFamily="18" charset="0"/>
                          <a:ea typeface="Times New Roman"/>
                          <a:cs typeface="Times New Roman" pitchFamily="18" charset="0"/>
                        </a:rPr>
                        <a:t> </a:t>
                      </a:r>
                      <a:r>
                        <a:rPr lang="ru-RU" sz="2000" dirty="0" err="1">
                          <a:solidFill>
                            <a:schemeClr val="accent5"/>
                          </a:solidFill>
                          <a:latin typeface="Times New Roman" pitchFamily="18" charset="0"/>
                          <a:ea typeface="Times New Roman"/>
                          <a:cs typeface="Times New Roman" pitchFamily="18" charset="0"/>
                        </a:rPr>
                        <a:t>Friday</a:t>
                      </a:r>
                      <a:r>
                        <a:rPr lang="ru-RU" sz="2000" dirty="0">
                          <a:solidFill>
                            <a:schemeClr val="accent5"/>
                          </a:solidFill>
                          <a:latin typeface="Times New Roman" pitchFamily="18" charset="0"/>
                          <a:ea typeface="Times New Roman"/>
                          <a:cs typeface="Times New Roman" pitchFamily="18" charset="0"/>
                        </a:rPr>
                        <a:t>).</a:t>
                      </a:r>
                      <a:endParaRPr lang="ru-RU" sz="1800" dirty="0">
                        <a:solidFill>
                          <a:schemeClr val="accent5"/>
                        </a:solidFill>
                        <a:latin typeface="Times New Roman" pitchFamily="18" charset="0"/>
                        <a:ea typeface="Calibri"/>
                        <a:cs typeface="Times New Roman" pitchFamily="18" charset="0"/>
                      </a:endParaRPr>
                    </a:p>
                  </a:txBody>
                  <a:tcPr marL="9525" marR="9525" marT="9525" marB="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3" name="Рисунок 2" descr="72182_20010215074417.jpg"/>
          <p:cNvPicPr>
            <a:picLocks noChangeAspect="1"/>
          </p:cNvPicPr>
          <p:nvPr/>
        </p:nvPicPr>
        <p:blipFill>
          <a:blip r:embed="rId2" cstate="print"/>
          <a:stretch>
            <a:fillRect/>
          </a:stretch>
        </p:blipFill>
        <p:spPr>
          <a:xfrm>
            <a:off x="1259632" y="332656"/>
            <a:ext cx="2699690" cy="2016224"/>
          </a:xfrm>
          <a:prstGeom prst="rect">
            <a:avLst/>
          </a:prstGeom>
        </p:spPr>
      </p:pic>
      <p:pic>
        <p:nvPicPr>
          <p:cNvPr id="4" name="Рисунок 3" descr="mzm_vzkfzmdb.png"/>
          <p:cNvPicPr>
            <a:picLocks noChangeAspect="1"/>
          </p:cNvPicPr>
          <p:nvPr/>
        </p:nvPicPr>
        <p:blipFill>
          <a:blip r:embed="rId3" cstate="print"/>
          <a:stretch>
            <a:fillRect/>
          </a:stretch>
        </p:blipFill>
        <p:spPr>
          <a:xfrm>
            <a:off x="5148064" y="332656"/>
            <a:ext cx="2492896" cy="201622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50328161618!Virusy.jpg"/>
          <p:cNvPicPr>
            <a:picLocks noChangeAspect="1"/>
          </p:cNvPicPr>
          <p:nvPr/>
        </p:nvPicPr>
        <p:blipFill>
          <a:blip r:embed="rId2" cstate="print"/>
          <a:stretch>
            <a:fillRect/>
          </a:stretch>
        </p:blipFill>
        <p:spPr>
          <a:xfrm>
            <a:off x="0" y="0"/>
            <a:ext cx="9166950" cy="6858000"/>
          </a:xfrm>
          <a:prstGeom prst="rect">
            <a:avLst/>
          </a:prstGeom>
        </p:spPr>
      </p:pic>
      <p:sp>
        <p:nvSpPr>
          <p:cNvPr id="3" name="Содержимое 2"/>
          <p:cNvSpPr>
            <a:spLocks noGrp="1"/>
          </p:cNvSpPr>
          <p:nvPr>
            <p:ph idx="1"/>
          </p:nvPr>
        </p:nvSpPr>
        <p:spPr>
          <a:xfrm>
            <a:off x="4967536" y="0"/>
            <a:ext cx="4176464" cy="2599501"/>
          </a:xfrm>
        </p:spPr>
        <p:txBody>
          <a:bodyPr>
            <a:normAutofit fontScale="70000" lnSpcReduction="20000"/>
          </a:bodyPr>
          <a:lstStyle/>
          <a:p>
            <a:pPr marL="0" indent="0">
              <a:buNone/>
            </a:pPr>
            <a:r>
              <a:rPr lang="ru-RU" dirty="0" smtClean="0">
                <a:solidFill>
                  <a:schemeClr val="bg1"/>
                </a:solidFill>
                <a:latin typeface="Segoe Script" pitchFamily="34" charset="0"/>
              </a:rPr>
              <a:t>Презентацию разработала: </a:t>
            </a:r>
          </a:p>
          <a:p>
            <a:pPr marL="0" indent="0">
              <a:buNone/>
            </a:pPr>
            <a:endParaRPr lang="ru-RU" dirty="0" smtClean="0">
              <a:solidFill>
                <a:schemeClr val="bg1"/>
              </a:solidFill>
              <a:latin typeface="Segoe Script" pitchFamily="34" charset="0"/>
            </a:endParaRPr>
          </a:p>
          <a:p>
            <a:pPr marL="0" indent="0">
              <a:buNone/>
            </a:pPr>
            <a:r>
              <a:rPr lang="ru-RU" dirty="0" smtClean="0">
                <a:solidFill>
                  <a:schemeClr val="bg1"/>
                </a:solidFill>
                <a:latin typeface="Segoe Script" pitchFamily="34" charset="0"/>
              </a:rPr>
              <a:t>Преподаватель </a:t>
            </a:r>
          </a:p>
          <a:p>
            <a:pPr marL="0" indent="0">
              <a:buNone/>
            </a:pPr>
            <a:r>
              <a:rPr lang="ru-RU" dirty="0" smtClean="0">
                <a:solidFill>
                  <a:schemeClr val="bg1"/>
                </a:solidFill>
                <a:latin typeface="Segoe Script" pitchFamily="34" charset="0"/>
              </a:rPr>
              <a:t>информационных </a:t>
            </a:r>
          </a:p>
          <a:p>
            <a:pPr marL="0" indent="0">
              <a:buNone/>
            </a:pPr>
            <a:r>
              <a:rPr lang="ru-RU" dirty="0" smtClean="0">
                <a:solidFill>
                  <a:schemeClr val="bg1"/>
                </a:solidFill>
                <a:latin typeface="Segoe Script" pitchFamily="34" charset="0"/>
              </a:rPr>
              <a:t>дисциплин</a:t>
            </a:r>
          </a:p>
          <a:p>
            <a:pPr marL="0" indent="0">
              <a:buNone/>
            </a:pPr>
            <a:endParaRPr lang="ru-RU" dirty="0" smtClean="0">
              <a:solidFill>
                <a:schemeClr val="bg1"/>
              </a:solidFill>
              <a:latin typeface="Segoe Script" pitchFamily="34" charset="0"/>
            </a:endParaRPr>
          </a:p>
          <a:p>
            <a:pPr marL="0" indent="0">
              <a:buNone/>
            </a:pPr>
            <a:r>
              <a:rPr lang="ru-RU" dirty="0" smtClean="0">
                <a:solidFill>
                  <a:schemeClr val="bg1"/>
                </a:solidFill>
                <a:latin typeface="Segoe Script" pitchFamily="34" charset="0"/>
              </a:rPr>
              <a:t> Бурштейн Анастасия </a:t>
            </a:r>
          </a:p>
          <a:p>
            <a:pPr marL="0" indent="0">
              <a:buNone/>
            </a:pPr>
            <a:r>
              <a:rPr lang="ru-RU" dirty="0" smtClean="0">
                <a:solidFill>
                  <a:schemeClr val="bg1"/>
                </a:solidFill>
                <a:latin typeface="Segoe Script" pitchFamily="34" charset="0"/>
              </a:rPr>
              <a:t>Тарасовна</a:t>
            </a:r>
            <a:endParaRPr lang="ru-RU" dirty="0">
              <a:solidFill>
                <a:schemeClr val="bg1"/>
              </a:solidFill>
              <a:latin typeface="Segoe Scrip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67544" y="353564"/>
            <a:ext cx="849694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Стадии развития вируса:</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скрытый этап</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действие вируса не проявляется и остается незамеченным</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лавинообразное размножение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но его действия пока не активизированы</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активные действия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выполняются вредные действия, заложенные его автором.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cyber_crime_01.jpg"/>
          <p:cNvPicPr>
            <a:picLocks noChangeAspect="1"/>
          </p:cNvPicPr>
          <p:nvPr/>
        </p:nvPicPr>
        <p:blipFill>
          <a:blip r:embed="rId2" cstate="print"/>
          <a:stretch>
            <a:fillRect/>
          </a:stretch>
        </p:blipFill>
        <p:spPr>
          <a:xfrm>
            <a:off x="899592" y="1700808"/>
            <a:ext cx="6840760" cy="4834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67544" y="220000"/>
            <a:ext cx="80648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Активизация вируса может быть связана с различными событиями:</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Наступлением определённой даты или дня недели</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Запуском программы</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Открытием документа и т.д.</a:t>
            </a:r>
            <a:endParaRPr kumimoji="0" lang="ru-RU" sz="28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איום-סלולרי.png"/>
          <p:cNvPicPr>
            <a:picLocks noChangeAspect="1"/>
          </p:cNvPicPr>
          <p:nvPr/>
        </p:nvPicPr>
        <p:blipFill>
          <a:blip r:embed="rId2" cstate="print"/>
          <a:stretch>
            <a:fillRect/>
          </a:stretch>
        </p:blipFill>
        <p:spPr>
          <a:xfrm>
            <a:off x="467544" y="1804382"/>
            <a:ext cx="8277623" cy="46489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95536" y="332656"/>
            <a:ext cx="806489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512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Основы теории самовоспроизводящихся механизмов заложил американец венгерского происхождения Джон фон Нейман, который в 1951 году предложил метод создания таких механизмов. </a:t>
            </a:r>
          </a:p>
          <a:p>
            <a:pPr marL="0" marR="0" lvl="0" indent="36512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Первой публикацией, посвящённой созданию самовоспроизводящихся систем, является статья Л. С. </a:t>
            </a:r>
            <a:r>
              <a:rPr kumimoji="0" lang="ru-RU" sz="2000"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Пенроуз</a:t>
            </a: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в соавторстве со своим мужем, нобелевским лауреатом по физике Р. </a:t>
            </a:r>
            <a:r>
              <a:rPr kumimoji="0" lang="ru-RU" sz="2000"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Пенроузом</a:t>
            </a: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о самовоспроизводящихся механических структурах, опубликованная в 1957 году американским журналом </a:t>
            </a:r>
            <a:r>
              <a:rPr kumimoji="0" lang="ru-RU" sz="2000"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Nature</a:t>
            </a:r>
            <a:r>
              <a:rPr kumimoji="0" lang="ru-RU" sz="2000"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endParaRPr kumimoji="0" lang="ru-RU" sz="32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744c928895cc60be7bc366f269371791.jpg"/>
          <p:cNvPicPr>
            <a:picLocks noChangeAspect="1"/>
          </p:cNvPicPr>
          <p:nvPr/>
        </p:nvPicPr>
        <p:blipFill>
          <a:blip r:embed="rId2" cstate="print"/>
          <a:stretch>
            <a:fillRect/>
          </a:stretch>
        </p:blipFill>
        <p:spPr>
          <a:xfrm>
            <a:off x="1907704" y="3212976"/>
            <a:ext cx="4968552" cy="3525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23528" y="188640"/>
            <a:ext cx="8568952" cy="30315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5125"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В 1961 году В. А.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Высотский</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Х. Д.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Макилрой</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и Роберт Моррис из фирмы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Bell</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Telephone</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Laboratories</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(США) изобрели необычную игру «Дарвин»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Darwin</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в которой несколько ассемблерных программ, названных «организмами», загружались в память компьютера. </a:t>
            </a:r>
          </a:p>
          <a:p>
            <a:pPr marL="0" marR="0" lvl="0" indent="365125"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3571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Организмы, созданные одним игроком, должны были уничтожать представителей другого вида и захватывать жизненное пространство. Победителем считался тот игрок, чьи организмы захватывали всю память или набирали наибольшее количество очков. </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3571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С появлением первых персональных компьютеров </a:t>
            </a:r>
            <a:r>
              <a:rPr kumimoji="0" lang="ru-RU" b="1"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Apple</a:t>
            </a: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в </a:t>
            </a: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1977 году </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и развитием сетевой инфраструктуры начинается новая эпоха истории вирусов. </a:t>
            </a:r>
            <a:endParaRPr kumimoji="0" lang="ru-RU" sz="28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niceimage_ru-1268.jpg"/>
          <p:cNvPicPr>
            <a:picLocks noChangeAspect="1"/>
          </p:cNvPicPr>
          <p:nvPr/>
        </p:nvPicPr>
        <p:blipFill>
          <a:blip r:embed="rId2" cstate="print"/>
          <a:stretch>
            <a:fillRect/>
          </a:stretch>
        </p:blipFill>
        <p:spPr>
          <a:xfrm>
            <a:off x="1691680" y="3212976"/>
            <a:ext cx="5580112" cy="348757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67544" y="327139"/>
            <a:ext cx="82809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7188" algn="just"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Первая эпидемия </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была вызвана вирусом </a:t>
            </a: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BRAIN</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(также известен как Пакистанский вирус) - первый вирус созданный для IBM PC-совместимых ПК. Он был разработан братьями </a:t>
            </a:r>
            <a:r>
              <a:rPr kumimoji="0" lang="ru-RU" b="1" i="1"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Амджатом</a:t>
            </a:r>
            <a:r>
              <a:rPr kumimoji="0" lang="ru-RU" b="1" i="1"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и </a:t>
            </a:r>
            <a:r>
              <a:rPr kumimoji="0" lang="ru-RU" b="1" i="1"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Базитом</a:t>
            </a:r>
            <a:r>
              <a:rPr kumimoji="0" lang="ru-RU" b="1" i="1"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Алви</a:t>
            </a:r>
            <a:r>
              <a:rPr kumimoji="0" lang="ru-RU" b="1" i="1"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в 1986 и был обнаружен летом 1987. </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3571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Программа должна была наказать местных пиратов, ворующих программное обеспечение у их фирмы. В программке значились имена, адрес и телефоны братьев. Однако неожиданно для всех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The</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Brain</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вышел за границы Пакистана и заразил только в США более 18 тысяч компьютеров и сотни компьютеров по всему миру. Вирус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Brain</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являлся также и первым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стелс-вирусом</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 при попытке чтения заражённого сектора он «подставлял» его незаражённый оригинал. </a:t>
            </a:r>
            <a:endParaRPr kumimoji="0" lang="ru-RU" sz="28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0.jpg"/>
          <p:cNvPicPr>
            <a:picLocks noChangeAspect="1"/>
          </p:cNvPicPr>
          <p:nvPr/>
        </p:nvPicPr>
        <p:blipFill>
          <a:blip r:embed="rId2" cstate="print"/>
          <a:stretch>
            <a:fillRect/>
          </a:stretch>
        </p:blipFill>
        <p:spPr>
          <a:xfrm>
            <a:off x="2195736" y="3284984"/>
            <a:ext cx="4572000" cy="3429000"/>
          </a:xfrm>
          <a:prstGeom prst="rect">
            <a:avLst/>
          </a:prstGeom>
          <a:ln w="57150" cap="rnd">
            <a:solidFill>
              <a:schemeClr val="tx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67544" y="4437112"/>
            <a:ext cx="806489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r>
              <a:rPr kumimoji="0" lang="ru-RU" b="1" i="0" u="sng"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Вторая эпидемия</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берущая начало в </a:t>
            </a:r>
            <a:r>
              <a:rPr kumimoji="0" lang="ru-RU" b="0" i="0" u="none" strike="noStrike" cap="none" normalizeH="0" baseline="0" dirty="0" err="1" smtClean="0">
                <a:ln>
                  <a:noFill/>
                </a:ln>
                <a:solidFill>
                  <a:schemeClr val="tx2">
                    <a:lumMod val="90000"/>
                  </a:schemeClr>
                </a:solidFill>
                <a:effectLst/>
                <a:latin typeface="Times New Roman" pitchFamily="18" charset="0"/>
                <a:ea typeface="Times New Roman" pitchFamily="18" charset="0"/>
                <a:cs typeface="Times New Roman" pitchFamily="18" charset="0"/>
              </a:rPr>
              <a:t>Лехайском</a:t>
            </a: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университете (США), разразилась в ноябре. В течение нескольких дней этот вирус уничтожил содержимое нескольких сот дискет из библиотеки вычислительного центра университета и личных дискет студентов. За время эпидемии вирусом было заражено около четырёх тысяч компьютеров.</a:t>
            </a:r>
            <a:endParaRPr kumimoji="0" lang="ru-RU" sz="11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2">
                    <a:lumMod val="90000"/>
                  </a:schemeClr>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chemeClr val="tx2">
                  <a:lumMod val="90000"/>
                </a:schemeClr>
              </a:solidFill>
              <a:effectLst/>
              <a:latin typeface="Times New Roman" pitchFamily="18" charset="0"/>
              <a:cs typeface="Times New Roman" pitchFamily="18" charset="0"/>
            </a:endParaRPr>
          </a:p>
        </p:txBody>
      </p:sp>
      <p:pic>
        <p:nvPicPr>
          <p:cNvPr id="3" name="Рисунок 2" descr="floppy-disks.jpg"/>
          <p:cNvPicPr>
            <a:picLocks noChangeAspect="1"/>
          </p:cNvPicPr>
          <p:nvPr/>
        </p:nvPicPr>
        <p:blipFill>
          <a:blip r:embed="rId2" cstate="print"/>
          <a:stretch>
            <a:fillRect/>
          </a:stretch>
        </p:blipFill>
        <p:spPr>
          <a:xfrm>
            <a:off x="1475656" y="332656"/>
            <a:ext cx="6084168" cy="4054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105</TotalTime>
  <Words>741</Words>
  <Application>Microsoft Office PowerPoint</Application>
  <PresentationFormat>Экран (4:3)</PresentationFormat>
  <Paragraphs>112</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Литейная</vt:lpstr>
      <vt:lpstr>Компьютерные вирусы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Компьютерные вирусы</dc:title>
  <dc:creator>burshtein</dc:creator>
  <cp:lastModifiedBy>avanesyan</cp:lastModifiedBy>
  <cp:revision>14</cp:revision>
  <dcterms:created xsi:type="dcterms:W3CDTF">2015-10-21T12:16:06Z</dcterms:created>
  <dcterms:modified xsi:type="dcterms:W3CDTF">2019-12-06T11:16:11Z</dcterms:modified>
</cp:coreProperties>
</file>