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90" r:id="rId3"/>
    <p:sldId id="259" r:id="rId4"/>
    <p:sldId id="262" r:id="rId5"/>
    <p:sldId id="264" r:id="rId6"/>
    <p:sldId id="265" r:id="rId7"/>
    <p:sldId id="266" r:id="rId8"/>
    <p:sldId id="267" r:id="rId9"/>
    <p:sldId id="263" r:id="rId10"/>
    <p:sldId id="268" r:id="rId11"/>
    <p:sldId id="269" r:id="rId12"/>
    <p:sldId id="270" r:id="rId13"/>
    <p:sldId id="309" r:id="rId14"/>
    <p:sldId id="293" r:id="rId15"/>
    <p:sldId id="294" r:id="rId16"/>
    <p:sldId id="295" r:id="rId17"/>
    <p:sldId id="296" r:id="rId18"/>
    <p:sldId id="299" r:id="rId19"/>
    <p:sldId id="300" r:id="rId20"/>
    <p:sldId id="304" r:id="rId21"/>
    <p:sldId id="305" r:id="rId22"/>
    <p:sldId id="306" r:id="rId23"/>
    <p:sldId id="278" r:id="rId24"/>
    <p:sldId id="283" r:id="rId25"/>
    <p:sldId id="284" r:id="rId26"/>
    <p:sldId id="286" r:id="rId27"/>
    <p:sldId id="287" r:id="rId28"/>
    <p:sldId id="288" r:id="rId29"/>
    <p:sldId id="307" r:id="rId30"/>
    <p:sldId id="308" r:id="rId31"/>
  </p:sldIdLst>
  <p:sldSz cx="9144000" cy="6858000" type="screen4x3"/>
  <p:notesSz cx="6815138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BE0E3"/>
    <a:srgbClr val="FF3300"/>
    <a:srgbClr val="925BFF"/>
    <a:srgbClr val="9E6DFF"/>
    <a:srgbClr val="935DFF"/>
    <a:srgbClr val="D0008B"/>
    <a:srgbClr val="C42500"/>
    <a:srgbClr val="00817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3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BC0B83-2648-4F36-8DEC-F58508704A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6F8CFE-0284-4876-A1E9-482D4D9E1E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2DCD57-E261-4567-9953-FCCC5E0DC9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9466399-ED58-441D-B2EB-7CE4939C2A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92E8B4-C1FC-4A5A-82BF-275DEA0971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F0FCC2-FAA0-404F-BBD6-044A1B5EAD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8CA24C7-0205-4C0A-932D-76C3B50B863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5E3F94-56F6-4275-9D85-4ACDBFDCFC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6F1BE6-F27F-49B3-9B2E-3E83EE9EF4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8784C1-4AD6-47E5-A4DA-8805FA98F7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9DC23B-1847-4313-BD30-00ED116E19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05719B9-7FF4-4FA8-BFE1-4EFCB190D4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30061" y="210914"/>
            <a:ext cx="785003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Демонстрационный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материал по дисциплине </a:t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Инженерная графика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для специальностей технического профиля 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ОСНОВЫ ПРОЕКЦИОННОГО ЧЕРЧЕНИЯ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Темы : 1.Проекция прямой</a:t>
            </a:r>
          </a:p>
          <a:p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2. Преобразование чертежа прямой общего положения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1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преподаватель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Н.В. ПЛЮЩЕВА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3"/>
          <p:cNvSpPr>
            <a:spLocks noChangeAspect="1" noChangeShapeType="1"/>
          </p:cNvSpPr>
          <p:nvPr/>
        </p:nvSpPr>
        <p:spPr bwMode="auto">
          <a:xfrm flipH="1" flipV="1">
            <a:off x="6040438" y="3932238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Text Box 34"/>
          <p:cNvSpPr txBox="1">
            <a:spLocks noChangeAspect="1" noChangeArrowheads="1"/>
          </p:cNvSpPr>
          <p:nvPr/>
        </p:nvSpPr>
        <p:spPr bwMode="auto">
          <a:xfrm flipV="1">
            <a:off x="5756275" y="38989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167"/>
          <p:cNvGrpSpPr>
            <a:grpSpLocks/>
          </p:cNvGrpSpPr>
          <p:nvPr/>
        </p:nvGrpSpPr>
        <p:grpSpPr bwMode="auto">
          <a:xfrm>
            <a:off x="6196013" y="2081213"/>
            <a:ext cx="817562" cy="776287"/>
            <a:chOff x="3903" y="1311"/>
            <a:chExt cx="515" cy="489"/>
          </a:xfrm>
        </p:grpSpPr>
        <p:grpSp>
          <p:nvGrpSpPr>
            <p:cNvPr id="12370" name="Group 28"/>
            <p:cNvGrpSpPr>
              <a:grpSpLocks/>
            </p:cNvGrpSpPr>
            <p:nvPr/>
          </p:nvGrpSpPr>
          <p:grpSpPr bwMode="auto">
            <a:xfrm>
              <a:off x="3903" y="1311"/>
              <a:ext cx="385" cy="288"/>
              <a:chOff x="3198" y="1069"/>
              <a:chExt cx="385" cy="288"/>
            </a:xfrm>
          </p:grpSpPr>
          <p:sp>
            <p:nvSpPr>
              <p:cNvPr id="12372" name="Rectangle 2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2373" name="Line 3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71" name="Line 45"/>
            <p:cNvSpPr>
              <a:spLocks noChangeShapeType="1"/>
            </p:cNvSpPr>
            <p:nvPr/>
          </p:nvSpPr>
          <p:spPr bwMode="auto">
            <a:xfrm>
              <a:off x="4250" y="1548"/>
              <a:ext cx="168" cy="252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3" name="Text Box 123"/>
          <p:cNvSpPr txBox="1">
            <a:spLocks noChangeArrowheads="1"/>
          </p:cNvSpPr>
          <p:nvPr/>
        </p:nvSpPr>
        <p:spPr bwMode="auto">
          <a:xfrm>
            <a:off x="149225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2294" name="Text Box 124"/>
          <p:cNvSpPr txBox="1">
            <a:spLocks noChangeArrowheads="1"/>
          </p:cNvSpPr>
          <p:nvPr/>
        </p:nvSpPr>
        <p:spPr bwMode="auto">
          <a:xfrm>
            <a:off x="4773613" y="80168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2295" name="Group 114"/>
          <p:cNvGrpSpPr>
            <a:grpSpLocks/>
          </p:cNvGrpSpPr>
          <p:nvPr/>
        </p:nvGrpSpPr>
        <p:grpSpPr bwMode="auto">
          <a:xfrm>
            <a:off x="0" y="1622425"/>
            <a:ext cx="4764088" cy="3900488"/>
            <a:chOff x="0" y="867"/>
            <a:chExt cx="3001" cy="2457"/>
          </a:xfrm>
        </p:grpSpPr>
        <p:sp>
          <p:nvSpPr>
            <p:cNvPr id="12365" name="Rectangle 53"/>
            <p:cNvSpPr>
              <a:spLocks noChangeAspect="1" noChangeArrowheads="1"/>
            </p:cNvSpPr>
            <p:nvPr/>
          </p:nvSpPr>
          <p:spPr bwMode="auto">
            <a:xfrm>
              <a:off x="386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2366" name="AutoShape 54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2367" name="Group 58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12368" name="Line 59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69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</p:grpSp>
      <p:grpSp>
        <p:nvGrpSpPr>
          <p:cNvPr id="12296" name="Group 61"/>
          <p:cNvGrpSpPr>
            <a:grpSpLocks/>
          </p:cNvGrpSpPr>
          <p:nvPr/>
        </p:nvGrpSpPr>
        <p:grpSpPr bwMode="auto">
          <a:xfrm>
            <a:off x="557213" y="1517650"/>
            <a:ext cx="741362" cy="534988"/>
            <a:chOff x="345" y="598"/>
            <a:chExt cx="467" cy="337"/>
          </a:xfrm>
        </p:grpSpPr>
        <p:sp>
          <p:nvSpPr>
            <p:cNvPr id="12363" name="Text Box 62"/>
            <p:cNvSpPr txBox="1">
              <a:spLocks noChangeAspect="1" noChangeArrowheads="1"/>
            </p:cNvSpPr>
            <p:nvPr/>
          </p:nvSpPr>
          <p:spPr bwMode="auto">
            <a:xfrm>
              <a:off x="345" y="598"/>
              <a:ext cx="389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2364" name="Text Box 63"/>
            <p:cNvSpPr txBox="1">
              <a:spLocks noChangeAspect="1" noChangeArrowheads="1"/>
            </p:cNvSpPr>
            <p:nvPr/>
          </p:nvSpPr>
          <p:spPr bwMode="auto">
            <a:xfrm>
              <a:off x="490" y="723"/>
              <a:ext cx="3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 i="1">
                  <a:latin typeface="GOST type B" pitchFamily="34" charset="0"/>
                </a:rPr>
                <a:t>2</a:t>
              </a:r>
              <a:endParaRPr lang="ru-RU" sz="2400" i="1">
                <a:latin typeface="GOST type B" pitchFamily="34" charset="0"/>
              </a:endParaRPr>
            </a:p>
          </p:txBody>
        </p:sp>
      </p:grpSp>
      <p:grpSp>
        <p:nvGrpSpPr>
          <p:cNvPr id="7" name="Group 165"/>
          <p:cNvGrpSpPr>
            <a:grpSpLocks/>
          </p:cNvGrpSpPr>
          <p:nvPr/>
        </p:nvGrpSpPr>
        <p:grpSpPr bwMode="auto">
          <a:xfrm>
            <a:off x="1946275" y="3209925"/>
            <a:ext cx="550863" cy="1273175"/>
            <a:chOff x="1226" y="2022"/>
            <a:chExt cx="347" cy="802"/>
          </a:xfrm>
        </p:grpSpPr>
        <p:sp>
          <p:nvSpPr>
            <p:cNvPr id="12361" name="Line 67"/>
            <p:cNvSpPr>
              <a:spLocks noChangeAspect="1" noChangeShapeType="1"/>
            </p:cNvSpPr>
            <p:nvPr/>
          </p:nvSpPr>
          <p:spPr bwMode="auto">
            <a:xfrm>
              <a:off x="1228" y="2022"/>
              <a:ext cx="0" cy="3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62" name="Line 94"/>
            <p:cNvSpPr>
              <a:spLocks noChangeAspect="1" noChangeShapeType="1"/>
            </p:cNvSpPr>
            <p:nvPr/>
          </p:nvSpPr>
          <p:spPr bwMode="auto">
            <a:xfrm>
              <a:off x="1226" y="2347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2298" name="Text Box 96"/>
          <p:cNvSpPr txBox="1">
            <a:spLocks noChangeAspect="1" noChangeArrowheads="1"/>
          </p:cNvSpPr>
          <p:nvPr/>
        </p:nvSpPr>
        <p:spPr bwMode="auto">
          <a:xfrm>
            <a:off x="2443163" y="3594100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2299" name="Line 87"/>
          <p:cNvSpPr>
            <a:spLocks noChangeShapeType="1"/>
          </p:cNvSpPr>
          <p:nvPr/>
        </p:nvSpPr>
        <p:spPr bwMode="auto">
          <a:xfrm rot="18919898" flipV="1">
            <a:off x="2006600" y="2759075"/>
            <a:ext cx="933450" cy="9413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0" name="Text Box 113"/>
          <p:cNvSpPr txBox="1">
            <a:spLocks noChangeAspect="1" noChangeArrowheads="1"/>
          </p:cNvSpPr>
          <p:nvPr/>
        </p:nvSpPr>
        <p:spPr bwMode="auto">
          <a:xfrm>
            <a:off x="2481263" y="209232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169"/>
          <p:cNvGrpSpPr>
            <a:grpSpLocks/>
          </p:cNvGrpSpPr>
          <p:nvPr/>
        </p:nvGrpSpPr>
        <p:grpSpPr bwMode="auto">
          <a:xfrm>
            <a:off x="6373813" y="1398588"/>
            <a:ext cx="1585912" cy="4016375"/>
            <a:chOff x="4015" y="881"/>
            <a:chExt cx="999" cy="2530"/>
          </a:xfrm>
        </p:grpSpPr>
        <p:grpSp>
          <p:nvGrpSpPr>
            <p:cNvPr id="12342" name="Group 11"/>
            <p:cNvGrpSpPr>
              <a:grpSpLocks/>
            </p:cNvGrpSpPr>
            <p:nvPr/>
          </p:nvGrpSpPr>
          <p:grpSpPr bwMode="auto">
            <a:xfrm>
              <a:off x="4375" y="881"/>
              <a:ext cx="352" cy="400"/>
              <a:chOff x="1200" y="1488"/>
              <a:chExt cx="352" cy="400"/>
            </a:xfrm>
          </p:grpSpPr>
          <p:sp>
            <p:nvSpPr>
              <p:cNvPr id="12359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2360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2343" name="Group 168"/>
            <p:cNvGrpSpPr>
              <a:grpSpLocks/>
            </p:cNvGrpSpPr>
            <p:nvPr/>
          </p:nvGrpSpPr>
          <p:grpSpPr bwMode="auto">
            <a:xfrm>
              <a:off x="4015" y="1259"/>
              <a:ext cx="999" cy="2152"/>
              <a:chOff x="4015" y="1259"/>
              <a:chExt cx="999" cy="2152"/>
            </a:xfrm>
          </p:grpSpPr>
          <p:grpSp>
            <p:nvGrpSpPr>
              <p:cNvPr id="12344" name="Group 8"/>
              <p:cNvGrpSpPr>
                <a:grpSpLocks/>
              </p:cNvGrpSpPr>
              <p:nvPr/>
            </p:nvGrpSpPr>
            <p:grpSpPr bwMode="auto">
              <a:xfrm>
                <a:off x="4045" y="1865"/>
                <a:ext cx="334" cy="391"/>
                <a:chOff x="1200" y="1488"/>
                <a:chExt cx="352" cy="412"/>
              </a:xfrm>
            </p:grpSpPr>
            <p:sp>
              <p:nvSpPr>
                <p:cNvPr id="12357" name="Text Box 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2358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45" name="Line 35"/>
              <p:cNvSpPr>
                <a:spLocks noChangeAspect="1" noChangeShapeType="1"/>
              </p:cNvSpPr>
              <p:nvPr/>
            </p:nvSpPr>
            <p:spPr bwMode="auto">
              <a:xfrm flipV="1">
                <a:off x="4414" y="2130"/>
                <a:ext cx="0" cy="8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6" name="Arc 120"/>
              <p:cNvSpPr>
                <a:spLocks/>
              </p:cNvSpPr>
              <p:nvPr/>
            </p:nvSpPr>
            <p:spPr bwMode="auto">
              <a:xfrm>
                <a:off x="4416" y="2318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7" name="Oval 121"/>
              <p:cNvSpPr>
                <a:spLocks noChangeAspect="1" noChangeArrowheads="1"/>
              </p:cNvSpPr>
              <p:nvPr/>
            </p:nvSpPr>
            <p:spPr bwMode="auto">
              <a:xfrm>
                <a:off x="4463" y="2397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48" name="Line 41"/>
              <p:cNvSpPr>
                <a:spLocks noChangeShapeType="1"/>
              </p:cNvSpPr>
              <p:nvPr/>
            </p:nvSpPr>
            <p:spPr bwMode="auto">
              <a:xfrm rot="19093607" flipV="1">
                <a:off x="4142" y="1411"/>
                <a:ext cx="568" cy="605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49" name="Oval 42"/>
              <p:cNvSpPr>
                <a:spLocks noChangeAspect="1" noChangeArrowheads="1"/>
              </p:cNvSpPr>
              <p:nvPr/>
            </p:nvSpPr>
            <p:spPr bwMode="auto">
              <a:xfrm flipV="1">
                <a:off x="4401" y="1259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50" name="Oval 43"/>
              <p:cNvSpPr>
                <a:spLocks noChangeAspect="1" noChangeArrowheads="1"/>
              </p:cNvSpPr>
              <p:nvPr/>
            </p:nvSpPr>
            <p:spPr bwMode="auto">
              <a:xfrm flipV="1">
                <a:off x="4377" y="2098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51" name="Group 141"/>
              <p:cNvGrpSpPr>
                <a:grpSpLocks/>
              </p:cNvGrpSpPr>
              <p:nvPr/>
            </p:nvGrpSpPr>
            <p:grpSpPr bwMode="auto">
              <a:xfrm>
                <a:off x="4015" y="2997"/>
                <a:ext cx="999" cy="414"/>
                <a:chOff x="991" y="2748"/>
                <a:chExt cx="999" cy="414"/>
              </a:xfrm>
            </p:grpSpPr>
            <p:sp>
              <p:nvSpPr>
                <p:cNvPr id="12352" name="Text Box 14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67" y="275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3" name="Text Box 14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798" y="292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4" name="Text Box 14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91" y="2755"/>
                  <a:ext cx="70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</a:t>
                  </a:r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 )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5" name="Text Box 1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36" y="2931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2356" name="Text Box 146"/>
                <p:cNvSpPr txBox="1">
                  <a:spLocks noChangeArrowheads="1"/>
                </p:cNvSpPr>
                <p:nvPr/>
              </p:nvSpPr>
              <p:spPr bwMode="auto">
                <a:xfrm>
                  <a:off x="1486" y="2748"/>
                  <a:ext cx="25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i="1">
                      <a:solidFill>
                        <a:srgbClr val="C42500"/>
                      </a:solidFill>
                      <a:latin typeface="GOST type B" pitchFamily="34" charset="0"/>
                      <a:sym typeface="Symbol" pitchFamily="18" charset="2"/>
                    </a:rPr>
                    <a:t></a:t>
                  </a:r>
                </a:p>
              </p:txBody>
            </p:sp>
          </p:grpSp>
        </p:grpSp>
      </p:grpSp>
      <p:sp>
        <p:nvSpPr>
          <p:cNvPr id="18580" name="Rectangle 14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676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Горизонтально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3" name="Group 162"/>
          <p:cNvGrpSpPr>
            <a:grpSpLocks/>
          </p:cNvGrpSpPr>
          <p:nvPr/>
        </p:nvGrpSpPr>
        <p:grpSpPr bwMode="auto">
          <a:xfrm>
            <a:off x="1385888" y="1665288"/>
            <a:ext cx="1095375" cy="2225675"/>
            <a:chOff x="873" y="1049"/>
            <a:chExt cx="690" cy="1402"/>
          </a:xfrm>
        </p:grpSpPr>
        <p:sp>
          <p:nvSpPr>
            <p:cNvPr id="12323" name="Line 98"/>
            <p:cNvSpPr>
              <a:spLocks noChangeShapeType="1"/>
            </p:cNvSpPr>
            <p:nvPr/>
          </p:nvSpPr>
          <p:spPr bwMode="auto">
            <a:xfrm rot="19013867" flipV="1">
              <a:off x="945" y="1290"/>
              <a:ext cx="568" cy="60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324" name="Group 161"/>
            <p:cNvGrpSpPr>
              <a:grpSpLocks/>
            </p:cNvGrpSpPr>
            <p:nvPr/>
          </p:nvGrpSpPr>
          <p:grpSpPr bwMode="auto">
            <a:xfrm>
              <a:off x="883" y="1667"/>
              <a:ext cx="667" cy="784"/>
              <a:chOff x="883" y="1667"/>
              <a:chExt cx="667" cy="784"/>
            </a:xfrm>
          </p:grpSpPr>
          <p:sp>
            <p:nvSpPr>
              <p:cNvPr id="12334" name="Line 66"/>
              <p:cNvSpPr>
                <a:spLocks noChangeAspect="1" noChangeShapeType="1"/>
              </p:cNvSpPr>
              <p:nvPr/>
            </p:nvSpPr>
            <p:spPr bwMode="auto">
              <a:xfrm>
                <a:off x="1223" y="2002"/>
                <a:ext cx="327" cy="44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35" name="Group 68"/>
              <p:cNvGrpSpPr>
                <a:grpSpLocks/>
              </p:cNvGrpSpPr>
              <p:nvPr/>
            </p:nvGrpSpPr>
            <p:grpSpPr bwMode="auto">
              <a:xfrm>
                <a:off x="883" y="1667"/>
                <a:ext cx="334" cy="391"/>
                <a:chOff x="1200" y="1488"/>
                <a:chExt cx="352" cy="412"/>
              </a:xfrm>
            </p:grpSpPr>
            <p:sp>
              <p:nvSpPr>
                <p:cNvPr id="12340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2341" name="Text Box 7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36" name="Oval 86"/>
              <p:cNvSpPr>
                <a:spLocks noChangeAspect="1" noChangeArrowheads="1"/>
              </p:cNvSpPr>
              <p:nvPr/>
            </p:nvSpPr>
            <p:spPr bwMode="auto">
              <a:xfrm>
                <a:off x="1192" y="1977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37" name="Group 151"/>
              <p:cNvGrpSpPr>
                <a:grpSpLocks noChangeAspect="1"/>
              </p:cNvGrpSpPr>
              <p:nvPr/>
            </p:nvGrpSpPr>
            <p:grpSpPr bwMode="auto">
              <a:xfrm rot="-7476000">
                <a:off x="1313" y="2150"/>
                <a:ext cx="81" cy="63"/>
                <a:chOff x="2533" y="2425"/>
                <a:chExt cx="45" cy="35"/>
              </a:xfrm>
            </p:grpSpPr>
            <p:sp>
              <p:nvSpPr>
                <p:cNvPr id="12338" name="Line 15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39" name="Line 15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25" name="Group 160"/>
            <p:cNvGrpSpPr>
              <a:grpSpLocks/>
            </p:cNvGrpSpPr>
            <p:nvPr/>
          </p:nvGrpSpPr>
          <p:grpSpPr bwMode="auto">
            <a:xfrm>
              <a:off x="873" y="1049"/>
              <a:ext cx="690" cy="568"/>
              <a:chOff x="873" y="1049"/>
              <a:chExt cx="690" cy="568"/>
            </a:xfrm>
          </p:grpSpPr>
          <p:grpSp>
            <p:nvGrpSpPr>
              <p:cNvPr id="12326" name="Group 78"/>
              <p:cNvGrpSpPr>
                <a:grpSpLocks/>
              </p:cNvGrpSpPr>
              <p:nvPr/>
            </p:nvGrpSpPr>
            <p:grpSpPr bwMode="auto">
              <a:xfrm>
                <a:off x="873" y="1049"/>
                <a:ext cx="352" cy="400"/>
                <a:chOff x="1200" y="1488"/>
                <a:chExt cx="352" cy="400"/>
              </a:xfrm>
            </p:grpSpPr>
            <p:sp>
              <p:nvSpPr>
                <p:cNvPr id="12332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12333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2327" name="Line 81"/>
              <p:cNvSpPr>
                <a:spLocks noChangeAspect="1" noChangeShapeType="1"/>
              </p:cNvSpPr>
              <p:nvPr/>
            </p:nvSpPr>
            <p:spPr bwMode="auto">
              <a:xfrm>
                <a:off x="1225" y="1153"/>
                <a:ext cx="338" cy="46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328" name="Oval 89"/>
              <p:cNvSpPr>
                <a:spLocks noChangeAspect="1" noChangeArrowheads="1"/>
              </p:cNvSpPr>
              <p:nvPr/>
            </p:nvSpPr>
            <p:spPr bwMode="auto">
              <a:xfrm>
                <a:off x="1200" y="1131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29" name="Group 157"/>
              <p:cNvGrpSpPr>
                <a:grpSpLocks noChangeAspect="1"/>
              </p:cNvGrpSpPr>
              <p:nvPr/>
            </p:nvGrpSpPr>
            <p:grpSpPr bwMode="auto">
              <a:xfrm rot="-7476000">
                <a:off x="1346" y="1345"/>
                <a:ext cx="81" cy="63"/>
                <a:chOff x="2533" y="2425"/>
                <a:chExt cx="45" cy="35"/>
              </a:xfrm>
            </p:grpSpPr>
            <p:sp>
              <p:nvSpPr>
                <p:cNvPr id="12330" name="Line 15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31" name="Line 15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2304" name="Oval 92"/>
          <p:cNvSpPr>
            <a:spLocks noChangeAspect="1" noChangeArrowheads="1"/>
          </p:cNvSpPr>
          <p:nvPr/>
        </p:nvSpPr>
        <p:spPr bwMode="auto">
          <a:xfrm rot="-2679670">
            <a:off x="2413000" y="251142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" name="Group 164"/>
          <p:cNvGrpSpPr>
            <a:grpSpLocks/>
          </p:cNvGrpSpPr>
          <p:nvPr/>
        </p:nvGrpSpPr>
        <p:grpSpPr bwMode="auto">
          <a:xfrm>
            <a:off x="1720850" y="3856038"/>
            <a:ext cx="1585913" cy="1209675"/>
            <a:chOff x="1084" y="2429"/>
            <a:chExt cx="999" cy="762"/>
          </a:xfrm>
        </p:grpSpPr>
        <p:sp>
          <p:nvSpPr>
            <p:cNvPr id="12312" name="Text Box 135"/>
            <p:cNvSpPr txBox="1">
              <a:spLocks noChangeAspect="1" noChangeArrowheads="1"/>
            </p:cNvSpPr>
            <p:nvPr/>
          </p:nvSpPr>
          <p:spPr bwMode="auto">
            <a:xfrm>
              <a:off x="1329" y="2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grpSp>
          <p:nvGrpSpPr>
            <p:cNvPr id="12313" name="Group 163"/>
            <p:cNvGrpSpPr>
              <a:grpSpLocks/>
            </p:cNvGrpSpPr>
            <p:nvPr/>
          </p:nvGrpSpPr>
          <p:grpSpPr bwMode="auto">
            <a:xfrm>
              <a:off x="1084" y="2429"/>
              <a:ext cx="999" cy="754"/>
              <a:chOff x="1084" y="2429"/>
              <a:chExt cx="999" cy="754"/>
            </a:xfrm>
          </p:grpSpPr>
          <p:sp>
            <p:nvSpPr>
              <p:cNvPr id="12314" name="Line 85"/>
              <p:cNvSpPr>
                <a:spLocks noChangeAspect="1" noChangeShapeType="1"/>
              </p:cNvSpPr>
              <p:nvPr/>
            </p:nvSpPr>
            <p:spPr bwMode="auto">
              <a:xfrm>
                <a:off x="1561" y="2429"/>
                <a:ext cx="1" cy="36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2315" name="Group 154"/>
              <p:cNvGrpSpPr>
                <a:grpSpLocks noChangeAspect="1"/>
              </p:cNvGrpSpPr>
              <p:nvPr/>
            </p:nvGrpSpPr>
            <p:grpSpPr bwMode="auto">
              <a:xfrm rot="5400000">
                <a:off x="1521" y="2588"/>
                <a:ext cx="81" cy="63"/>
                <a:chOff x="2533" y="2425"/>
                <a:chExt cx="45" cy="35"/>
              </a:xfrm>
            </p:grpSpPr>
            <p:sp>
              <p:nvSpPr>
                <p:cNvPr id="12321" name="Line 155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2322" name="Line 15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2316" name="Text Box 132"/>
              <p:cNvSpPr txBox="1">
                <a:spLocks noChangeAspect="1" noChangeArrowheads="1"/>
              </p:cNvSpPr>
              <p:nvPr/>
            </p:nvSpPr>
            <p:spPr bwMode="auto">
              <a:xfrm>
                <a:off x="1760" y="2783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7" name="Text Box 133"/>
              <p:cNvSpPr txBox="1">
                <a:spLocks noChangeAspect="1" noChangeArrowheads="1"/>
              </p:cNvSpPr>
              <p:nvPr/>
            </p:nvSpPr>
            <p:spPr bwMode="auto">
              <a:xfrm>
                <a:off x="1891" y="2952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8" name="Text Box 134"/>
              <p:cNvSpPr txBox="1">
                <a:spLocks noChangeAspect="1" noChangeArrowheads="1"/>
              </p:cNvSpPr>
              <p:nvPr/>
            </p:nvSpPr>
            <p:spPr bwMode="auto">
              <a:xfrm>
                <a:off x="1084" y="2784"/>
                <a:ext cx="70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(</a:t>
                </a:r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 )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2319" name="Text Box 136"/>
              <p:cNvSpPr txBox="1">
                <a:spLocks noChangeArrowheads="1"/>
              </p:cNvSpPr>
              <p:nvPr/>
            </p:nvSpPr>
            <p:spPr bwMode="auto">
              <a:xfrm>
                <a:off x="1579" y="2777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  <p:sp>
            <p:nvSpPr>
              <p:cNvPr id="12320" name="Oval 97"/>
              <p:cNvSpPr>
                <a:spLocks noChangeAspect="1" noChangeArrowheads="1"/>
              </p:cNvSpPr>
              <p:nvPr/>
            </p:nvSpPr>
            <p:spPr bwMode="auto">
              <a:xfrm>
                <a:off x="1527" y="2788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2306" name="Oval 95"/>
          <p:cNvSpPr>
            <a:spLocks noChangeAspect="1" noChangeArrowheads="1"/>
          </p:cNvSpPr>
          <p:nvPr/>
        </p:nvSpPr>
        <p:spPr bwMode="auto">
          <a:xfrm>
            <a:off x="2417763" y="38433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2307" name="Group 125"/>
          <p:cNvGrpSpPr>
            <a:grpSpLocks/>
          </p:cNvGrpSpPr>
          <p:nvPr/>
        </p:nvGrpSpPr>
        <p:grpSpPr bwMode="auto">
          <a:xfrm>
            <a:off x="1790700" y="5010150"/>
            <a:ext cx="728663" cy="520700"/>
            <a:chOff x="1392" y="3534"/>
            <a:chExt cx="459" cy="328"/>
          </a:xfrm>
        </p:grpSpPr>
        <p:sp>
          <p:nvSpPr>
            <p:cNvPr id="12310" name="Text Box 126"/>
            <p:cNvSpPr txBox="1">
              <a:spLocks noChangeAspect="1" noChangeArrowheads="1"/>
            </p:cNvSpPr>
            <p:nvPr/>
          </p:nvSpPr>
          <p:spPr bwMode="auto">
            <a:xfrm rot="-851333">
              <a:off x="1392" y="3534"/>
              <a:ext cx="380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2311" name="Text Box 127"/>
            <p:cNvSpPr txBox="1">
              <a:spLocks noChangeAspect="1" noChangeArrowheads="1"/>
            </p:cNvSpPr>
            <p:nvPr/>
          </p:nvSpPr>
          <p:spPr bwMode="auto">
            <a:xfrm rot="-851333">
              <a:off x="1537" y="3632"/>
              <a:ext cx="31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8471" name="Oval 39"/>
          <p:cNvSpPr>
            <a:spLocks noChangeAspect="1" noChangeArrowheads="1"/>
          </p:cNvSpPr>
          <p:nvPr/>
        </p:nvSpPr>
        <p:spPr bwMode="auto">
          <a:xfrm flipV="1">
            <a:off x="6954838" y="4746625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Text Box 17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, поэтому ее горизонтальная проекция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вырождается в точку. Относительно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прямая параллельна и изображается на этих плоскостях проекций в натуральную величину.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0000">
                <a:solidFill>
                  <a:srgbClr val="800080"/>
                </a:solidFill>
              </a:rPr>
              <a:t>   </a:t>
            </a:r>
            <a:r>
              <a:rPr lang="ru-RU" b="1">
                <a:solidFill>
                  <a:srgbClr val="800080"/>
                </a:solidFill>
              </a:rPr>
              <a:t>перпендикулярна оси координат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1" grpId="0" animBg="1"/>
      <p:bldP spid="1847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90525" y="5657850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фронтальной плоскости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парал-лельна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. Фронтальная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вырождается в точку.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</a:rPr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en-US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прямая проецируется в натуральную величину.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baseline="-20000">
                <a:solidFill>
                  <a:srgbClr val="800080"/>
                </a:solidFill>
              </a:rPr>
              <a:t>   </a:t>
            </a:r>
            <a:r>
              <a:rPr lang="ru-RU" b="1">
                <a:solidFill>
                  <a:srgbClr val="800080"/>
                </a:solidFill>
              </a:rPr>
              <a:t>перпендикулярна оси координат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</a:p>
        </p:txBody>
      </p:sp>
      <p:sp>
        <p:nvSpPr>
          <p:cNvPr id="13315" name="Text Box 32"/>
          <p:cNvSpPr txBox="1">
            <a:spLocks noChangeArrowheads="1"/>
          </p:cNvSpPr>
          <p:nvPr/>
        </p:nvSpPr>
        <p:spPr bwMode="auto">
          <a:xfrm>
            <a:off x="1201648" y="782848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3316" name="Text Box 33"/>
          <p:cNvSpPr txBox="1">
            <a:spLocks noChangeArrowheads="1"/>
          </p:cNvSpPr>
          <p:nvPr/>
        </p:nvSpPr>
        <p:spPr bwMode="auto">
          <a:xfrm>
            <a:off x="5187680" y="77580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3317" name="Group 121"/>
          <p:cNvGrpSpPr>
            <a:grpSpLocks/>
          </p:cNvGrpSpPr>
          <p:nvPr/>
        </p:nvGrpSpPr>
        <p:grpSpPr bwMode="auto">
          <a:xfrm>
            <a:off x="1061049" y="1483143"/>
            <a:ext cx="4764088" cy="4005263"/>
            <a:chOff x="0" y="956"/>
            <a:chExt cx="3001" cy="2523"/>
          </a:xfrm>
        </p:grpSpPr>
        <p:sp>
          <p:nvSpPr>
            <p:cNvPr id="13392" name="AutoShape 40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93" name="Group 41"/>
            <p:cNvGrpSpPr>
              <a:grpSpLocks/>
            </p:cNvGrpSpPr>
            <p:nvPr/>
          </p:nvGrpSpPr>
          <p:grpSpPr bwMode="auto">
            <a:xfrm>
              <a:off x="0" y="2085"/>
              <a:ext cx="373" cy="288"/>
              <a:chOff x="384" y="2345"/>
              <a:chExt cx="373" cy="288"/>
            </a:xfrm>
          </p:grpSpPr>
          <p:sp>
            <p:nvSpPr>
              <p:cNvPr id="13399" name="Line 42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400" name="Text Box 43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3394" name="Group 120"/>
            <p:cNvGrpSpPr>
              <a:grpSpLocks/>
            </p:cNvGrpSpPr>
            <p:nvPr/>
          </p:nvGrpSpPr>
          <p:grpSpPr bwMode="auto">
            <a:xfrm>
              <a:off x="351" y="956"/>
              <a:ext cx="1852" cy="1397"/>
              <a:chOff x="351" y="956"/>
              <a:chExt cx="1852" cy="1397"/>
            </a:xfrm>
          </p:grpSpPr>
          <p:sp>
            <p:nvSpPr>
              <p:cNvPr id="13395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373" y="1008"/>
                <a:ext cx="1830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grpSp>
            <p:nvGrpSpPr>
              <p:cNvPr id="13396" name="Group 44"/>
              <p:cNvGrpSpPr>
                <a:grpSpLocks/>
              </p:cNvGrpSpPr>
              <p:nvPr/>
            </p:nvGrpSpPr>
            <p:grpSpPr bwMode="auto">
              <a:xfrm>
                <a:off x="351" y="956"/>
                <a:ext cx="467" cy="337"/>
                <a:chOff x="345" y="598"/>
                <a:chExt cx="467" cy="337"/>
              </a:xfrm>
            </p:grpSpPr>
            <p:sp>
              <p:nvSpPr>
                <p:cNvPr id="13397" name="Text Box 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3398" name="Text Box 4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</p:grpSp>
      <p:grpSp>
        <p:nvGrpSpPr>
          <p:cNvPr id="13318" name="Group 75"/>
          <p:cNvGrpSpPr>
            <a:grpSpLocks/>
          </p:cNvGrpSpPr>
          <p:nvPr/>
        </p:nvGrpSpPr>
        <p:grpSpPr bwMode="auto">
          <a:xfrm>
            <a:off x="1790700" y="5010150"/>
            <a:ext cx="728663" cy="520700"/>
            <a:chOff x="1392" y="3534"/>
            <a:chExt cx="459" cy="328"/>
          </a:xfrm>
        </p:grpSpPr>
        <p:sp>
          <p:nvSpPr>
            <p:cNvPr id="13390" name="Text Box 76"/>
            <p:cNvSpPr txBox="1">
              <a:spLocks noChangeAspect="1" noChangeArrowheads="1"/>
            </p:cNvSpPr>
            <p:nvPr/>
          </p:nvSpPr>
          <p:spPr bwMode="auto">
            <a:xfrm rot="-851333">
              <a:off x="1392" y="3534"/>
              <a:ext cx="380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3391" name="Text Box 77"/>
            <p:cNvSpPr txBox="1">
              <a:spLocks noChangeAspect="1" noChangeArrowheads="1"/>
            </p:cNvSpPr>
            <p:nvPr/>
          </p:nvSpPr>
          <p:spPr bwMode="auto">
            <a:xfrm rot="-851333">
              <a:off x="1537" y="3632"/>
              <a:ext cx="314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3319" name="Line 58"/>
          <p:cNvSpPr>
            <a:spLocks noChangeShapeType="1"/>
          </p:cNvSpPr>
          <p:nvPr/>
        </p:nvSpPr>
        <p:spPr bwMode="auto">
          <a:xfrm rot="16665869" flipV="1">
            <a:off x="2214563" y="3278188"/>
            <a:ext cx="539750" cy="52705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" name="Group 131"/>
          <p:cNvGrpSpPr>
            <a:grpSpLocks/>
          </p:cNvGrpSpPr>
          <p:nvPr/>
        </p:nvGrpSpPr>
        <p:grpSpPr bwMode="auto">
          <a:xfrm>
            <a:off x="1946275" y="2819400"/>
            <a:ext cx="292100" cy="1308100"/>
            <a:chOff x="1226" y="1776"/>
            <a:chExt cx="184" cy="824"/>
          </a:xfrm>
        </p:grpSpPr>
        <p:sp>
          <p:nvSpPr>
            <p:cNvPr id="13388" name="Line 48"/>
            <p:cNvSpPr>
              <a:spLocks noChangeAspect="1" noChangeShapeType="1"/>
            </p:cNvSpPr>
            <p:nvPr/>
          </p:nvSpPr>
          <p:spPr bwMode="auto">
            <a:xfrm>
              <a:off x="1228" y="1776"/>
              <a:ext cx="0" cy="5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89" name="Line 61"/>
            <p:cNvSpPr>
              <a:spLocks noChangeAspect="1" noChangeShapeType="1"/>
            </p:cNvSpPr>
            <p:nvPr/>
          </p:nvSpPr>
          <p:spPr bwMode="auto">
            <a:xfrm>
              <a:off x="1226" y="2347"/>
              <a:ext cx="184" cy="2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321" name="Text Box 63"/>
          <p:cNvSpPr txBox="1">
            <a:spLocks noChangeAspect="1" noChangeArrowheads="1"/>
          </p:cNvSpPr>
          <p:nvPr/>
        </p:nvSpPr>
        <p:spPr bwMode="auto">
          <a:xfrm>
            <a:off x="2646363" y="3611563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22" name="Text Box 66"/>
          <p:cNvSpPr txBox="1">
            <a:spLocks noChangeAspect="1" noChangeArrowheads="1"/>
          </p:cNvSpPr>
          <p:nvPr/>
        </p:nvSpPr>
        <p:spPr bwMode="auto">
          <a:xfrm>
            <a:off x="2273300" y="2768600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23" name="Line 11"/>
          <p:cNvSpPr>
            <a:spLocks noChangeAspect="1" noChangeShapeType="1"/>
          </p:cNvSpPr>
          <p:nvPr/>
        </p:nvSpPr>
        <p:spPr bwMode="auto">
          <a:xfrm flipH="1" flipV="1">
            <a:off x="6076950" y="3084513"/>
            <a:ext cx="23828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24" name="Text Box 12"/>
          <p:cNvSpPr txBox="1">
            <a:spLocks noChangeAspect="1" noChangeArrowheads="1"/>
          </p:cNvSpPr>
          <p:nvPr/>
        </p:nvSpPr>
        <p:spPr bwMode="auto">
          <a:xfrm flipV="1">
            <a:off x="5792788" y="3051175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8" name="Group 133"/>
          <p:cNvGrpSpPr>
            <a:grpSpLocks/>
          </p:cNvGrpSpPr>
          <p:nvPr/>
        </p:nvGrpSpPr>
        <p:grpSpPr bwMode="auto">
          <a:xfrm>
            <a:off x="6224588" y="3455988"/>
            <a:ext cx="817562" cy="776287"/>
            <a:chOff x="3921" y="2177"/>
            <a:chExt cx="515" cy="489"/>
          </a:xfrm>
        </p:grpSpPr>
        <p:grpSp>
          <p:nvGrpSpPr>
            <p:cNvPr id="13384" name="Group 8"/>
            <p:cNvGrpSpPr>
              <a:grpSpLocks/>
            </p:cNvGrpSpPr>
            <p:nvPr/>
          </p:nvGrpSpPr>
          <p:grpSpPr bwMode="auto">
            <a:xfrm>
              <a:off x="3921" y="2177"/>
              <a:ext cx="385" cy="288"/>
              <a:chOff x="3198" y="1069"/>
              <a:chExt cx="385" cy="288"/>
            </a:xfrm>
          </p:grpSpPr>
          <p:sp>
            <p:nvSpPr>
              <p:cNvPr id="13386" name="Rectangle 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3387" name="Line 1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85" name="Line 15"/>
            <p:cNvSpPr>
              <a:spLocks noChangeShapeType="1"/>
            </p:cNvSpPr>
            <p:nvPr/>
          </p:nvSpPr>
          <p:spPr bwMode="auto">
            <a:xfrm>
              <a:off x="4268" y="2414"/>
              <a:ext cx="168" cy="252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32"/>
          <p:cNvGrpSpPr>
            <a:grpSpLocks/>
          </p:cNvGrpSpPr>
          <p:nvPr/>
        </p:nvGrpSpPr>
        <p:grpSpPr bwMode="auto">
          <a:xfrm>
            <a:off x="6175375" y="1633538"/>
            <a:ext cx="1419225" cy="3262312"/>
            <a:chOff x="3890" y="1029"/>
            <a:chExt cx="894" cy="2055"/>
          </a:xfrm>
        </p:grpSpPr>
        <p:sp>
          <p:nvSpPr>
            <p:cNvPr id="13365" name="Line 13"/>
            <p:cNvSpPr>
              <a:spLocks noChangeAspect="1" noChangeShapeType="1"/>
            </p:cNvSpPr>
            <p:nvPr/>
          </p:nvSpPr>
          <p:spPr bwMode="auto">
            <a:xfrm flipV="1">
              <a:off x="4437" y="1435"/>
              <a:ext cx="0" cy="10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66" name="Group 17"/>
            <p:cNvGrpSpPr>
              <a:grpSpLocks/>
            </p:cNvGrpSpPr>
            <p:nvPr/>
          </p:nvGrpSpPr>
          <p:grpSpPr bwMode="auto">
            <a:xfrm>
              <a:off x="4427" y="2010"/>
              <a:ext cx="352" cy="400"/>
              <a:chOff x="1200" y="1488"/>
              <a:chExt cx="352" cy="400"/>
            </a:xfrm>
          </p:grpSpPr>
          <p:sp>
            <p:nvSpPr>
              <p:cNvPr id="13382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3383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3367" name="Group 20"/>
            <p:cNvGrpSpPr>
              <a:grpSpLocks/>
            </p:cNvGrpSpPr>
            <p:nvPr/>
          </p:nvGrpSpPr>
          <p:grpSpPr bwMode="auto">
            <a:xfrm>
              <a:off x="4432" y="2684"/>
              <a:ext cx="352" cy="400"/>
              <a:chOff x="1200" y="1488"/>
              <a:chExt cx="352" cy="400"/>
            </a:xfrm>
          </p:grpSpPr>
          <p:sp>
            <p:nvSpPr>
              <p:cNvPr id="13380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81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3368" name="Arc 24"/>
            <p:cNvSpPr>
              <a:spLocks/>
            </p:cNvSpPr>
            <p:nvPr/>
          </p:nvSpPr>
          <p:spPr bwMode="auto">
            <a:xfrm>
              <a:off x="4439" y="1784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9" name="Oval 25"/>
            <p:cNvSpPr>
              <a:spLocks noChangeAspect="1" noChangeArrowheads="1"/>
            </p:cNvSpPr>
            <p:nvPr/>
          </p:nvSpPr>
          <p:spPr bwMode="auto">
            <a:xfrm>
              <a:off x="4486" y="1863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0" name="Line 26"/>
            <p:cNvSpPr>
              <a:spLocks noChangeShapeType="1"/>
            </p:cNvSpPr>
            <p:nvPr/>
          </p:nvSpPr>
          <p:spPr bwMode="auto">
            <a:xfrm rot="19093607" flipV="1">
              <a:off x="4235" y="2308"/>
              <a:ext cx="401" cy="447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71" name="Oval 14"/>
            <p:cNvSpPr>
              <a:spLocks noChangeAspect="1" noChangeArrowheads="1"/>
            </p:cNvSpPr>
            <p:nvPr/>
          </p:nvSpPr>
          <p:spPr bwMode="auto">
            <a:xfrm flipV="1">
              <a:off x="4404" y="2806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2" name="Oval 99"/>
            <p:cNvSpPr>
              <a:spLocks noChangeAspect="1" noChangeArrowheads="1"/>
            </p:cNvSpPr>
            <p:nvPr/>
          </p:nvSpPr>
          <p:spPr bwMode="auto">
            <a:xfrm flipV="1">
              <a:off x="4404" y="2202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73" name="Group 105"/>
            <p:cNvGrpSpPr>
              <a:grpSpLocks/>
            </p:cNvGrpSpPr>
            <p:nvPr/>
          </p:nvGrpSpPr>
          <p:grpSpPr bwMode="auto">
            <a:xfrm>
              <a:off x="3890" y="1029"/>
              <a:ext cx="888" cy="397"/>
              <a:chOff x="710" y="1373"/>
              <a:chExt cx="888" cy="397"/>
            </a:xfrm>
          </p:grpSpPr>
          <p:sp>
            <p:nvSpPr>
              <p:cNvPr id="13374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1264" y="1373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75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416" y="153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13376" name="Group 108"/>
              <p:cNvGrpSpPr>
                <a:grpSpLocks/>
              </p:cNvGrpSpPr>
              <p:nvPr/>
            </p:nvGrpSpPr>
            <p:grpSpPr bwMode="auto">
              <a:xfrm>
                <a:off x="710" y="1373"/>
                <a:ext cx="621" cy="397"/>
                <a:chOff x="643" y="1373"/>
                <a:chExt cx="621" cy="397"/>
              </a:xfrm>
            </p:grpSpPr>
            <p:sp>
              <p:nvSpPr>
                <p:cNvPr id="13378" name="Text Box 10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43" y="1373"/>
                  <a:ext cx="62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(В )</a:t>
                  </a:r>
                </a:p>
              </p:txBody>
            </p:sp>
            <p:sp>
              <p:nvSpPr>
                <p:cNvPr id="13379" name="Text Box 1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8" y="1539"/>
                  <a:ext cx="20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77" name="Text Box 111"/>
              <p:cNvSpPr txBox="1">
                <a:spLocks noChangeArrowheads="1"/>
              </p:cNvSpPr>
              <p:nvPr/>
            </p:nvSpPr>
            <p:spPr bwMode="auto">
              <a:xfrm>
                <a:off x="1120" y="1393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</p:grpSp>
      <p:sp>
        <p:nvSpPr>
          <p:cNvPr id="19569" name="Rectangle 1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61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Фронтально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5" name="Group 123"/>
          <p:cNvGrpSpPr>
            <a:grpSpLocks/>
          </p:cNvGrpSpPr>
          <p:nvPr/>
        </p:nvGrpSpPr>
        <p:grpSpPr bwMode="auto">
          <a:xfrm>
            <a:off x="1127125" y="2179638"/>
            <a:ext cx="1409700" cy="1066800"/>
            <a:chOff x="710" y="1373"/>
            <a:chExt cx="888" cy="672"/>
          </a:xfrm>
        </p:grpSpPr>
        <p:sp>
          <p:nvSpPr>
            <p:cNvPr id="13354" name="Line 55"/>
            <p:cNvSpPr>
              <a:spLocks noChangeAspect="1" noChangeShapeType="1"/>
            </p:cNvSpPr>
            <p:nvPr/>
          </p:nvSpPr>
          <p:spPr bwMode="auto">
            <a:xfrm>
              <a:off x="1216" y="1759"/>
              <a:ext cx="209" cy="28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55" name="Group 104"/>
            <p:cNvGrpSpPr>
              <a:grpSpLocks/>
            </p:cNvGrpSpPr>
            <p:nvPr/>
          </p:nvGrpSpPr>
          <p:grpSpPr bwMode="auto">
            <a:xfrm>
              <a:off x="710" y="1373"/>
              <a:ext cx="888" cy="397"/>
              <a:chOff x="710" y="1373"/>
              <a:chExt cx="888" cy="397"/>
            </a:xfrm>
          </p:grpSpPr>
          <p:sp>
            <p:nvSpPr>
              <p:cNvPr id="13359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1264" y="1373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3360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1416" y="153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13361" name="Group 103"/>
              <p:cNvGrpSpPr>
                <a:grpSpLocks/>
              </p:cNvGrpSpPr>
              <p:nvPr/>
            </p:nvGrpSpPr>
            <p:grpSpPr bwMode="auto">
              <a:xfrm>
                <a:off x="710" y="1373"/>
                <a:ext cx="621" cy="397"/>
                <a:chOff x="643" y="1373"/>
                <a:chExt cx="621" cy="397"/>
              </a:xfrm>
            </p:grpSpPr>
            <p:sp>
              <p:nvSpPr>
                <p:cNvPr id="13363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43" y="1373"/>
                  <a:ext cx="621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(В )</a:t>
                  </a:r>
                </a:p>
              </p:txBody>
            </p:sp>
            <p:sp>
              <p:nvSpPr>
                <p:cNvPr id="13364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68" y="1539"/>
                  <a:ext cx="20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62" name="Text Box 98"/>
              <p:cNvSpPr txBox="1">
                <a:spLocks noChangeArrowheads="1"/>
              </p:cNvSpPr>
              <p:nvPr/>
            </p:nvSpPr>
            <p:spPr bwMode="auto">
              <a:xfrm>
                <a:off x="1120" y="1393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  <p:grpSp>
          <p:nvGrpSpPr>
            <p:cNvPr id="13356" name="Group 114"/>
            <p:cNvGrpSpPr>
              <a:grpSpLocks noChangeAspect="1"/>
            </p:cNvGrpSpPr>
            <p:nvPr/>
          </p:nvGrpSpPr>
          <p:grpSpPr bwMode="auto">
            <a:xfrm rot="-7476000">
              <a:off x="1282" y="1877"/>
              <a:ext cx="81" cy="63"/>
              <a:chOff x="2533" y="2425"/>
              <a:chExt cx="45" cy="35"/>
            </a:xfrm>
          </p:grpSpPr>
          <p:sp>
            <p:nvSpPr>
              <p:cNvPr id="13357" name="Line 115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58" name="Line 116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515" name="Oval 59"/>
          <p:cNvSpPr>
            <a:spLocks noChangeAspect="1" noChangeArrowheads="1"/>
          </p:cNvSpPr>
          <p:nvPr/>
        </p:nvSpPr>
        <p:spPr bwMode="auto">
          <a:xfrm>
            <a:off x="1890713" y="2757488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" name="Group 130"/>
          <p:cNvGrpSpPr>
            <a:grpSpLocks/>
          </p:cNvGrpSpPr>
          <p:nvPr/>
        </p:nvGrpSpPr>
        <p:grpSpPr bwMode="auto">
          <a:xfrm>
            <a:off x="1827213" y="3241675"/>
            <a:ext cx="981075" cy="2003425"/>
            <a:chOff x="1151" y="2042"/>
            <a:chExt cx="618" cy="1262"/>
          </a:xfrm>
        </p:grpSpPr>
        <p:sp>
          <p:nvSpPr>
            <p:cNvPr id="13334" name="Line 88"/>
            <p:cNvSpPr>
              <a:spLocks noChangeAspect="1" noChangeShapeType="1"/>
            </p:cNvSpPr>
            <p:nvPr/>
          </p:nvSpPr>
          <p:spPr bwMode="auto">
            <a:xfrm>
              <a:off x="1421" y="2042"/>
              <a:ext cx="2" cy="609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3335" name="Group 129"/>
            <p:cNvGrpSpPr>
              <a:grpSpLocks/>
            </p:cNvGrpSpPr>
            <p:nvPr/>
          </p:nvGrpSpPr>
          <p:grpSpPr bwMode="auto">
            <a:xfrm>
              <a:off x="1151" y="2374"/>
              <a:ext cx="618" cy="930"/>
              <a:chOff x="1151" y="2374"/>
              <a:chExt cx="618" cy="930"/>
            </a:xfrm>
          </p:grpSpPr>
          <p:grpSp>
            <p:nvGrpSpPr>
              <p:cNvPr id="13336" name="Group 68"/>
              <p:cNvGrpSpPr>
                <a:grpSpLocks/>
              </p:cNvGrpSpPr>
              <p:nvPr/>
            </p:nvGrpSpPr>
            <p:grpSpPr bwMode="auto">
              <a:xfrm>
                <a:off x="1151" y="2555"/>
                <a:ext cx="352" cy="400"/>
                <a:chOff x="1200" y="1488"/>
                <a:chExt cx="352" cy="400"/>
              </a:xfrm>
            </p:grpSpPr>
            <p:sp>
              <p:nvSpPr>
                <p:cNvPr id="13352" name="Text Box 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3353" name="Text Box 7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3337" name="Group 71"/>
              <p:cNvGrpSpPr>
                <a:grpSpLocks/>
              </p:cNvGrpSpPr>
              <p:nvPr/>
            </p:nvGrpSpPr>
            <p:grpSpPr bwMode="auto">
              <a:xfrm>
                <a:off x="1417" y="2904"/>
                <a:ext cx="352" cy="400"/>
                <a:chOff x="1200" y="1488"/>
                <a:chExt cx="352" cy="400"/>
              </a:xfrm>
            </p:grpSpPr>
            <p:sp>
              <p:nvSpPr>
                <p:cNvPr id="13350" name="Text Box 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3351" name="Text Box 7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3338" name="Line 90"/>
              <p:cNvSpPr>
                <a:spLocks noChangeShapeType="1"/>
              </p:cNvSpPr>
              <p:nvPr/>
            </p:nvSpPr>
            <p:spPr bwMode="auto">
              <a:xfrm rot="16665869" flipV="1">
                <a:off x="1388" y="2635"/>
                <a:ext cx="340" cy="33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39" name="Group 128"/>
              <p:cNvGrpSpPr>
                <a:grpSpLocks/>
              </p:cNvGrpSpPr>
              <p:nvPr/>
            </p:nvGrpSpPr>
            <p:grpSpPr bwMode="auto">
              <a:xfrm>
                <a:off x="1384" y="2374"/>
                <a:ext cx="353" cy="657"/>
                <a:chOff x="1384" y="2374"/>
                <a:chExt cx="353" cy="657"/>
              </a:xfrm>
            </p:grpSpPr>
            <p:sp>
              <p:nvSpPr>
                <p:cNvPr id="13340" name="Oval 89"/>
                <p:cNvSpPr>
                  <a:spLocks noChangeAspect="1" noChangeArrowheads="1"/>
                </p:cNvSpPr>
                <p:nvPr/>
              </p:nvSpPr>
              <p:spPr bwMode="auto">
                <a:xfrm>
                  <a:off x="1384" y="2582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3341" name="Group 127"/>
                <p:cNvGrpSpPr>
                  <a:grpSpLocks/>
                </p:cNvGrpSpPr>
                <p:nvPr/>
              </p:nvGrpSpPr>
              <p:grpSpPr bwMode="auto">
                <a:xfrm>
                  <a:off x="1391" y="2374"/>
                  <a:ext cx="346" cy="657"/>
                  <a:chOff x="1391" y="2374"/>
                  <a:chExt cx="346" cy="657"/>
                </a:xfrm>
              </p:grpSpPr>
              <p:sp>
                <p:nvSpPr>
                  <p:cNvPr id="13342" name="Line 5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702" y="2397"/>
                    <a:ext cx="2" cy="609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43" name="Oval 6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665" y="2960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3344" name="Group 117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662" y="2642"/>
                    <a:ext cx="81" cy="63"/>
                    <a:chOff x="2533" y="2425"/>
                    <a:chExt cx="45" cy="35"/>
                  </a:xfrm>
                </p:grpSpPr>
                <p:sp>
                  <p:nvSpPr>
                    <p:cNvPr id="13348" name="Line 11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33" y="2425"/>
                      <a:ext cx="45" cy="1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9" name="Line 119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2533" y="2443"/>
                      <a:ext cx="45" cy="1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345" name="Group 124"/>
                  <p:cNvGrpSpPr>
                    <a:grpSpLocks noChangeAspect="1"/>
                  </p:cNvGrpSpPr>
                  <p:nvPr/>
                </p:nvGrpSpPr>
                <p:grpSpPr bwMode="auto">
                  <a:xfrm rot="5400000">
                    <a:off x="1382" y="2383"/>
                    <a:ext cx="81" cy="63"/>
                    <a:chOff x="2533" y="2425"/>
                    <a:chExt cx="45" cy="35"/>
                  </a:xfrm>
                </p:grpSpPr>
                <p:sp>
                  <p:nvSpPr>
                    <p:cNvPr id="13346" name="Line 12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33" y="2425"/>
                      <a:ext cx="45" cy="18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347" name="Line 126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2533" y="2443"/>
                      <a:ext cx="45" cy="1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sp>
        <p:nvSpPr>
          <p:cNvPr id="13331" name="Oval 62"/>
          <p:cNvSpPr>
            <a:spLocks noChangeAspect="1" noChangeArrowheads="1"/>
          </p:cNvSpPr>
          <p:nvPr/>
        </p:nvSpPr>
        <p:spPr bwMode="auto">
          <a:xfrm rot="-2297410">
            <a:off x="2641600" y="37925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2" name="Oval 60"/>
          <p:cNvSpPr>
            <a:spLocks noChangeAspect="1" noChangeArrowheads="1"/>
          </p:cNvSpPr>
          <p:nvPr/>
        </p:nvSpPr>
        <p:spPr bwMode="auto">
          <a:xfrm rot="-4977079">
            <a:off x="2204244" y="3188494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87" name="Oval 31"/>
          <p:cNvSpPr>
            <a:spLocks noChangeAspect="1" noChangeArrowheads="1"/>
          </p:cNvSpPr>
          <p:nvPr/>
        </p:nvSpPr>
        <p:spPr bwMode="auto">
          <a:xfrm flipV="1">
            <a:off x="6985000" y="2193925"/>
            <a:ext cx="114300" cy="112713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5" grpId="0" animBg="1"/>
      <p:bldP spid="194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6"/>
          <p:cNvSpPr txBox="1">
            <a:spLocks noChangeArrowheads="1"/>
          </p:cNvSpPr>
          <p:nvPr/>
        </p:nvSpPr>
        <p:spPr bwMode="auto">
          <a:xfrm>
            <a:off x="390525" y="5686425"/>
            <a:ext cx="8753475" cy="11715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ru-RU" b="1">
                <a:solidFill>
                  <a:srgbClr val="800080"/>
                </a:solidFill>
              </a:rPr>
              <a:t>Прямая перпендикулярна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>
                <a:solidFill>
                  <a:srgbClr val="800080"/>
                </a:solidFill>
              </a:rPr>
              <a:t>, ее профильная проекция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вырождается в точку. Относительно 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 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 прямая параллельна, на этих плоскостях ее проекции имеют натуральную величину. Горизонтальная и фронталь-ная проекции прямой перпендикулярны осям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en-US" b="1" i="1">
                <a:solidFill>
                  <a:srgbClr val="800080"/>
                </a:solidFill>
                <a:latin typeface="GOST type B" pitchFamily="34" charset="0"/>
              </a:rPr>
              <a:t>y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en-US" b="1" i="1">
                <a:solidFill>
                  <a:srgbClr val="800080"/>
                </a:solidFill>
                <a:latin typeface="GOST type B" pitchFamily="34" charset="0"/>
              </a:rPr>
              <a:t> z</a:t>
            </a:r>
            <a:r>
              <a:rPr lang="ru-RU" b="1" i="1" baseline="-25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,  соответственно</a:t>
            </a:r>
            <a:endParaRPr lang="ru-RU" b="1" i="1">
              <a:solidFill>
                <a:srgbClr val="800080"/>
              </a:solidFill>
              <a:latin typeface="GOST type B" pitchFamily="34" charset="0"/>
            </a:endParaRPr>
          </a:p>
        </p:txBody>
      </p:sp>
      <p:sp>
        <p:nvSpPr>
          <p:cNvPr id="14339" name="Text Box 34"/>
          <p:cNvSpPr txBox="1">
            <a:spLocks noChangeArrowheads="1"/>
          </p:cNvSpPr>
          <p:nvPr/>
        </p:nvSpPr>
        <p:spPr bwMode="auto">
          <a:xfrm>
            <a:off x="960108" y="82598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4340" name="Text Box 35"/>
          <p:cNvSpPr txBox="1">
            <a:spLocks noChangeArrowheads="1"/>
          </p:cNvSpPr>
          <p:nvPr/>
        </p:nvSpPr>
        <p:spPr bwMode="auto">
          <a:xfrm>
            <a:off x="5161802" y="81031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grpSp>
        <p:nvGrpSpPr>
          <p:cNvPr id="14341" name="Group 76"/>
          <p:cNvGrpSpPr>
            <a:grpSpLocks/>
          </p:cNvGrpSpPr>
          <p:nvPr/>
        </p:nvGrpSpPr>
        <p:grpSpPr bwMode="auto">
          <a:xfrm>
            <a:off x="1138687" y="1464784"/>
            <a:ext cx="4306888" cy="3630612"/>
            <a:chOff x="190" y="874"/>
            <a:chExt cx="3001" cy="2511"/>
          </a:xfrm>
        </p:grpSpPr>
        <p:sp>
          <p:nvSpPr>
            <p:cNvPr id="14474" name="Rectangle 77"/>
            <p:cNvSpPr>
              <a:spLocks noChangeAspect="1" noChangeArrowheads="1"/>
            </p:cNvSpPr>
            <p:nvPr/>
          </p:nvSpPr>
          <p:spPr bwMode="auto">
            <a:xfrm>
              <a:off x="573" y="923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4475" name="AutoShape 78"/>
            <p:cNvSpPr>
              <a:spLocks noChangeAspect="1" noChangeArrowheads="1"/>
            </p:cNvSpPr>
            <p:nvPr/>
          </p:nvSpPr>
          <p:spPr bwMode="auto">
            <a:xfrm flipH="1">
              <a:off x="561" y="2253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76" name="Group 79"/>
            <p:cNvGrpSpPr>
              <a:grpSpLocks/>
            </p:cNvGrpSpPr>
            <p:nvPr/>
          </p:nvGrpSpPr>
          <p:grpSpPr bwMode="auto">
            <a:xfrm>
              <a:off x="1320" y="3026"/>
              <a:ext cx="457" cy="359"/>
              <a:chOff x="1396" y="3533"/>
              <a:chExt cx="457" cy="359"/>
            </a:xfrm>
          </p:grpSpPr>
          <p:sp>
            <p:nvSpPr>
              <p:cNvPr id="14483" name="Text Box 8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6" y="3533"/>
                <a:ext cx="38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4484" name="Text Box 8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9" y="3630"/>
                <a:ext cx="314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14477" name="Group 82"/>
            <p:cNvGrpSpPr>
              <a:grpSpLocks/>
            </p:cNvGrpSpPr>
            <p:nvPr/>
          </p:nvGrpSpPr>
          <p:grpSpPr bwMode="auto">
            <a:xfrm>
              <a:off x="190" y="1983"/>
              <a:ext cx="373" cy="316"/>
              <a:chOff x="384" y="2345"/>
              <a:chExt cx="373" cy="316"/>
            </a:xfrm>
          </p:grpSpPr>
          <p:sp>
            <p:nvSpPr>
              <p:cNvPr id="14481" name="Line 83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82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30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4478" name="Group 85"/>
            <p:cNvGrpSpPr>
              <a:grpSpLocks/>
            </p:cNvGrpSpPr>
            <p:nvPr/>
          </p:nvGrpSpPr>
          <p:grpSpPr bwMode="auto">
            <a:xfrm>
              <a:off x="535" y="874"/>
              <a:ext cx="467" cy="359"/>
              <a:chOff x="345" y="598"/>
              <a:chExt cx="467" cy="359"/>
            </a:xfrm>
          </p:grpSpPr>
          <p:sp>
            <p:nvSpPr>
              <p:cNvPr id="14479" name="Text Box 86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4480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4342" name="AutoShape 89"/>
          <p:cNvSpPr>
            <a:spLocks noChangeArrowheads="1"/>
          </p:cNvSpPr>
          <p:nvPr/>
        </p:nvSpPr>
        <p:spPr bwMode="auto">
          <a:xfrm rot="5400000" flipH="1" flipV="1">
            <a:off x="1963738" y="2762250"/>
            <a:ext cx="3548062" cy="1157288"/>
          </a:xfrm>
          <a:prstGeom prst="parallelogram">
            <a:avLst>
              <a:gd name="adj" fmla="val 1414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343" name="Group 90"/>
          <p:cNvGrpSpPr>
            <a:grpSpLocks/>
          </p:cNvGrpSpPr>
          <p:nvPr/>
        </p:nvGrpSpPr>
        <p:grpSpPr bwMode="auto">
          <a:xfrm rot="1961357">
            <a:off x="3897313" y="4238625"/>
            <a:ext cx="622300" cy="557213"/>
            <a:chOff x="237" y="1132"/>
            <a:chExt cx="392" cy="351"/>
          </a:xfrm>
        </p:grpSpPr>
        <p:sp>
          <p:nvSpPr>
            <p:cNvPr id="14472" name="Text Box 91"/>
            <p:cNvSpPr txBox="1">
              <a:spLocks noChangeAspect="1" noChangeArrowheads="1"/>
            </p:cNvSpPr>
            <p:nvPr/>
          </p:nvSpPr>
          <p:spPr bwMode="auto">
            <a:xfrm>
              <a:off x="237" y="1132"/>
              <a:ext cx="31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4473" name="Text Box 92"/>
            <p:cNvSpPr txBox="1">
              <a:spLocks noChangeAspect="1" noChangeArrowheads="1"/>
            </p:cNvSpPr>
            <p:nvPr/>
          </p:nvSpPr>
          <p:spPr bwMode="auto">
            <a:xfrm>
              <a:off x="370" y="1271"/>
              <a:ext cx="25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>
                  <a:latin typeface="GOST type B" pitchFamily="34" charset="0"/>
                </a:rPr>
                <a:t>3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4344" name="Text Box 98"/>
          <p:cNvSpPr txBox="1">
            <a:spLocks noChangeAspect="1" noChangeArrowheads="1"/>
          </p:cNvSpPr>
          <p:nvPr/>
        </p:nvSpPr>
        <p:spPr bwMode="auto">
          <a:xfrm>
            <a:off x="2016125" y="3429000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7" name="Group 249"/>
          <p:cNvGrpSpPr>
            <a:grpSpLocks/>
          </p:cNvGrpSpPr>
          <p:nvPr/>
        </p:nvGrpSpPr>
        <p:grpSpPr bwMode="auto">
          <a:xfrm>
            <a:off x="2911475" y="3433763"/>
            <a:ext cx="723900" cy="727075"/>
            <a:chOff x="1834" y="2163"/>
            <a:chExt cx="456" cy="458"/>
          </a:xfrm>
        </p:grpSpPr>
        <p:sp>
          <p:nvSpPr>
            <p:cNvPr id="14470" name="Line 111"/>
            <p:cNvSpPr>
              <a:spLocks noChangeShapeType="1"/>
            </p:cNvSpPr>
            <p:nvPr/>
          </p:nvSpPr>
          <p:spPr bwMode="auto">
            <a:xfrm>
              <a:off x="1834" y="2620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71" name="Line 117"/>
            <p:cNvSpPr>
              <a:spLocks noChangeAspect="1" noChangeShapeType="1"/>
            </p:cNvSpPr>
            <p:nvPr/>
          </p:nvSpPr>
          <p:spPr bwMode="auto">
            <a:xfrm>
              <a:off x="2289" y="2163"/>
              <a:ext cx="0" cy="4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6" name="Text Box 123"/>
          <p:cNvSpPr txBox="1">
            <a:spLocks noChangeAspect="1" noChangeArrowheads="1"/>
          </p:cNvSpPr>
          <p:nvPr/>
        </p:nvSpPr>
        <p:spPr bwMode="auto">
          <a:xfrm>
            <a:off x="2808288" y="3419475"/>
            <a:ext cx="434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253"/>
          <p:cNvGrpSpPr>
            <a:grpSpLocks/>
          </p:cNvGrpSpPr>
          <p:nvPr/>
        </p:nvGrpSpPr>
        <p:grpSpPr bwMode="auto">
          <a:xfrm>
            <a:off x="1627188" y="2746375"/>
            <a:ext cx="1247775" cy="1381125"/>
            <a:chOff x="1025" y="1730"/>
            <a:chExt cx="786" cy="870"/>
          </a:xfrm>
        </p:grpSpPr>
        <p:sp>
          <p:nvSpPr>
            <p:cNvPr id="14466" name="Line 99"/>
            <p:cNvSpPr>
              <a:spLocks noChangeAspect="1" noChangeShapeType="1"/>
            </p:cNvSpPr>
            <p:nvPr/>
          </p:nvSpPr>
          <p:spPr bwMode="auto">
            <a:xfrm>
              <a:off x="1025" y="2196"/>
              <a:ext cx="294" cy="4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67" name="Line 100"/>
            <p:cNvSpPr>
              <a:spLocks noChangeAspect="1" noChangeShapeType="1"/>
            </p:cNvSpPr>
            <p:nvPr/>
          </p:nvSpPr>
          <p:spPr bwMode="auto">
            <a:xfrm>
              <a:off x="1026" y="1730"/>
              <a:ext cx="0" cy="4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68" name="Line 192"/>
            <p:cNvSpPr>
              <a:spLocks noChangeShapeType="1"/>
            </p:cNvSpPr>
            <p:nvPr/>
          </p:nvSpPr>
          <p:spPr bwMode="auto">
            <a:xfrm rot="-5400000">
              <a:off x="1289" y="1964"/>
              <a:ext cx="4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69" name="Line 193"/>
            <p:cNvSpPr>
              <a:spLocks noChangeAspect="1" noChangeShapeType="1"/>
            </p:cNvSpPr>
            <p:nvPr/>
          </p:nvSpPr>
          <p:spPr bwMode="auto">
            <a:xfrm>
              <a:off x="1517" y="2196"/>
              <a:ext cx="294" cy="4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8" name="Text Box 21"/>
          <p:cNvSpPr txBox="1">
            <a:spLocks noChangeAspect="1" noChangeArrowheads="1"/>
          </p:cNvSpPr>
          <p:nvPr/>
        </p:nvSpPr>
        <p:spPr bwMode="auto">
          <a:xfrm flipV="1">
            <a:off x="5276850" y="31511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49" name="Text Box 195"/>
          <p:cNvSpPr txBox="1">
            <a:spLocks noChangeAspect="1" noChangeArrowheads="1"/>
          </p:cNvSpPr>
          <p:nvPr/>
        </p:nvSpPr>
        <p:spPr bwMode="auto">
          <a:xfrm>
            <a:off x="7085013" y="1408113"/>
            <a:ext cx="365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z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50" name="Line 196"/>
          <p:cNvSpPr>
            <a:spLocks noChangeShapeType="1"/>
          </p:cNvSpPr>
          <p:nvPr/>
        </p:nvSpPr>
        <p:spPr bwMode="auto">
          <a:xfrm flipH="1">
            <a:off x="5381625" y="3200400"/>
            <a:ext cx="31067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Line 197"/>
          <p:cNvSpPr>
            <a:spLocks noChangeShapeType="1"/>
          </p:cNvSpPr>
          <p:nvPr/>
        </p:nvSpPr>
        <p:spPr bwMode="auto">
          <a:xfrm>
            <a:off x="7089775" y="1747838"/>
            <a:ext cx="0" cy="3028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Text Box 199"/>
          <p:cNvSpPr txBox="1">
            <a:spLocks noChangeAspect="1" noChangeArrowheads="1"/>
          </p:cNvSpPr>
          <p:nvPr/>
        </p:nvSpPr>
        <p:spPr bwMode="auto">
          <a:xfrm>
            <a:off x="7077075" y="4483100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1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4353" name="Text Box 200"/>
          <p:cNvSpPr txBox="1">
            <a:spLocks noChangeAspect="1" noChangeArrowheads="1"/>
          </p:cNvSpPr>
          <p:nvPr/>
        </p:nvSpPr>
        <p:spPr bwMode="auto">
          <a:xfrm>
            <a:off x="8259763" y="3108325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3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9" name="Group 254"/>
          <p:cNvGrpSpPr>
            <a:grpSpLocks/>
          </p:cNvGrpSpPr>
          <p:nvPr/>
        </p:nvGrpSpPr>
        <p:grpSpPr bwMode="auto">
          <a:xfrm>
            <a:off x="5954713" y="2513013"/>
            <a:ext cx="620712" cy="1771650"/>
            <a:chOff x="3751" y="1583"/>
            <a:chExt cx="391" cy="1116"/>
          </a:xfrm>
        </p:grpSpPr>
        <p:sp>
          <p:nvSpPr>
            <p:cNvPr id="14458" name="Line 218"/>
            <p:cNvSpPr>
              <a:spLocks noChangeShapeType="1"/>
            </p:cNvSpPr>
            <p:nvPr/>
          </p:nvSpPr>
          <p:spPr bwMode="auto">
            <a:xfrm flipH="1">
              <a:off x="3984" y="2413"/>
              <a:ext cx="120" cy="286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59" name="Group 17"/>
            <p:cNvGrpSpPr>
              <a:grpSpLocks/>
            </p:cNvGrpSpPr>
            <p:nvPr/>
          </p:nvGrpSpPr>
          <p:grpSpPr bwMode="auto">
            <a:xfrm>
              <a:off x="3751" y="1650"/>
              <a:ext cx="385" cy="288"/>
              <a:chOff x="3198" y="1069"/>
              <a:chExt cx="385" cy="288"/>
            </a:xfrm>
          </p:grpSpPr>
          <p:sp>
            <p:nvSpPr>
              <p:cNvPr id="14464" name="Rectangle 18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4465" name="Line 19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460" name="Line 23"/>
            <p:cNvSpPr>
              <a:spLocks noChangeShapeType="1"/>
            </p:cNvSpPr>
            <p:nvPr/>
          </p:nvSpPr>
          <p:spPr bwMode="auto">
            <a:xfrm flipV="1">
              <a:off x="4098" y="1583"/>
              <a:ext cx="41" cy="304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61" name="Group 215"/>
            <p:cNvGrpSpPr>
              <a:grpSpLocks/>
            </p:cNvGrpSpPr>
            <p:nvPr/>
          </p:nvGrpSpPr>
          <p:grpSpPr bwMode="auto">
            <a:xfrm>
              <a:off x="3757" y="2176"/>
              <a:ext cx="385" cy="288"/>
              <a:chOff x="3198" y="1069"/>
              <a:chExt cx="385" cy="288"/>
            </a:xfrm>
          </p:grpSpPr>
          <p:sp>
            <p:nvSpPr>
              <p:cNvPr id="14462" name="Rectangle 216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4463" name="Line 217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0706" name="Rectangle 2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159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000" b="1" dirty="0" err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Профильно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проецирующая  прямая </a:t>
            </a:r>
            <a:r>
              <a:rPr lang="en-US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0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14356" name="Line 104"/>
          <p:cNvSpPr>
            <a:spLocks noChangeShapeType="1"/>
          </p:cNvSpPr>
          <p:nvPr/>
        </p:nvSpPr>
        <p:spPr bwMode="auto">
          <a:xfrm rot="16200000" flipV="1">
            <a:off x="2506663" y="3009900"/>
            <a:ext cx="0" cy="80645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" name="Group 255"/>
          <p:cNvGrpSpPr>
            <a:grpSpLocks/>
          </p:cNvGrpSpPr>
          <p:nvPr/>
        </p:nvGrpSpPr>
        <p:grpSpPr bwMode="auto">
          <a:xfrm>
            <a:off x="5641975" y="1870075"/>
            <a:ext cx="3038475" cy="2989263"/>
            <a:chOff x="3554" y="1178"/>
            <a:chExt cx="1914" cy="1883"/>
          </a:xfrm>
        </p:grpSpPr>
        <p:sp>
          <p:nvSpPr>
            <p:cNvPr id="14420" name="Line 22"/>
            <p:cNvSpPr>
              <a:spLocks noChangeAspect="1" noChangeShapeType="1"/>
            </p:cNvSpPr>
            <p:nvPr/>
          </p:nvSpPr>
          <p:spPr bwMode="auto">
            <a:xfrm flipV="1">
              <a:off x="5144" y="156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21" name="Group 24"/>
            <p:cNvGrpSpPr>
              <a:grpSpLocks/>
            </p:cNvGrpSpPr>
            <p:nvPr/>
          </p:nvGrpSpPr>
          <p:grpSpPr bwMode="auto">
            <a:xfrm>
              <a:off x="3554" y="2661"/>
              <a:ext cx="352" cy="400"/>
              <a:chOff x="1200" y="1488"/>
              <a:chExt cx="352" cy="400"/>
            </a:xfrm>
          </p:grpSpPr>
          <p:sp>
            <p:nvSpPr>
              <p:cNvPr id="14456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57" name="Text Box 2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22" name="Group 27"/>
            <p:cNvGrpSpPr>
              <a:grpSpLocks/>
            </p:cNvGrpSpPr>
            <p:nvPr/>
          </p:nvGrpSpPr>
          <p:grpSpPr bwMode="auto">
            <a:xfrm>
              <a:off x="3990" y="2661"/>
              <a:ext cx="352" cy="400"/>
              <a:chOff x="1200" y="1488"/>
              <a:chExt cx="352" cy="400"/>
            </a:xfrm>
          </p:grpSpPr>
          <p:sp>
            <p:nvSpPr>
              <p:cNvPr id="14454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55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23" name="Arc 30"/>
            <p:cNvSpPr>
              <a:spLocks/>
            </p:cNvSpPr>
            <p:nvPr/>
          </p:nvSpPr>
          <p:spPr bwMode="auto">
            <a:xfrm rot="-5400000">
              <a:off x="4311" y="2537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24" name="Oval 31"/>
            <p:cNvSpPr>
              <a:spLocks noChangeAspect="1" noChangeArrowheads="1"/>
            </p:cNvSpPr>
            <p:nvPr/>
          </p:nvSpPr>
          <p:spPr bwMode="auto">
            <a:xfrm rot="-5400000">
              <a:off x="4396" y="2629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25" name="Line 32"/>
            <p:cNvSpPr>
              <a:spLocks noChangeShapeType="1"/>
            </p:cNvSpPr>
            <p:nvPr/>
          </p:nvSpPr>
          <p:spPr bwMode="auto">
            <a:xfrm rot="13693607" flipV="1">
              <a:off x="3793" y="2506"/>
              <a:ext cx="340" cy="37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26" name="Group 51"/>
            <p:cNvGrpSpPr>
              <a:grpSpLocks/>
            </p:cNvGrpSpPr>
            <p:nvPr/>
          </p:nvGrpSpPr>
          <p:grpSpPr bwMode="auto">
            <a:xfrm>
              <a:off x="4513" y="1183"/>
              <a:ext cx="955" cy="397"/>
              <a:chOff x="790" y="1347"/>
              <a:chExt cx="955" cy="397"/>
            </a:xfrm>
          </p:grpSpPr>
          <p:grpSp>
            <p:nvGrpSpPr>
              <p:cNvPr id="14447" name="Group 52"/>
              <p:cNvGrpSpPr>
                <a:grpSpLocks/>
              </p:cNvGrpSpPr>
              <p:nvPr/>
            </p:nvGrpSpPr>
            <p:grpSpPr bwMode="auto">
              <a:xfrm>
                <a:off x="1411" y="1347"/>
                <a:ext cx="334" cy="391"/>
                <a:chOff x="1200" y="1488"/>
                <a:chExt cx="352" cy="412"/>
              </a:xfrm>
            </p:grpSpPr>
            <p:sp>
              <p:nvSpPr>
                <p:cNvPr id="14452" name="Text Box 5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453" name="Text Box 5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4448" name="Group 55"/>
              <p:cNvGrpSpPr>
                <a:grpSpLocks/>
              </p:cNvGrpSpPr>
              <p:nvPr/>
            </p:nvGrpSpPr>
            <p:grpSpPr bwMode="auto">
              <a:xfrm>
                <a:off x="790" y="1347"/>
                <a:ext cx="621" cy="397"/>
                <a:chOff x="902" y="1351"/>
                <a:chExt cx="621" cy="404"/>
              </a:xfrm>
            </p:grpSpPr>
            <p:sp>
              <p:nvSpPr>
                <p:cNvPr id="14450" name="Text Box 5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02" y="1351"/>
                  <a:ext cx="621" cy="3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(</a:t>
                  </a:r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 )</a:t>
                  </a:r>
                </a:p>
              </p:txBody>
            </p:sp>
            <p:sp>
              <p:nvSpPr>
                <p:cNvPr id="14451" name="Text Box 5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160" y="1520"/>
                  <a:ext cx="206" cy="23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4449" name="Text Box 58"/>
              <p:cNvSpPr txBox="1">
                <a:spLocks noChangeArrowheads="1"/>
              </p:cNvSpPr>
              <p:nvPr/>
            </p:nvSpPr>
            <p:spPr bwMode="auto">
              <a:xfrm>
                <a:off x="1267" y="1367"/>
                <a:ext cx="25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</a:t>
                </a:r>
              </a:p>
            </p:txBody>
          </p:sp>
        </p:grpSp>
        <p:sp>
          <p:nvSpPr>
            <p:cNvPr id="14427" name="Line 194"/>
            <p:cNvSpPr>
              <a:spLocks noChangeShapeType="1"/>
            </p:cNvSpPr>
            <p:nvPr/>
          </p:nvSpPr>
          <p:spPr bwMode="auto">
            <a:xfrm rot="13693607" flipV="1">
              <a:off x="3793" y="1382"/>
              <a:ext cx="340" cy="37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28" name="Text Box 198"/>
            <p:cNvSpPr txBox="1">
              <a:spLocks noChangeArrowheads="1"/>
            </p:cNvSpPr>
            <p:nvPr/>
          </p:nvSpPr>
          <p:spPr bwMode="auto">
            <a:xfrm>
              <a:off x="4452" y="1972"/>
              <a:ext cx="2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C42500"/>
                  </a:solidFill>
                  <a:latin typeface="GOST type B" pitchFamily="34" charset="0"/>
                </a:rPr>
                <a:t>O</a:t>
              </a:r>
              <a:endParaRPr lang="ru-RU" sz="2400" b="1">
                <a:solidFill>
                  <a:srgbClr val="C42500"/>
                </a:solidFill>
              </a:endParaRPr>
            </a:p>
          </p:txBody>
        </p:sp>
        <p:sp>
          <p:nvSpPr>
            <p:cNvPr id="14429" name="Line 202"/>
            <p:cNvSpPr>
              <a:spLocks noChangeShapeType="1"/>
            </p:cNvSpPr>
            <p:nvPr/>
          </p:nvSpPr>
          <p:spPr bwMode="auto">
            <a:xfrm>
              <a:off x="4210" y="2695"/>
              <a:ext cx="2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30" name="Arc 203"/>
            <p:cNvSpPr>
              <a:spLocks/>
            </p:cNvSpPr>
            <p:nvPr/>
          </p:nvSpPr>
          <p:spPr bwMode="auto">
            <a:xfrm flipV="1">
              <a:off x="4467" y="2018"/>
              <a:ext cx="677" cy="6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1" name="Line 204"/>
            <p:cNvSpPr>
              <a:spLocks noChangeShapeType="1"/>
            </p:cNvSpPr>
            <p:nvPr/>
          </p:nvSpPr>
          <p:spPr bwMode="auto">
            <a:xfrm>
              <a:off x="4210" y="1569"/>
              <a:ext cx="9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432" name="Line 207"/>
            <p:cNvSpPr>
              <a:spLocks noChangeAspect="1" noChangeShapeType="1"/>
            </p:cNvSpPr>
            <p:nvPr/>
          </p:nvSpPr>
          <p:spPr bwMode="auto">
            <a:xfrm flipV="1">
              <a:off x="3720" y="1561"/>
              <a:ext cx="0" cy="1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3" name="Oval 72"/>
            <p:cNvSpPr>
              <a:spLocks noChangeAspect="1" noChangeArrowheads="1"/>
            </p:cNvSpPr>
            <p:nvPr/>
          </p:nvSpPr>
          <p:spPr bwMode="auto">
            <a:xfrm flipV="1">
              <a:off x="3685" y="2665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4" name="Oval 33"/>
            <p:cNvSpPr>
              <a:spLocks noChangeAspect="1" noChangeArrowheads="1"/>
            </p:cNvSpPr>
            <p:nvPr/>
          </p:nvSpPr>
          <p:spPr bwMode="auto">
            <a:xfrm flipV="1">
              <a:off x="3682" y="153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5" name="Line 208"/>
            <p:cNvSpPr>
              <a:spLocks noChangeAspect="1" noChangeShapeType="1"/>
            </p:cNvSpPr>
            <p:nvPr/>
          </p:nvSpPr>
          <p:spPr bwMode="auto">
            <a:xfrm flipV="1">
              <a:off x="4215" y="1561"/>
              <a:ext cx="0" cy="1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6" name="Oval 73"/>
            <p:cNvSpPr>
              <a:spLocks noChangeAspect="1" noChangeArrowheads="1"/>
            </p:cNvSpPr>
            <p:nvPr/>
          </p:nvSpPr>
          <p:spPr bwMode="auto">
            <a:xfrm flipV="1">
              <a:off x="4178" y="2664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37" name="Oval 205"/>
            <p:cNvSpPr>
              <a:spLocks noChangeAspect="1" noChangeArrowheads="1"/>
            </p:cNvSpPr>
            <p:nvPr/>
          </p:nvSpPr>
          <p:spPr bwMode="auto">
            <a:xfrm flipV="1">
              <a:off x="4178" y="153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4438" name="Group 209"/>
            <p:cNvGrpSpPr>
              <a:grpSpLocks/>
            </p:cNvGrpSpPr>
            <p:nvPr/>
          </p:nvGrpSpPr>
          <p:grpSpPr bwMode="auto">
            <a:xfrm>
              <a:off x="3587" y="1178"/>
              <a:ext cx="352" cy="400"/>
              <a:chOff x="1200" y="1488"/>
              <a:chExt cx="352" cy="400"/>
            </a:xfrm>
          </p:grpSpPr>
          <p:sp>
            <p:nvSpPr>
              <p:cNvPr id="14445" name="Text Box 21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46" name="Text Box 21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39" name="Group 212"/>
            <p:cNvGrpSpPr>
              <a:grpSpLocks/>
            </p:cNvGrpSpPr>
            <p:nvPr/>
          </p:nvGrpSpPr>
          <p:grpSpPr bwMode="auto">
            <a:xfrm>
              <a:off x="4023" y="1178"/>
              <a:ext cx="352" cy="400"/>
              <a:chOff x="1200" y="1488"/>
              <a:chExt cx="352" cy="400"/>
            </a:xfrm>
          </p:grpSpPr>
          <p:sp>
            <p:nvSpPr>
              <p:cNvPr id="14443" name="Text Box 21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44" name="Text Box 21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40" name="Oval 222"/>
            <p:cNvSpPr>
              <a:spLocks noChangeAspect="1" noChangeArrowheads="1"/>
            </p:cNvSpPr>
            <p:nvPr/>
          </p:nvSpPr>
          <p:spPr bwMode="auto">
            <a:xfrm rot="-5400000">
              <a:off x="4386" y="1621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41" name="Arc 223"/>
            <p:cNvSpPr>
              <a:spLocks/>
            </p:cNvSpPr>
            <p:nvPr/>
          </p:nvSpPr>
          <p:spPr bwMode="auto">
            <a:xfrm rot="5400000" flipV="1">
              <a:off x="4311" y="1572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442" name="Oval 206"/>
            <p:cNvSpPr>
              <a:spLocks noChangeAspect="1" noChangeArrowheads="1"/>
            </p:cNvSpPr>
            <p:nvPr/>
          </p:nvSpPr>
          <p:spPr bwMode="auto">
            <a:xfrm flipV="1">
              <a:off x="5107" y="153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" name="Group 248"/>
          <p:cNvGrpSpPr>
            <a:grpSpLocks/>
          </p:cNvGrpSpPr>
          <p:nvPr/>
        </p:nvGrpSpPr>
        <p:grpSpPr bwMode="auto">
          <a:xfrm>
            <a:off x="1698625" y="3403600"/>
            <a:ext cx="1400175" cy="1330325"/>
            <a:chOff x="1070" y="2144"/>
            <a:chExt cx="882" cy="838"/>
          </a:xfrm>
        </p:grpSpPr>
        <p:grpSp>
          <p:nvGrpSpPr>
            <p:cNvPr id="14401" name="Group 113"/>
            <p:cNvGrpSpPr>
              <a:grpSpLocks/>
            </p:cNvGrpSpPr>
            <p:nvPr/>
          </p:nvGrpSpPr>
          <p:grpSpPr bwMode="auto">
            <a:xfrm>
              <a:off x="1612" y="2582"/>
              <a:ext cx="340" cy="400"/>
              <a:chOff x="1200" y="1488"/>
              <a:chExt cx="352" cy="400"/>
            </a:xfrm>
          </p:grpSpPr>
          <p:sp>
            <p:nvSpPr>
              <p:cNvPr id="14418" name="Text Box 11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19" name="Text Box 11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402" name="Group 101"/>
            <p:cNvGrpSpPr>
              <a:grpSpLocks/>
            </p:cNvGrpSpPr>
            <p:nvPr/>
          </p:nvGrpSpPr>
          <p:grpSpPr bwMode="auto">
            <a:xfrm>
              <a:off x="1070" y="2560"/>
              <a:ext cx="352" cy="400"/>
              <a:chOff x="1200" y="1488"/>
              <a:chExt cx="352" cy="400"/>
            </a:xfrm>
          </p:grpSpPr>
          <p:sp>
            <p:nvSpPr>
              <p:cNvPr id="14416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4417" name="Text Box 10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403" name="Line 177"/>
            <p:cNvSpPr>
              <a:spLocks noChangeShapeType="1"/>
            </p:cNvSpPr>
            <p:nvPr/>
          </p:nvSpPr>
          <p:spPr bwMode="auto">
            <a:xfrm rot="16200000" flipV="1">
              <a:off x="1584" y="2363"/>
              <a:ext cx="0" cy="50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404" name="Group 246"/>
            <p:cNvGrpSpPr>
              <a:grpSpLocks/>
            </p:cNvGrpSpPr>
            <p:nvPr/>
          </p:nvGrpSpPr>
          <p:grpSpPr bwMode="auto">
            <a:xfrm>
              <a:off x="1291" y="2146"/>
              <a:ext cx="72" cy="508"/>
              <a:chOff x="1291" y="2146"/>
              <a:chExt cx="72" cy="508"/>
            </a:xfrm>
          </p:grpSpPr>
          <p:sp>
            <p:nvSpPr>
              <p:cNvPr id="14411" name="Line 122"/>
              <p:cNvSpPr>
                <a:spLocks noChangeAspect="1" noChangeShapeType="1"/>
              </p:cNvSpPr>
              <p:nvPr/>
            </p:nvSpPr>
            <p:spPr bwMode="auto">
              <a:xfrm>
                <a:off x="1323" y="2146"/>
                <a:ext cx="1" cy="46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12" name="Oval 126"/>
              <p:cNvSpPr>
                <a:spLocks noChangeAspect="1" noChangeArrowheads="1"/>
              </p:cNvSpPr>
              <p:nvPr/>
            </p:nvSpPr>
            <p:spPr bwMode="auto">
              <a:xfrm>
                <a:off x="1291" y="258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413" name="Group 233"/>
              <p:cNvGrpSpPr>
                <a:grpSpLocks noChangeAspect="1"/>
              </p:cNvGrpSpPr>
              <p:nvPr/>
            </p:nvGrpSpPr>
            <p:grpSpPr bwMode="auto">
              <a:xfrm rot="5400000">
                <a:off x="1283" y="2337"/>
                <a:ext cx="81" cy="63"/>
                <a:chOff x="2533" y="2425"/>
                <a:chExt cx="45" cy="35"/>
              </a:xfrm>
            </p:grpSpPr>
            <p:sp>
              <p:nvSpPr>
                <p:cNvPr id="14414" name="Line 23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415" name="Line 23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405" name="Group 247"/>
            <p:cNvGrpSpPr>
              <a:grpSpLocks/>
            </p:cNvGrpSpPr>
            <p:nvPr/>
          </p:nvGrpSpPr>
          <p:grpSpPr bwMode="auto">
            <a:xfrm>
              <a:off x="1792" y="2144"/>
              <a:ext cx="72" cy="510"/>
              <a:chOff x="1792" y="2144"/>
              <a:chExt cx="72" cy="510"/>
            </a:xfrm>
          </p:grpSpPr>
          <p:sp>
            <p:nvSpPr>
              <p:cNvPr id="14406" name="Line 134"/>
              <p:cNvSpPr>
                <a:spLocks noChangeAspect="1" noChangeShapeType="1"/>
              </p:cNvSpPr>
              <p:nvPr/>
            </p:nvSpPr>
            <p:spPr bwMode="auto">
              <a:xfrm>
                <a:off x="1832" y="2144"/>
                <a:ext cx="0" cy="47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407" name="Oval 156"/>
              <p:cNvSpPr>
                <a:spLocks noChangeAspect="1" noChangeArrowheads="1"/>
              </p:cNvSpPr>
              <p:nvPr/>
            </p:nvSpPr>
            <p:spPr bwMode="auto">
              <a:xfrm>
                <a:off x="1792" y="258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408" name="Group 236"/>
              <p:cNvGrpSpPr>
                <a:grpSpLocks noChangeAspect="1"/>
              </p:cNvGrpSpPr>
              <p:nvPr/>
            </p:nvGrpSpPr>
            <p:grpSpPr bwMode="auto">
              <a:xfrm rot="5400000">
                <a:off x="1792" y="2293"/>
                <a:ext cx="81" cy="63"/>
                <a:chOff x="2533" y="2425"/>
                <a:chExt cx="45" cy="35"/>
              </a:xfrm>
            </p:grpSpPr>
            <p:sp>
              <p:nvSpPr>
                <p:cNvPr id="14409" name="Line 23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410" name="Line 23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7" name="Group 252"/>
          <p:cNvGrpSpPr>
            <a:grpSpLocks/>
          </p:cNvGrpSpPr>
          <p:nvPr/>
        </p:nvGrpSpPr>
        <p:grpSpPr bwMode="auto">
          <a:xfrm>
            <a:off x="1250950" y="2116138"/>
            <a:ext cx="1644650" cy="1304925"/>
            <a:chOff x="788" y="1333"/>
            <a:chExt cx="1036" cy="822"/>
          </a:xfrm>
        </p:grpSpPr>
        <p:grpSp>
          <p:nvGrpSpPr>
            <p:cNvPr id="14382" name="Group 95"/>
            <p:cNvGrpSpPr>
              <a:grpSpLocks/>
            </p:cNvGrpSpPr>
            <p:nvPr/>
          </p:nvGrpSpPr>
          <p:grpSpPr bwMode="auto">
            <a:xfrm>
              <a:off x="1401" y="1353"/>
              <a:ext cx="334" cy="391"/>
              <a:chOff x="1200" y="1488"/>
              <a:chExt cx="352" cy="412"/>
            </a:xfrm>
          </p:grpSpPr>
          <p:sp>
            <p:nvSpPr>
              <p:cNvPr id="14399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4400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4383" name="Group 106"/>
            <p:cNvGrpSpPr>
              <a:grpSpLocks/>
            </p:cNvGrpSpPr>
            <p:nvPr/>
          </p:nvGrpSpPr>
          <p:grpSpPr bwMode="auto">
            <a:xfrm>
              <a:off x="788" y="1333"/>
              <a:ext cx="352" cy="400"/>
              <a:chOff x="1200" y="1488"/>
              <a:chExt cx="352" cy="400"/>
            </a:xfrm>
          </p:grpSpPr>
          <p:sp>
            <p:nvSpPr>
              <p:cNvPr id="14397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4398" name="Text Box 10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384" name="Line 176"/>
            <p:cNvSpPr>
              <a:spLocks noChangeShapeType="1"/>
            </p:cNvSpPr>
            <p:nvPr/>
          </p:nvSpPr>
          <p:spPr bwMode="auto">
            <a:xfrm rot="16200000" flipV="1">
              <a:off x="1272" y="1481"/>
              <a:ext cx="0" cy="508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85" name="Group 250"/>
            <p:cNvGrpSpPr>
              <a:grpSpLocks/>
            </p:cNvGrpSpPr>
            <p:nvPr/>
          </p:nvGrpSpPr>
          <p:grpSpPr bwMode="auto">
            <a:xfrm>
              <a:off x="1483" y="1705"/>
              <a:ext cx="341" cy="440"/>
              <a:chOff x="1483" y="1705"/>
              <a:chExt cx="341" cy="440"/>
            </a:xfrm>
          </p:grpSpPr>
          <p:sp>
            <p:nvSpPr>
              <p:cNvPr id="14392" name="Line 136"/>
              <p:cNvSpPr>
                <a:spLocks noChangeAspect="1" noChangeShapeType="1"/>
              </p:cNvSpPr>
              <p:nvPr/>
            </p:nvSpPr>
            <p:spPr bwMode="auto">
              <a:xfrm>
                <a:off x="1516" y="1723"/>
                <a:ext cx="308" cy="422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93" name="Oval 124"/>
              <p:cNvSpPr>
                <a:spLocks noChangeAspect="1" noChangeArrowheads="1"/>
              </p:cNvSpPr>
              <p:nvPr/>
            </p:nvSpPr>
            <p:spPr bwMode="auto">
              <a:xfrm>
                <a:off x="1483" y="1705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394" name="Group 230"/>
              <p:cNvGrpSpPr>
                <a:grpSpLocks noChangeAspect="1"/>
              </p:cNvGrpSpPr>
              <p:nvPr/>
            </p:nvGrpSpPr>
            <p:grpSpPr bwMode="auto">
              <a:xfrm rot="-7476000">
                <a:off x="1612" y="1882"/>
                <a:ext cx="81" cy="63"/>
                <a:chOff x="2533" y="2425"/>
                <a:chExt cx="45" cy="35"/>
              </a:xfrm>
            </p:grpSpPr>
            <p:sp>
              <p:nvSpPr>
                <p:cNvPr id="14395" name="Line 231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396" name="Line 23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386" name="Group 251"/>
            <p:cNvGrpSpPr>
              <a:grpSpLocks/>
            </p:cNvGrpSpPr>
            <p:nvPr/>
          </p:nvGrpSpPr>
          <p:grpSpPr bwMode="auto">
            <a:xfrm>
              <a:off x="990" y="1697"/>
              <a:ext cx="341" cy="458"/>
              <a:chOff x="990" y="1697"/>
              <a:chExt cx="341" cy="458"/>
            </a:xfrm>
          </p:grpSpPr>
          <p:sp>
            <p:nvSpPr>
              <p:cNvPr id="14387" name="Line 109"/>
              <p:cNvSpPr>
                <a:spLocks noChangeAspect="1" noChangeShapeType="1"/>
              </p:cNvSpPr>
              <p:nvPr/>
            </p:nvSpPr>
            <p:spPr bwMode="auto">
              <a:xfrm>
                <a:off x="1026" y="1737"/>
                <a:ext cx="305" cy="4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88" name="Oval 135"/>
              <p:cNvSpPr>
                <a:spLocks noChangeAspect="1" noChangeArrowheads="1"/>
              </p:cNvSpPr>
              <p:nvPr/>
            </p:nvSpPr>
            <p:spPr bwMode="auto">
              <a:xfrm>
                <a:off x="990" y="1697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4389" name="Group 239"/>
              <p:cNvGrpSpPr>
                <a:grpSpLocks noChangeAspect="1"/>
              </p:cNvGrpSpPr>
              <p:nvPr/>
            </p:nvGrpSpPr>
            <p:grpSpPr bwMode="auto">
              <a:xfrm rot="-7476000">
                <a:off x="1133" y="1911"/>
                <a:ext cx="81" cy="63"/>
                <a:chOff x="2533" y="2425"/>
                <a:chExt cx="45" cy="35"/>
              </a:xfrm>
            </p:grpSpPr>
            <p:sp>
              <p:nvSpPr>
                <p:cNvPr id="14390" name="Line 24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4391" name="Line 24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2" name="Group 245"/>
          <p:cNvGrpSpPr>
            <a:grpSpLocks/>
          </p:cNvGrpSpPr>
          <p:nvPr/>
        </p:nvGrpSpPr>
        <p:grpSpPr bwMode="auto">
          <a:xfrm>
            <a:off x="2916238" y="2825750"/>
            <a:ext cx="1571625" cy="935038"/>
            <a:chOff x="1837" y="1780"/>
            <a:chExt cx="990" cy="589"/>
          </a:xfrm>
        </p:grpSpPr>
        <p:grpSp>
          <p:nvGrpSpPr>
            <p:cNvPr id="14370" name="Group 190"/>
            <p:cNvGrpSpPr>
              <a:grpSpLocks/>
            </p:cNvGrpSpPr>
            <p:nvPr/>
          </p:nvGrpSpPr>
          <p:grpSpPr bwMode="auto">
            <a:xfrm>
              <a:off x="2082" y="1780"/>
              <a:ext cx="745" cy="589"/>
              <a:chOff x="2885" y="2449"/>
              <a:chExt cx="745" cy="589"/>
            </a:xfrm>
          </p:grpSpPr>
          <p:grpSp>
            <p:nvGrpSpPr>
              <p:cNvPr id="14375" name="Group 184"/>
              <p:cNvGrpSpPr>
                <a:grpSpLocks/>
              </p:cNvGrpSpPr>
              <p:nvPr/>
            </p:nvGrpSpPr>
            <p:grpSpPr bwMode="auto">
              <a:xfrm>
                <a:off x="2885" y="2449"/>
                <a:ext cx="518" cy="356"/>
                <a:chOff x="2949" y="2439"/>
                <a:chExt cx="518" cy="356"/>
              </a:xfrm>
            </p:grpSpPr>
            <p:sp>
              <p:nvSpPr>
                <p:cNvPr id="14380" name="Text Box 182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2949" y="2439"/>
                  <a:ext cx="51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solidFill>
                        <a:srgbClr val="C42500"/>
                      </a:solidFill>
                      <a:latin typeface="GOST type B" pitchFamily="34" charset="0"/>
                    </a:rPr>
                    <a:t>(А )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381" name="Text Box 183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111" y="2583"/>
                  <a:ext cx="173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4376" name="Group 189"/>
              <p:cNvGrpSpPr>
                <a:grpSpLocks/>
              </p:cNvGrpSpPr>
              <p:nvPr/>
            </p:nvGrpSpPr>
            <p:grpSpPr bwMode="auto">
              <a:xfrm>
                <a:off x="3298" y="2647"/>
                <a:ext cx="332" cy="391"/>
                <a:chOff x="3339" y="2700"/>
                <a:chExt cx="332" cy="391"/>
              </a:xfrm>
            </p:grpSpPr>
            <p:sp>
              <p:nvSpPr>
                <p:cNvPr id="14378" name="Text Box 179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339" y="2700"/>
                  <a:ext cx="31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4379" name="Text Box 180"/>
                <p:cNvSpPr txBox="1">
                  <a:spLocks noChangeAspect="1" noChangeArrowheads="1"/>
                </p:cNvSpPr>
                <p:nvPr/>
              </p:nvSpPr>
              <p:spPr bwMode="auto">
                <a:xfrm rot="1961357">
                  <a:off x="3412" y="2879"/>
                  <a:ext cx="259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4377" name="Text Box 185"/>
              <p:cNvSpPr txBox="1">
                <a:spLocks noChangeAspect="1" noChangeArrowheads="1"/>
              </p:cNvSpPr>
              <p:nvPr/>
            </p:nvSpPr>
            <p:spPr bwMode="auto">
              <a:xfrm rot="1961357">
                <a:off x="3218" y="2617"/>
                <a:ext cx="21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i="1">
                    <a:solidFill>
                      <a:srgbClr val="C42500"/>
                    </a:solidFill>
                    <a:sym typeface="Symbol" pitchFamily="18" charset="2"/>
                  </a:rPr>
                  <a:t></a:t>
                </a:r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 </a:t>
                </a:r>
                <a:endParaRPr lang="ru-RU" sz="2800" b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4371" name="Line 120"/>
            <p:cNvSpPr>
              <a:spLocks noChangeShapeType="1"/>
            </p:cNvSpPr>
            <p:nvPr/>
          </p:nvSpPr>
          <p:spPr bwMode="auto">
            <a:xfrm>
              <a:off x="1837" y="2153"/>
              <a:ext cx="447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72" name="Group 242"/>
            <p:cNvGrpSpPr>
              <a:grpSpLocks noChangeAspect="1"/>
            </p:cNvGrpSpPr>
            <p:nvPr/>
          </p:nvGrpSpPr>
          <p:grpSpPr bwMode="auto">
            <a:xfrm>
              <a:off x="2068" y="2122"/>
              <a:ext cx="81" cy="63"/>
              <a:chOff x="2533" y="2425"/>
              <a:chExt cx="45" cy="35"/>
            </a:xfrm>
          </p:grpSpPr>
          <p:sp>
            <p:nvSpPr>
              <p:cNvPr id="14373" name="Line 24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74" name="Line 24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0601" name="Oval 121"/>
          <p:cNvSpPr>
            <a:spLocks noChangeAspect="1" noChangeArrowheads="1"/>
          </p:cNvSpPr>
          <p:nvPr/>
        </p:nvSpPr>
        <p:spPr bwMode="auto">
          <a:xfrm>
            <a:off x="3578225" y="336391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62" name="Oval 139"/>
          <p:cNvSpPr>
            <a:spLocks noChangeAspect="1" noChangeArrowheads="1"/>
          </p:cNvSpPr>
          <p:nvPr/>
        </p:nvSpPr>
        <p:spPr bwMode="auto">
          <a:xfrm>
            <a:off x="2849563" y="33559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63" name="Oval 138"/>
          <p:cNvSpPr>
            <a:spLocks noChangeAspect="1" noChangeArrowheads="1"/>
          </p:cNvSpPr>
          <p:nvPr/>
        </p:nvSpPr>
        <p:spPr bwMode="auto">
          <a:xfrm>
            <a:off x="2054225" y="336232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364" name="Group 256"/>
          <p:cNvGrpSpPr>
            <a:grpSpLocks/>
          </p:cNvGrpSpPr>
          <p:nvPr/>
        </p:nvGrpSpPr>
        <p:grpSpPr bwMode="auto">
          <a:xfrm>
            <a:off x="3097213" y="1201738"/>
            <a:ext cx="417512" cy="457200"/>
            <a:chOff x="2162" y="637"/>
            <a:chExt cx="263" cy="288"/>
          </a:xfrm>
        </p:grpSpPr>
        <p:sp>
          <p:nvSpPr>
            <p:cNvPr id="14368" name="Line 257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9" name="Text Box 258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14365" name="Group 259"/>
          <p:cNvGrpSpPr>
            <a:grpSpLocks/>
          </p:cNvGrpSpPr>
          <p:nvPr/>
        </p:nvGrpSpPr>
        <p:grpSpPr bwMode="auto">
          <a:xfrm>
            <a:off x="4397375" y="4948238"/>
            <a:ext cx="392113" cy="457200"/>
            <a:chOff x="3029" y="3183"/>
            <a:chExt cx="247" cy="288"/>
          </a:xfrm>
        </p:grpSpPr>
        <p:sp>
          <p:nvSpPr>
            <p:cNvPr id="14366" name="Line 260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67" name="Text Box 261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914400" y="163623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" charset="0"/>
              </a:rPr>
              <a:t>Преобразование</a:t>
            </a:r>
            <a:br>
              <a:rPr lang="ru-RU" sz="4000" dirty="0" smtClean="0">
                <a:solidFill>
                  <a:srgbClr val="FF0000"/>
                </a:solidFill>
                <a:latin typeface="Arial" charset="0"/>
              </a:rPr>
            </a:br>
            <a:r>
              <a:rPr lang="ru-RU" sz="4000" dirty="0" smtClean="0">
                <a:solidFill>
                  <a:srgbClr val="FF0000"/>
                </a:solidFill>
                <a:latin typeface="Arial" charset="0"/>
              </a:rPr>
              <a:t>чертежа прямой общего положения.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0"/>
          <p:cNvGrpSpPr>
            <a:grpSpLocks/>
          </p:cNvGrpSpPr>
          <p:nvPr/>
        </p:nvGrpSpPr>
        <p:grpSpPr bwMode="auto">
          <a:xfrm>
            <a:off x="3208338" y="2135188"/>
            <a:ext cx="649287" cy="1004887"/>
            <a:chOff x="3225" y="1208"/>
            <a:chExt cx="409" cy="633"/>
          </a:xfrm>
        </p:grpSpPr>
        <p:sp>
          <p:nvSpPr>
            <p:cNvPr id="16546" name="Freeform 246"/>
            <p:cNvSpPr>
              <a:spLocks/>
            </p:cNvSpPr>
            <p:nvPr/>
          </p:nvSpPr>
          <p:spPr bwMode="auto">
            <a:xfrm>
              <a:off x="3225" y="1208"/>
              <a:ext cx="409" cy="633"/>
            </a:xfrm>
            <a:custGeom>
              <a:avLst/>
              <a:gdLst>
                <a:gd name="T0" fmla="*/ 1 w 409"/>
                <a:gd name="T1" fmla="*/ 0 h 633"/>
                <a:gd name="T2" fmla="*/ 409 w 409"/>
                <a:gd name="T3" fmla="*/ 633 h 633"/>
                <a:gd name="T4" fmla="*/ 0 w 409"/>
                <a:gd name="T5" fmla="*/ 363 h 633"/>
                <a:gd name="T6" fmla="*/ 1 w 409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9"/>
                <a:gd name="T13" fmla="*/ 0 h 633"/>
                <a:gd name="T14" fmla="*/ 409 w 409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9" h="633">
                  <a:moveTo>
                    <a:pt x="1" y="0"/>
                  </a:moveTo>
                  <a:lnTo>
                    <a:pt x="409" y="633"/>
                  </a:lnTo>
                  <a:lnTo>
                    <a:pt x="0" y="36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7C80">
                <a:alpha val="41960"/>
              </a:srgb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47" name="Line 247"/>
            <p:cNvSpPr>
              <a:spLocks noChangeShapeType="1"/>
            </p:cNvSpPr>
            <p:nvPr/>
          </p:nvSpPr>
          <p:spPr bwMode="auto">
            <a:xfrm>
              <a:off x="3225" y="1573"/>
              <a:ext cx="401" cy="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48" name="Arc 248"/>
            <p:cNvSpPr>
              <a:spLocks/>
            </p:cNvSpPr>
            <p:nvPr/>
          </p:nvSpPr>
          <p:spPr bwMode="auto">
            <a:xfrm rot="-3541044">
              <a:off x="3426" y="1667"/>
              <a:ext cx="122" cy="72"/>
            </a:xfrm>
            <a:custGeom>
              <a:avLst/>
              <a:gdLst>
                <a:gd name="T0" fmla="*/ 0 w 17152"/>
                <a:gd name="T1" fmla="*/ 0 h 21180"/>
                <a:gd name="T2" fmla="*/ 0 w 17152"/>
                <a:gd name="T3" fmla="*/ 0 h 21180"/>
                <a:gd name="T4" fmla="*/ 0 w 17152"/>
                <a:gd name="T5" fmla="*/ 0 h 21180"/>
                <a:gd name="T6" fmla="*/ 0 60000 65536"/>
                <a:gd name="T7" fmla="*/ 0 60000 65536"/>
                <a:gd name="T8" fmla="*/ 0 60000 65536"/>
                <a:gd name="T9" fmla="*/ 0 w 17152"/>
                <a:gd name="T10" fmla="*/ 0 h 21180"/>
                <a:gd name="T11" fmla="*/ 17152 w 17152"/>
                <a:gd name="T12" fmla="*/ 21180 h 211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152" h="21180" fill="none" extrusionOk="0">
                  <a:moveTo>
                    <a:pt x="4238" y="-1"/>
                  </a:moveTo>
                  <a:cubicBezTo>
                    <a:pt x="9376" y="1028"/>
                    <a:pt x="13966" y="3889"/>
                    <a:pt x="17151" y="8050"/>
                  </a:cubicBezTo>
                </a:path>
                <a:path w="17152" h="21180" stroke="0" extrusionOk="0">
                  <a:moveTo>
                    <a:pt x="4238" y="-1"/>
                  </a:moveTo>
                  <a:cubicBezTo>
                    <a:pt x="9376" y="1028"/>
                    <a:pt x="13966" y="3889"/>
                    <a:pt x="17151" y="8050"/>
                  </a:cubicBezTo>
                  <a:lnTo>
                    <a:pt x="0" y="21180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549" name="Rectangle 249"/>
            <p:cNvSpPr>
              <a:spLocks noChangeArrowheads="1"/>
            </p:cNvSpPr>
            <p:nvPr/>
          </p:nvSpPr>
          <p:spPr bwMode="auto">
            <a:xfrm>
              <a:off x="3264" y="1463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4E03C9"/>
                  </a:solidFill>
                  <a:sym typeface="Symbol" pitchFamily="18" charset="2"/>
                </a:rPr>
                <a:t></a:t>
              </a:r>
            </a:p>
          </p:txBody>
        </p:sp>
      </p:grpSp>
      <p:grpSp>
        <p:nvGrpSpPr>
          <p:cNvPr id="16387" name="Group 159"/>
          <p:cNvGrpSpPr>
            <a:grpSpLocks/>
          </p:cNvGrpSpPr>
          <p:nvPr/>
        </p:nvGrpSpPr>
        <p:grpSpPr bwMode="auto">
          <a:xfrm>
            <a:off x="165100" y="1163638"/>
            <a:ext cx="6140809" cy="3706812"/>
            <a:chOff x="974" y="606"/>
            <a:chExt cx="4006" cy="2335"/>
          </a:xfrm>
        </p:grpSpPr>
        <p:grpSp>
          <p:nvGrpSpPr>
            <p:cNvPr id="16535" name="Group 158"/>
            <p:cNvGrpSpPr>
              <a:grpSpLocks/>
            </p:cNvGrpSpPr>
            <p:nvPr/>
          </p:nvGrpSpPr>
          <p:grpSpPr bwMode="auto">
            <a:xfrm>
              <a:off x="1015" y="606"/>
              <a:ext cx="3965" cy="2335"/>
              <a:chOff x="1015" y="606"/>
              <a:chExt cx="3965" cy="2335"/>
            </a:xfrm>
          </p:grpSpPr>
          <p:grpSp>
            <p:nvGrpSpPr>
              <p:cNvPr id="16537" name="Group 157"/>
              <p:cNvGrpSpPr>
                <a:grpSpLocks/>
              </p:cNvGrpSpPr>
              <p:nvPr/>
            </p:nvGrpSpPr>
            <p:grpSpPr bwMode="auto">
              <a:xfrm>
                <a:off x="1015" y="606"/>
                <a:ext cx="3965" cy="2335"/>
                <a:chOff x="1015" y="606"/>
                <a:chExt cx="3965" cy="2335"/>
              </a:xfrm>
            </p:grpSpPr>
            <p:sp>
              <p:nvSpPr>
                <p:cNvPr id="16541" name="AutoShape 26"/>
                <p:cNvSpPr>
                  <a:spLocks noChangeAspect="1" noChangeArrowheads="1"/>
                </p:cNvSpPr>
                <p:nvPr/>
              </p:nvSpPr>
              <p:spPr bwMode="auto">
                <a:xfrm>
                  <a:off x="1019" y="2050"/>
                  <a:ext cx="3961" cy="888"/>
                </a:xfrm>
                <a:prstGeom prst="parallelogram">
                  <a:avLst>
                    <a:gd name="adj" fmla="val 119940"/>
                  </a:avLst>
                </a:prstGeom>
                <a:gradFill rotWithShape="1">
                  <a:gsLst>
                    <a:gs pos="0">
                      <a:srgbClr val="93FF71">
                        <a:alpha val="46999"/>
                      </a:srgbClr>
                    </a:gs>
                    <a:gs pos="100000">
                      <a:srgbClr val="6CBB53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sp>
              <p:nvSpPr>
                <p:cNvPr id="16542" name="AutoShape 35"/>
                <p:cNvSpPr>
                  <a:spLocks noChangeAspect="1" noChangeArrowheads="1"/>
                </p:cNvSpPr>
                <p:nvPr/>
              </p:nvSpPr>
              <p:spPr bwMode="auto">
                <a:xfrm rot="5400000" flipH="1">
                  <a:off x="383" y="1238"/>
                  <a:ext cx="2335" cy="1072"/>
                </a:xfrm>
                <a:prstGeom prst="parallelogram">
                  <a:avLst>
                    <a:gd name="adj" fmla="val 83113"/>
                  </a:avLst>
                </a:prstGeom>
                <a:gradFill rotWithShape="1">
                  <a:gsLst>
                    <a:gs pos="0">
                      <a:srgbClr val="66FFFF"/>
                    </a:gs>
                    <a:gs pos="100000">
                      <a:srgbClr val="4BBBBB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spAutoFit/>
                </a:bodyPr>
                <a:lstStyle/>
                <a:p>
                  <a:endParaRPr lang="ru-RU"/>
                </a:p>
              </p:txBody>
            </p:sp>
            <p:grpSp>
              <p:nvGrpSpPr>
                <p:cNvPr id="16543" name="Group 120"/>
                <p:cNvGrpSpPr>
                  <a:grpSpLocks/>
                </p:cNvGrpSpPr>
                <p:nvPr/>
              </p:nvGrpSpPr>
              <p:grpSpPr bwMode="auto">
                <a:xfrm>
                  <a:off x="1776" y="723"/>
                  <a:ext cx="462" cy="359"/>
                  <a:chOff x="1779" y="722"/>
                  <a:chExt cx="462" cy="359"/>
                </a:xfrm>
              </p:grpSpPr>
              <p:sp>
                <p:nvSpPr>
                  <p:cNvPr id="16544" name="Text Box 4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779" y="722"/>
                    <a:ext cx="408" cy="32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П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16545" name="Text Box 4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904" y="868"/>
                    <a:ext cx="337" cy="2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1600" i="1" dirty="0">
                        <a:latin typeface="GOST type B" pitchFamily="34" charset="0"/>
                      </a:rPr>
                      <a:t>2</a:t>
                    </a:r>
                    <a:endParaRPr lang="ru-RU" sz="2400" i="1" dirty="0"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16538" name="Group 121"/>
              <p:cNvGrpSpPr>
                <a:grpSpLocks/>
              </p:cNvGrpSpPr>
              <p:nvPr/>
            </p:nvGrpSpPr>
            <p:grpSpPr bwMode="auto">
              <a:xfrm>
                <a:off x="4367" y="1995"/>
                <a:ext cx="471" cy="356"/>
                <a:chOff x="4370" y="1994"/>
                <a:chExt cx="471" cy="356"/>
              </a:xfrm>
            </p:grpSpPr>
            <p:sp>
              <p:nvSpPr>
                <p:cNvPr id="16539" name="Text Box 2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70" y="1994"/>
                  <a:ext cx="408" cy="3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6540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504" y="2137"/>
                  <a:ext cx="337" cy="2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1600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16536" name="Text Box 46"/>
            <p:cNvSpPr txBox="1">
              <a:spLocks noChangeAspect="1" noChangeArrowheads="1"/>
            </p:cNvSpPr>
            <p:nvPr/>
          </p:nvSpPr>
          <p:spPr bwMode="auto">
            <a:xfrm>
              <a:off x="974" y="2545"/>
              <a:ext cx="2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8" name="Group 131"/>
          <p:cNvGrpSpPr>
            <a:grpSpLocks/>
          </p:cNvGrpSpPr>
          <p:nvPr/>
        </p:nvGrpSpPr>
        <p:grpSpPr bwMode="auto">
          <a:xfrm>
            <a:off x="2933700" y="1004888"/>
            <a:ext cx="2247900" cy="3768725"/>
            <a:chOff x="2707" y="498"/>
            <a:chExt cx="1427" cy="2376"/>
          </a:xfrm>
        </p:grpSpPr>
        <p:sp>
          <p:nvSpPr>
            <p:cNvPr id="16531" name="AutoShape 48"/>
            <p:cNvSpPr>
              <a:spLocks noChangeAspect="1" noChangeArrowheads="1"/>
            </p:cNvSpPr>
            <p:nvPr/>
          </p:nvSpPr>
          <p:spPr bwMode="auto">
            <a:xfrm rot="-5400000">
              <a:off x="2160" y="1045"/>
              <a:ext cx="2376" cy="1281"/>
            </a:xfrm>
            <a:prstGeom prst="parallelogram">
              <a:avLst>
                <a:gd name="adj" fmla="val 65150"/>
              </a:avLst>
            </a:prstGeom>
            <a:gradFill rotWithShape="1">
              <a:gsLst>
                <a:gs pos="0">
                  <a:srgbClr val="CC99FF">
                    <a:alpha val="28998"/>
                  </a:srgbClr>
                </a:gs>
                <a:gs pos="100000">
                  <a:srgbClr val="B688E3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16532" name="Group 130"/>
            <p:cNvGrpSpPr>
              <a:grpSpLocks/>
            </p:cNvGrpSpPr>
            <p:nvPr/>
          </p:nvGrpSpPr>
          <p:grpSpPr bwMode="auto">
            <a:xfrm>
              <a:off x="3664" y="1192"/>
              <a:ext cx="470" cy="370"/>
              <a:chOff x="3664" y="1192"/>
              <a:chExt cx="470" cy="370"/>
            </a:xfrm>
          </p:grpSpPr>
          <p:sp>
            <p:nvSpPr>
              <p:cNvPr id="16533" name="Text Box 109"/>
              <p:cNvSpPr txBox="1">
                <a:spLocks noChangeAspect="1" noChangeArrowheads="1"/>
              </p:cNvSpPr>
              <p:nvPr/>
            </p:nvSpPr>
            <p:spPr bwMode="auto">
              <a:xfrm>
                <a:off x="3664" y="1192"/>
                <a:ext cx="40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6534" name="Text Box 110"/>
              <p:cNvSpPr txBox="1">
                <a:spLocks noChangeAspect="1" noChangeArrowheads="1"/>
              </p:cNvSpPr>
              <p:nvPr/>
            </p:nvSpPr>
            <p:spPr bwMode="auto">
              <a:xfrm>
                <a:off x="3797" y="1350"/>
                <a:ext cx="33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1600" i="1">
                    <a:latin typeface="GOST type B" pitchFamily="34" charset="0"/>
                  </a:rPr>
                  <a:t>4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9329" name="Text Box 113"/>
          <p:cNvSpPr txBox="1">
            <a:spLocks noChangeAspect="1" noChangeArrowheads="1"/>
          </p:cNvSpPr>
          <p:nvPr/>
        </p:nvSpPr>
        <p:spPr bwMode="auto">
          <a:xfrm>
            <a:off x="4219575" y="4298950"/>
            <a:ext cx="10541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r>
              <a:rPr lang="ru-RU" i="1" baseline="-20000">
                <a:latin typeface="GOST type B" pitchFamily="34" charset="0"/>
              </a:rPr>
              <a:t>1</a:t>
            </a:r>
          </a:p>
        </p:txBody>
      </p:sp>
      <p:grpSp>
        <p:nvGrpSpPr>
          <p:cNvPr id="16390" name="Group 129"/>
          <p:cNvGrpSpPr>
            <a:grpSpLocks/>
          </p:cNvGrpSpPr>
          <p:nvPr/>
        </p:nvGrpSpPr>
        <p:grpSpPr bwMode="auto">
          <a:xfrm>
            <a:off x="709613" y="2547938"/>
            <a:ext cx="2622550" cy="1922462"/>
            <a:chOff x="1317" y="1478"/>
            <a:chExt cx="1652" cy="1211"/>
          </a:xfrm>
        </p:grpSpPr>
        <p:sp>
          <p:nvSpPr>
            <p:cNvPr id="16527" name="Line 34"/>
            <p:cNvSpPr>
              <a:spLocks noChangeAspect="1" noChangeShapeType="1"/>
            </p:cNvSpPr>
            <p:nvPr/>
          </p:nvSpPr>
          <p:spPr bwMode="auto">
            <a:xfrm flipH="1">
              <a:off x="1317" y="2689"/>
              <a:ext cx="16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6528" name="Line 76"/>
            <p:cNvSpPr>
              <a:spLocks noChangeAspect="1" noChangeShapeType="1"/>
            </p:cNvSpPr>
            <p:nvPr/>
          </p:nvSpPr>
          <p:spPr bwMode="auto">
            <a:xfrm flipH="1">
              <a:off x="1638" y="2422"/>
              <a:ext cx="9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6529" name="Line 77"/>
            <p:cNvSpPr>
              <a:spLocks noChangeAspect="1" noChangeShapeType="1"/>
            </p:cNvSpPr>
            <p:nvPr/>
          </p:nvSpPr>
          <p:spPr bwMode="auto">
            <a:xfrm>
              <a:off x="1637" y="1478"/>
              <a:ext cx="3" cy="9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530" name="Line 36"/>
            <p:cNvSpPr>
              <a:spLocks noChangeAspect="1" noChangeShapeType="1"/>
            </p:cNvSpPr>
            <p:nvPr/>
          </p:nvSpPr>
          <p:spPr bwMode="auto">
            <a:xfrm>
              <a:off x="1325" y="2099"/>
              <a:ext cx="0" cy="5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391" name="Group 147"/>
          <p:cNvGrpSpPr>
            <a:grpSpLocks/>
          </p:cNvGrpSpPr>
          <p:nvPr/>
        </p:nvGrpSpPr>
        <p:grpSpPr bwMode="auto">
          <a:xfrm>
            <a:off x="3284538" y="3533775"/>
            <a:ext cx="101600" cy="930275"/>
            <a:chOff x="2939" y="2099"/>
            <a:chExt cx="64" cy="586"/>
          </a:xfrm>
        </p:grpSpPr>
        <p:sp>
          <p:nvSpPr>
            <p:cNvPr id="16523" name="Line 33"/>
            <p:cNvSpPr>
              <a:spLocks noChangeAspect="1" noChangeShapeType="1"/>
            </p:cNvSpPr>
            <p:nvPr/>
          </p:nvSpPr>
          <p:spPr bwMode="auto">
            <a:xfrm>
              <a:off x="2969" y="2099"/>
              <a:ext cx="0" cy="586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524" name="Group 137"/>
            <p:cNvGrpSpPr>
              <a:grpSpLocks noChangeAspect="1"/>
            </p:cNvGrpSpPr>
            <p:nvPr/>
          </p:nvGrpSpPr>
          <p:grpSpPr bwMode="auto">
            <a:xfrm rot="5400000">
              <a:off x="2929" y="2364"/>
              <a:ext cx="84" cy="64"/>
              <a:chOff x="2533" y="2425"/>
              <a:chExt cx="45" cy="35"/>
            </a:xfrm>
          </p:grpSpPr>
          <p:sp>
            <p:nvSpPr>
              <p:cNvPr id="16525" name="Line 13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26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2" name="Group 143"/>
          <p:cNvGrpSpPr>
            <a:grpSpLocks/>
          </p:cNvGrpSpPr>
          <p:nvPr/>
        </p:nvGrpSpPr>
        <p:grpSpPr bwMode="auto">
          <a:xfrm>
            <a:off x="2652713" y="2536825"/>
            <a:ext cx="101600" cy="1504950"/>
            <a:chOff x="2541" y="1471"/>
            <a:chExt cx="64" cy="948"/>
          </a:xfrm>
        </p:grpSpPr>
        <p:sp>
          <p:nvSpPr>
            <p:cNvPr id="16519" name="Line 70"/>
            <p:cNvSpPr>
              <a:spLocks noChangeAspect="1" noChangeShapeType="1"/>
            </p:cNvSpPr>
            <p:nvPr/>
          </p:nvSpPr>
          <p:spPr bwMode="auto">
            <a:xfrm>
              <a:off x="2569" y="1471"/>
              <a:ext cx="3" cy="948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520" name="Group 140"/>
            <p:cNvGrpSpPr>
              <a:grpSpLocks noChangeAspect="1"/>
            </p:cNvGrpSpPr>
            <p:nvPr/>
          </p:nvGrpSpPr>
          <p:grpSpPr bwMode="auto">
            <a:xfrm rot="5400000">
              <a:off x="2531" y="2148"/>
              <a:ext cx="84" cy="64"/>
              <a:chOff x="2533" y="2425"/>
              <a:chExt cx="45" cy="35"/>
            </a:xfrm>
          </p:grpSpPr>
          <p:sp>
            <p:nvSpPr>
              <p:cNvPr id="16521" name="Line 141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22" name="Line 142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3" name="Group 156"/>
          <p:cNvGrpSpPr>
            <a:grpSpLocks/>
          </p:cNvGrpSpPr>
          <p:nvPr/>
        </p:nvGrpSpPr>
        <p:grpSpPr bwMode="auto">
          <a:xfrm>
            <a:off x="709613" y="3484563"/>
            <a:ext cx="2622550" cy="101600"/>
            <a:chOff x="1317" y="2068"/>
            <a:chExt cx="1652" cy="64"/>
          </a:xfrm>
        </p:grpSpPr>
        <p:sp>
          <p:nvSpPr>
            <p:cNvPr id="16515" name="Line 37"/>
            <p:cNvSpPr>
              <a:spLocks noChangeAspect="1" noChangeShapeType="1"/>
            </p:cNvSpPr>
            <p:nvPr/>
          </p:nvSpPr>
          <p:spPr bwMode="auto">
            <a:xfrm flipH="1">
              <a:off x="1317" y="2099"/>
              <a:ext cx="1652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grpSp>
          <p:nvGrpSpPr>
            <p:cNvPr id="16516" name="Group 149"/>
            <p:cNvGrpSpPr>
              <a:grpSpLocks noChangeAspect="1"/>
            </p:cNvGrpSpPr>
            <p:nvPr/>
          </p:nvGrpSpPr>
          <p:grpSpPr bwMode="auto">
            <a:xfrm rot="10800000">
              <a:off x="1794" y="2068"/>
              <a:ext cx="84" cy="64"/>
              <a:chOff x="2533" y="2425"/>
              <a:chExt cx="45" cy="35"/>
            </a:xfrm>
          </p:grpSpPr>
          <p:sp>
            <p:nvSpPr>
              <p:cNvPr id="16517" name="Line 15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18" name="Line 15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4" name="Group 155"/>
          <p:cNvGrpSpPr>
            <a:grpSpLocks/>
          </p:cNvGrpSpPr>
          <p:nvPr/>
        </p:nvGrpSpPr>
        <p:grpSpPr bwMode="auto">
          <a:xfrm>
            <a:off x="1200150" y="2501900"/>
            <a:ext cx="1497013" cy="101600"/>
            <a:chOff x="1626" y="1449"/>
            <a:chExt cx="943" cy="64"/>
          </a:xfrm>
        </p:grpSpPr>
        <p:sp>
          <p:nvSpPr>
            <p:cNvPr id="16511" name="Line 115"/>
            <p:cNvSpPr>
              <a:spLocks noChangeAspect="1" noChangeShapeType="1"/>
            </p:cNvSpPr>
            <p:nvPr/>
          </p:nvSpPr>
          <p:spPr bwMode="auto">
            <a:xfrm flipH="1">
              <a:off x="1626" y="1481"/>
              <a:ext cx="943" cy="0"/>
            </a:xfrm>
            <a:prstGeom prst="line">
              <a:avLst/>
            </a:prstGeom>
            <a:noFill/>
            <a:ln w="1587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grpSp>
          <p:nvGrpSpPr>
            <p:cNvPr id="16512" name="Group 152"/>
            <p:cNvGrpSpPr>
              <a:grpSpLocks noChangeAspect="1"/>
            </p:cNvGrpSpPr>
            <p:nvPr/>
          </p:nvGrpSpPr>
          <p:grpSpPr bwMode="auto">
            <a:xfrm rot="10800000">
              <a:off x="1943" y="1449"/>
              <a:ext cx="84" cy="64"/>
              <a:chOff x="2533" y="2425"/>
              <a:chExt cx="45" cy="35"/>
            </a:xfrm>
          </p:grpSpPr>
          <p:sp>
            <p:nvSpPr>
              <p:cNvPr id="16513" name="Line 15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514" name="Line 15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6395" name="Group 148"/>
          <p:cNvGrpSpPr>
            <a:grpSpLocks/>
          </p:cNvGrpSpPr>
          <p:nvPr/>
        </p:nvGrpSpPr>
        <p:grpSpPr bwMode="auto">
          <a:xfrm>
            <a:off x="2287588" y="1992313"/>
            <a:ext cx="1543050" cy="1884362"/>
            <a:chOff x="2311" y="1128"/>
            <a:chExt cx="972" cy="1187"/>
          </a:xfrm>
        </p:grpSpPr>
        <p:grpSp>
          <p:nvGrpSpPr>
            <p:cNvPr id="16505" name="Group 127"/>
            <p:cNvGrpSpPr>
              <a:grpSpLocks/>
            </p:cNvGrpSpPr>
            <p:nvPr/>
          </p:nvGrpSpPr>
          <p:grpSpPr bwMode="auto">
            <a:xfrm>
              <a:off x="2311" y="1128"/>
              <a:ext cx="972" cy="1187"/>
              <a:chOff x="2311" y="1128"/>
              <a:chExt cx="972" cy="1187"/>
            </a:xfrm>
          </p:grpSpPr>
          <p:sp>
            <p:nvSpPr>
              <p:cNvPr id="16507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2947" y="1949"/>
                <a:ext cx="336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508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2311" y="1128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509" name="Line 86"/>
              <p:cNvSpPr>
                <a:spLocks noChangeAspect="1" noChangeShapeType="1"/>
              </p:cNvSpPr>
              <p:nvPr/>
            </p:nvSpPr>
            <p:spPr bwMode="auto">
              <a:xfrm>
                <a:off x="2567" y="1471"/>
                <a:ext cx="399" cy="628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10" name="Oval 105"/>
              <p:cNvSpPr>
                <a:spLocks noChangeAspect="1" noChangeArrowheads="1"/>
              </p:cNvSpPr>
              <p:nvPr/>
            </p:nvSpPr>
            <p:spPr bwMode="auto">
              <a:xfrm>
                <a:off x="2524" y="1428"/>
                <a:ext cx="94" cy="93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506" name="Oval 58"/>
            <p:cNvSpPr>
              <a:spLocks noChangeAspect="1" noChangeArrowheads="1"/>
            </p:cNvSpPr>
            <p:nvPr/>
          </p:nvSpPr>
          <p:spPr bwMode="auto">
            <a:xfrm>
              <a:off x="2922" y="2052"/>
              <a:ext cx="94" cy="94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" name="Group 184"/>
          <p:cNvGrpSpPr>
            <a:grpSpLocks/>
          </p:cNvGrpSpPr>
          <p:nvPr/>
        </p:nvGrpSpPr>
        <p:grpSpPr bwMode="auto">
          <a:xfrm>
            <a:off x="2836863" y="3838575"/>
            <a:ext cx="938212" cy="461963"/>
            <a:chOff x="2657" y="2291"/>
            <a:chExt cx="591" cy="291"/>
          </a:xfrm>
        </p:grpSpPr>
        <p:sp>
          <p:nvSpPr>
            <p:cNvPr id="16501" name="Line 180"/>
            <p:cNvSpPr>
              <a:spLocks noChangeShapeType="1"/>
            </p:cNvSpPr>
            <p:nvPr/>
          </p:nvSpPr>
          <p:spPr bwMode="auto">
            <a:xfrm>
              <a:off x="2657" y="2515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2" name="Line 181"/>
            <p:cNvSpPr>
              <a:spLocks noChangeShapeType="1"/>
            </p:cNvSpPr>
            <p:nvPr/>
          </p:nvSpPr>
          <p:spPr bwMode="auto">
            <a:xfrm>
              <a:off x="2693" y="2469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3" name="Line 182"/>
            <p:cNvSpPr>
              <a:spLocks noChangeShapeType="1"/>
            </p:cNvSpPr>
            <p:nvPr/>
          </p:nvSpPr>
          <p:spPr bwMode="auto">
            <a:xfrm>
              <a:off x="3113" y="2337"/>
              <a:ext cx="99" cy="6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4" name="Line 183"/>
            <p:cNvSpPr>
              <a:spLocks noChangeShapeType="1"/>
            </p:cNvSpPr>
            <p:nvPr/>
          </p:nvSpPr>
          <p:spPr bwMode="auto">
            <a:xfrm>
              <a:off x="3149" y="2291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" name="Group 189"/>
          <p:cNvGrpSpPr>
            <a:grpSpLocks/>
          </p:cNvGrpSpPr>
          <p:nvPr/>
        </p:nvGrpSpPr>
        <p:grpSpPr bwMode="auto">
          <a:xfrm>
            <a:off x="2747963" y="2325688"/>
            <a:ext cx="800100" cy="566737"/>
            <a:chOff x="2730" y="1546"/>
            <a:chExt cx="504" cy="357"/>
          </a:xfrm>
        </p:grpSpPr>
        <p:sp>
          <p:nvSpPr>
            <p:cNvPr id="16497" name="Freeform 185"/>
            <p:cNvSpPr>
              <a:spLocks/>
            </p:cNvSpPr>
            <p:nvPr/>
          </p:nvSpPr>
          <p:spPr bwMode="auto">
            <a:xfrm>
              <a:off x="3156" y="1546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8" name="Freeform 186"/>
            <p:cNvSpPr>
              <a:spLocks/>
            </p:cNvSpPr>
            <p:nvPr/>
          </p:nvSpPr>
          <p:spPr bwMode="auto">
            <a:xfrm>
              <a:off x="3069" y="1584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9" name="Freeform 187"/>
            <p:cNvSpPr>
              <a:spLocks/>
            </p:cNvSpPr>
            <p:nvPr/>
          </p:nvSpPr>
          <p:spPr bwMode="auto">
            <a:xfrm>
              <a:off x="2791" y="1759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500" name="Freeform 188"/>
            <p:cNvSpPr>
              <a:spLocks/>
            </p:cNvSpPr>
            <p:nvPr/>
          </p:nvSpPr>
          <p:spPr bwMode="auto">
            <a:xfrm>
              <a:off x="2730" y="1809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8" name="Text Box 19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>
                <a:solidFill>
                  <a:srgbClr val="800080"/>
                </a:solidFill>
              </a:rPr>
              <a:t> Заменим исходную фронтальную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на новую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4 </a:t>
            </a:r>
            <a:r>
              <a:rPr lang="ru-RU">
                <a:solidFill>
                  <a:srgbClr val="800080"/>
                </a:solidFill>
              </a:rPr>
              <a:t>, которой прямая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>
                <a:solidFill>
                  <a:srgbClr val="800080"/>
                </a:solidFill>
              </a:rPr>
              <a:t> будет параллельна. При этом преобразовании расстояние точек от плоскости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(координата </a:t>
            </a:r>
            <a:r>
              <a:rPr lang="en-US" sz="2000" i="1">
                <a:solidFill>
                  <a:srgbClr val="800080"/>
                </a:solidFill>
                <a:latin typeface="GOST type B" pitchFamily="34" charset="0"/>
              </a:rPr>
              <a:t>z</a:t>
            </a:r>
            <a:r>
              <a:rPr lang="ru-RU">
                <a:solidFill>
                  <a:srgbClr val="800080"/>
                </a:solidFill>
              </a:rPr>
              <a:t>) остается неизменным </a:t>
            </a:r>
          </a:p>
        </p:txBody>
      </p:sp>
      <p:grpSp>
        <p:nvGrpSpPr>
          <p:cNvPr id="23" name="Group 240"/>
          <p:cNvGrpSpPr>
            <a:grpSpLocks/>
          </p:cNvGrpSpPr>
          <p:nvPr/>
        </p:nvGrpSpPr>
        <p:grpSpPr bwMode="auto">
          <a:xfrm>
            <a:off x="7532688" y="4194175"/>
            <a:ext cx="844550" cy="1479550"/>
            <a:chOff x="4745" y="2642"/>
            <a:chExt cx="532" cy="932"/>
          </a:xfrm>
        </p:grpSpPr>
        <p:sp>
          <p:nvSpPr>
            <p:cNvPr id="16493" name="Line 195"/>
            <p:cNvSpPr>
              <a:spLocks noChangeAspect="1" noChangeShapeType="1"/>
            </p:cNvSpPr>
            <p:nvPr/>
          </p:nvSpPr>
          <p:spPr bwMode="auto">
            <a:xfrm rot="7475184" flipH="1">
              <a:off x="4447" y="3176"/>
              <a:ext cx="7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94" name="Text Box 204"/>
            <p:cNvSpPr txBox="1">
              <a:spLocks noChangeAspect="1" noChangeArrowheads="1"/>
            </p:cNvSpPr>
            <p:nvPr/>
          </p:nvSpPr>
          <p:spPr bwMode="auto">
            <a:xfrm>
              <a:off x="4745" y="280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6495" name="Text Box 205"/>
            <p:cNvSpPr txBox="1">
              <a:spLocks noChangeAspect="1" noChangeArrowheads="1"/>
            </p:cNvSpPr>
            <p:nvPr/>
          </p:nvSpPr>
          <p:spPr bwMode="auto">
            <a:xfrm>
              <a:off x="4968" y="2882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4</a:t>
              </a:r>
            </a:p>
          </p:txBody>
        </p:sp>
        <p:sp>
          <p:nvSpPr>
            <p:cNvPr id="16496" name="Text Box 210"/>
            <p:cNvSpPr txBox="1">
              <a:spLocks noChangeAspect="1" noChangeArrowheads="1"/>
            </p:cNvSpPr>
            <p:nvPr/>
          </p:nvSpPr>
          <p:spPr bwMode="auto">
            <a:xfrm>
              <a:off x="4973" y="2642"/>
              <a:ext cx="3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</p:grpSp>
      <p:grpSp>
        <p:nvGrpSpPr>
          <p:cNvPr id="24" name="Group 278"/>
          <p:cNvGrpSpPr>
            <a:grpSpLocks/>
          </p:cNvGrpSpPr>
          <p:nvPr/>
        </p:nvGrpSpPr>
        <p:grpSpPr bwMode="auto">
          <a:xfrm>
            <a:off x="6918325" y="3711575"/>
            <a:ext cx="1549400" cy="1920875"/>
            <a:chOff x="4358" y="2338"/>
            <a:chExt cx="976" cy="1210"/>
          </a:xfrm>
        </p:grpSpPr>
        <p:grpSp>
          <p:nvGrpSpPr>
            <p:cNvPr id="16483" name="Group 277"/>
            <p:cNvGrpSpPr>
              <a:grpSpLocks/>
            </p:cNvGrpSpPr>
            <p:nvPr/>
          </p:nvGrpSpPr>
          <p:grpSpPr bwMode="auto">
            <a:xfrm>
              <a:off x="4358" y="2338"/>
              <a:ext cx="976" cy="1210"/>
              <a:chOff x="4358" y="2338"/>
              <a:chExt cx="976" cy="1210"/>
            </a:xfrm>
          </p:grpSpPr>
          <p:sp>
            <p:nvSpPr>
              <p:cNvPr id="16486" name="AutoShape 276"/>
              <p:cNvSpPr>
                <a:spLocks/>
              </p:cNvSpPr>
              <p:nvPr/>
            </p:nvSpPr>
            <p:spPr bwMode="auto">
              <a:xfrm rot="-3292692">
                <a:off x="4866" y="3206"/>
                <a:ext cx="95" cy="314"/>
              </a:xfrm>
              <a:prstGeom prst="rightBrace">
                <a:avLst>
                  <a:gd name="adj1" fmla="val 2754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6487" name="Line 197"/>
              <p:cNvSpPr>
                <a:spLocks noChangeAspect="1" noChangeShapeType="1"/>
              </p:cNvSpPr>
              <p:nvPr/>
            </p:nvSpPr>
            <p:spPr bwMode="auto">
              <a:xfrm rot="7475184">
                <a:off x="4716" y="2934"/>
                <a:ext cx="2" cy="7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88" name="Text Box 206"/>
              <p:cNvSpPr txBox="1">
                <a:spLocks noChangeAspect="1" noChangeArrowheads="1"/>
              </p:cNvSpPr>
              <p:nvPr/>
            </p:nvSpPr>
            <p:spPr bwMode="auto">
              <a:xfrm>
                <a:off x="5031" y="329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</a:p>
            </p:txBody>
          </p:sp>
          <p:sp>
            <p:nvSpPr>
              <p:cNvPr id="16489" name="Text Box 222"/>
              <p:cNvSpPr txBox="1">
                <a:spLocks noChangeAspect="1" noChangeArrowheads="1"/>
              </p:cNvSpPr>
              <p:nvPr/>
            </p:nvSpPr>
            <p:spPr bwMode="auto">
              <a:xfrm>
                <a:off x="4489" y="2349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z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90" name="Text Box 224"/>
              <p:cNvSpPr txBox="1">
                <a:spLocks noChangeAspect="1" noChangeArrowheads="1"/>
              </p:cNvSpPr>
              <p:nvPr/>
            </p:nvSpPr>
            <p:spPr bwMode="auto">
              <a:xfrm>
                <a:off x="4854" y="3091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z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91" name="AutoShape 275"/>
              <p:cNvSpPr>
                <a:spLocks/>
              </p:cNvSpPr>
              <p:nvPr/>
            </p:nvSpPr>
            <p:spPr bwMode="auto">
              <a:xfrm>
                <a:off x="4424" y="2338"/>
                <a:ext cx="91" cy="314"/>
              </a:xfrm>
              <a:prstGeom prst="rightBrace">
                <a:avLst>
                  <a:gd name="adj1" fmla="val 28755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6492" name="Oval 196"/>
              <p:cNvSpPr>
                <a:spLocks noChangeAspect="1" noChangeArrowheads="1"/>
              </p:cNvSpPr>
              <p:nvPr/>
            </p:nvSpPr>
            <p:spPr bwMode="auto">
              <a:xfrm rot="7475184">
                <a:off x="4980" y="3462"/>
                <a:ext cx="71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84" name="Arc 215"/>
            <p:cNvSpPr>
              <a:spLocks noChangeAspect="1"/>
            </p:cNvSpPr>
            <p:nvPr/>
          </p:nvSpPr>
          <p:spPr bwMode="auto">
            <a:xfrm rot="-8571199">
              <a:off x="4623" y="3276"/>
              <a:ext cx="107" cy="1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ru-RU"/>
            </a:p>
          </p:txBody>
        </p:sp>
        <p:sp>
          <p:nvSpPr>
            <p:cNvPr id="16485" name="Oval 216"/>
            <p:cNvSpPr>
              <a:spLocks noChangeAspect="1" noChangeArrowheads="1"/>
            </p:cNvSpPr>
            <p:nvPr/>
          </p:nvSpPr>
          <p:spPr bwMode="auto">
            <a:xfrm rot="-8571199">
              <a:off x="4687" y="3324"/>
              <a:ext cx="18" cy="1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rgbClr val="C425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446" name="Rectangle 23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 перемены плоскостей проекций</a:t>
            </a:r>
          </a:p>
        </p:txBody>
      </p:sp>
      <p:grpSp>
        <p:nvGrpSpPr>
          <p:cNvPr id="26" name="Group 243"/>
          <p:cNvGrpSpPr>
            <a:grpSpLocks/>
          </p:cNvGrpSpPr>
          <p:nvPr/>
        </p:nvGrpSpPr>
        <p:grpSpPr bwMode="auto">
          <a:xfrm>
            <a:off x="155575" y="3127375"/>
            <a:ext cx="4344988" cy="1311275"/>
            <a:chOff x="98" y="1829"/>
            <a:chExt cx="2737" cy="826"/>
          </a:xfrm>
        </p:grpSpPr>
        <p:sp>
          <p:nvSpPr>
            <p:cNvPr id="16479" name="Text Box 232"/>
            <p:cNvSpPr txBox="1">
              <a:spLocks noChangeAspect="1" noChangeArrowheads="1"/>
            </p:cNvSpPr>
            <p:nvPr/>
          </p:nvSpPr>
          <p:spPr bwMode="auto">
            <a:xfrm>
              <a:off x="2456" y="2064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6480" name="AutoShape 233"/>
            <p:cNvSpPr>
              <a:spLocks/>
            </p:cNvSpPr>
            <p:nvPr/>
          </p:nvSpPr>
          <p:spPr bwMode="auto">
            <a:xfrm rot="10800000">
              <a:off x="318" y="2086"/>
              <a:ext cx="134" cy="569"/>
            </a:xfrm>
            <a:prstGeom prst="rightBrace">
              <a:avLst>
                <a:gd name="adj1" fmla="val 27306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anchor="ctr">
              <a:spAutoFit/>
            </a:bodyPr>
            <a:lstStyle/>
            <a:p>
              <a:pPr algn="ctr"/>
              <a:endParaRPr lang="ru-RU" sz="50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6481" name="Text Box 234"/>
            <p:cNvSpPr txBox="1">
              <a:spLocks noChangeAspect="1" noChangeArrowheads="1"/>
            </p:cNvSpPr>
            <p:nvPr/>
          </p:nvSpPr>
          <p:spPr bwMode="auto">
            <a:xfrm>
              <a:off x="98" y="2253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6482" name="AutoShape 231"/>
            <p:cNvSpPr>
              <a:spLocks/>
            </p:cNvSpPr>
            <p:nvPr/>
          </p:nvSpPr>
          <p:spPr bwMode="auto">
            <a:xfrm>
              <a:off x="2427" y="1829"/>
              <a:ext cx="134" cy="575"/>
            </a:xfrm>
            <a:prstGeom prst="rightBrace">
              <a:avLst>
                <a:gd name="adj1" fmla="val 35759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/>
              <a:endParaRPr lang="ru-RU" sz="50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7" name="Group 179"/>
          <p:cNvGrpSpPr>
            <a:grpSpLocks/>
          </p:cNvGrpSpPr>
          <p:nvPr/>
        </p:nvGrpSpPr>
        <p:grpSpPr bwMode="auto">
          <a:xfrm>
            <a:off x="2287588" y="1481138"/>
            <a:ext cx="2116137" cy="2990850"/>
            <a:chOff x="2311" y="806"/>
            <a:chExt cx="1333" cy="1884"/>
          </a:xfrm>
        </p:grpSpPr>
        <p:grpSp>
          <p:nvGrpSpPr>
            <p:cNvPr id="16447" name="Group 133"/>
            <p:cNvGrpSpPr>
              <a:grpSpLocks/>
            </p:cNvGrpSpPr>
            <p:nvPr/>
          </p:nvGrpSpPr>
          <p:grpSpPr bwMode="auto">
            <a:xfrm>
              <a:off x="2580" y="1204"/>
              <a:ext cx="711" cy="1486"/>
              <a:chOff x="2580" y="1204"/>
              <a:chExt cx="711" cy="1486"/>
            </a:xfrm>
          </p:grpSpPr>
          <p:sp>
            <p:nvSpPr>
              <p:cNvPr id="16475" name="Line 89"/>
              <p:cNvSpPr>
                <a:spLocks noChangeAspect="1" noChangeShapeType="1"/>
              </p:cNvSpPr>
              <p:nvPr/>
            </p:nvSpPr>
            <p:spPr bwMode="auto">
              <a:xfrm flipV="1">
                <a:off x="2970" y="2416"/>
                <a:ext cx="321" cy="2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6" name="Line 90"/>
              <p:cNvSpPr>
                <a:spLocks noChangeAspect="1" noChangeShapeType="1"/>
              </p:cNvSpPr>
              <p:nvPr/>
            </p:nvSpPr>
            <p:spPr bwMode="auto">
              <a:xfrm flipV="1">
                <a:off x="2580" y="2156"/>
                <a:ext cx="311" cy="2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77" name="Line 95"/>
              <p:cNvSpPr>
                <a:spLocks noChangeAspect="1" noChangeShapeType="1"/>
              </p:cNvSpPr>
              <p:nvPr/>
            </p:nvSpPr>
            <p:spPr bwMode="auto">
              <a:xfrm>
                <a:off x="3289" y="1833"/>
                <a:ext cx="0" cy="5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78" name="Line 97"/>
              <p:cNvSpPr>
                <a:spLocks noChangeAspect="1" noChangeShapeType="1"/>
              </p:cNvSpPr>
              <p:nvPr/>
            </p:nvSpPr>
            <p:spPr bwMode="auto">
              <a:xfrm>
                <a:off x="2889" y="1204"/>
                <a:ext cx="0" cy="9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48" name="Line 91"/>
            <p:cNvSpPr>
              <a:spLocks noChangeAspect="1" noChangeShapeType="1"/>
            </p:cNvSpPr>
            <p:nvPr/>
          </p:nvSpPr>
          <p:spPr bwMode="auto">
            <a:xfrm flipH="1">
              <a:off x="2567" y="1205"/>
              <a:ext cx="322" cy="268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49" name="Line 96"/>
            <p:cNvSpPr>
              <a:spLocks noChangeAspect="1" noChangeShapeType="1"/>
            </p:cNvSpPr>
            <p:nvPr/>
          </p:nvSpPr>
          <p:spPr bwMode="auto">
            <a:xfrm flipH="1">
              <a:off x="2973" y="1836"/>
              <a:ext cx="318" cy="261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50" name="Group 175"/>
            <p:cNvGrpSpPr>
              <a:grpSpLocks/>
            </p:cNvGrpSpPr>
            <p:nvPr/>
          </p:nvGrpSpPr>
          <p:grpSpPr bwMode="auto">
            <a:xfrm>
              <a:off x="2311" y="806"/>
              <a:ext cx="1333" cy="1509"/>
              <a:chOff x="2311" y="806"/>
              <a:chExt cx="1333" cy="1509"/>
            </a:xfrm>
          </p:grpSpPr>
          <p:grpSp>
            <p:nvGrpSpPr>
              <p:cNvPr id="16451" name="Group 132"/>
              <p:cNvGrpSpPr>
                <a:grpSpLocks/>
              </p:cNvGrpSpPr>
              <p:nvPr/>
            </p:nvGrpSpPr>
            <p:grpSpPr bwMode="auto">
              <a:xfrm>
                <a:off x="2843" y="806"/>
                <a:ext cx="801" cy="1074"/>
                <a:chOff x="2843" y="806"/>
                <a:chExt cx="801" cy="1074"/>
              </a:xfrm>
            </p:grpSpPr>
            <p:sp>
              <p:nvSpPr>
                <p:cNvPr id="16466" name="Line 92"/>
                <p:cNvSpPr>
                  <a:spLocks noChangeAspect="1" noChangeShapeType="1"/>
                </p:cNvSpPr>
                <p:nvPr/>
              </p:nvSpPr>
              <p:spPr bwMode="auto">
                <a:xfrm>
                  <a:off x="2887" y="1205"/>
                  <a:ext cx="399" cy="628"/>
                </a:xfrm>
                <a:prstGeom prst="line">
                  <a:avLst/>
                </a:prstGeom>
                <a:noFill/>
                <a:ln w="317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67" name="Oval 93"/>
                <p:cNvSpPr>
                  <a:spLocks noChangeAspect="1" noChangeArrowheads="1"/>
                </p:cNvSpPr>
                <p:nvPr/>
              </p:nvSpPr>
              <p:spPr bwMode="auto">
                <a:xfrm>
                  <a:off x="3242" y="1787"/>
                  <a:ext cx="93" cy="93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6468" name="Group 118"/>
                <p:cNvGrpSpPr>
                  <a:grpSpLocks/>
                </p:cNvGrpSpPr>
                <p:nvPr/>
              </p:nvGrpSpPr>
              <p:grpSpPr bwMode="auto">
                <a:xfrm>
                  <a:off x="3256" y="1454"/>
                  <a:ext cx="388" cy="426"/>
                  <a:chOff x="3256" y="1454"/>
                  <a:chExt cx="388" cy="426"/>
                </a:xfrm>
              </p:grpSpPr>
              <p:sp>
                <p:nvSpPr>
                  <p:cNvPr id="16473" name="Text Box 9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256" y="1454"/>
                    <a:ext cx="33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6474" name="Text Box 10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94" y="1592"/>
                    <a:ext cx="25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</p:grpSp>
            <p:grpSp>
              <p:nvGrpSpPr>
                <p:cNvPr id="16469" name="Group 119"/>
                <p:cNvGrpSpPr>
                  <a:grpSpLocks/>
                </p:cNvGrpSpPr>
                <p:nvPr/>
              </p:nvGrpSpPr>
              <p:grpSpPr bwMode="auto">
                <a:xfrm>
                  <a:off x="2846" y="806"/>
                  <a:ext cx="381" cy="402"/>
                  <a:chOff x="2846" y="806"/>
                  <a:chExt cx="381" cy="402"/>
                </a:xfrm>
              </p:grpSpPr>
              <p:sp>
                <p:nvSpPr>
                  <p:cNvPr id="16471" name="Text Box 10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846" y="806"/>
                    <a:ext cx="338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6472" name="Text Box 10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977" y="920"/>
                    <a:ext cx="250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16470" name="Oval 104"/>
                <p:cNvSpPr>
                  <a:spLocks noChangeAspect="1" noChangeArrowheads="1"/>
                </p:cNvSpPr>
                <p:nvPr/>
              </p:nvSpPr>
              <p:spPr bwMode="auto">
                <a:xfrm>
                  <a:off x="2843" y="1162"/>
                  <a:ext cx="93" cy="94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6452" name="Group 173"/>
              <p:cNvGrpSpPr>
                <a:grpSpLocks/>
              </p:cNvGrpSpPr>
              <p:nvPr/>
            </p:nvGrpSpPr>
            <p:grpSpPr bwMode="auto">
              <a:xfrm>
                <a:off x="2311" y="1128"/>
                <a:ext cx="972" cy="1187"/>
                <a:chOff x="2311" y="1128"/>
                <a:chExt cx="972" cy="1187"/>
              </a:xfrm>
            </p:grpSpPr>
            <p:grpSp>
              <p:nvGrpSpPr>
                <p:cNvPr id="16453" name="Group 144"/>
                <p:cNvGrpSpPr>
                  <a:grpSpLocks noChangeAspect="1"/>
                </p:cNvGrpSpPr>
                <p:nvPr/>
              </p:nvGrpSpPr>
              <p:grpSpPr bwMode="auto">
                <a:xfrm rot="-2301269">
                  <a:off x="2741" y="1262"/>
                  <a:ext cx="84" cy="64"/>
                  <a:chOff x="2533" y="2425"/>
                  <a:chExt cx="45" cy="35"/>
                </a:xfrm>
              </p:grpSpPr>
              <p:sp>
                <p:nvSpPr>
                  <p:cNvPr id="16464" name="Line 14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6465" name="Line 14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454" name="Group 160"/>
                <p:cNvGrpSpPr>
                  <a:grpSpLocks noChangeAspect="1"/>
                </p:cNvGrpSpPr>
                <p:nvPr/>
              </p:nvGrpSpPr>
              <p:grpSpPr bwMode="auto">
                <a:xfrm rot="-2301269">
                  <a:off x="3131" y="1900"/>
                  <a:ext cx="84" cy="64"/>
                  <a:chOff x="2533" y="2425"/>
                  <a:chExt cx="45" cy="35"/>
                </a:xfrm>
              </p:grpSpPr>
              <p:sp>
                <p:nvSpPr>
                  <p:cNvPr id="16462" name="Line 16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6463" name="Line 16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6455" name="Group 163"/>
                <p:cNvGrpSpPr>
                  <a:grpSpLocks/>
                </p:cNvGrpSpPr>
                <p:nvPr/>
              </p:nvGrpSpPr>
              <p:grpSpPr bwMode="auto">
                <a:xfrm>
                  <a:off x="2311" y="1128"/>
                  <a:ext cx="972" cy="1187"/>
                  <a:chOff x="2311" y="1128"/>
                  <a:chExt cx="972" cy="1187"/>
                </a:xfrm>
              </p:grpSpPr>
              <p:grpSp>
                <p:nvGrpSpPr>
                  <p:cNvPr id="16456" name="Group 164"/>
                  <p:cNvGrpSpPr>
                    <a:grpSpLocks/>
                  </p:cNvGrpSpPr>
                  <p:nvPr/>
                </p:nvGrpSpPr>
                <p:grpSpPr bwMode="auto">
                  <a:xfrm>
                    <a:off x="2311" y="1128"/>
                    <a:ext cx="972" cy="1187"/>
                    <a:chOff x="2311" y="1128"/>
                    <a:chExt cx="972" cy="1187"/>
                  </a:xfrm>
                </p:grpSpPr>
                <p:sp>
                  <p:nvSpPr>
                    <p:cNvPr id="16458" name="Text Box 16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947" y="1949"/>
                      <a:ext cx="336" cy="36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6459" name="Text Box 16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311" y="1128"/>
                      <a:ext cx="337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В</a:t>
                      </a:r>
                    </a:p>
                  </p:txBody>
                </p:sp>
                <p:sp>
                  <p:nvSpPr>
                    <p:cNvPr id="16460" name="Line 16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2567" y="1471"/>
                      <a:ext cx="399" cy="628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461" name="Oval 1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524" y="1428"/>
                      <a:ext cx="94" cy="93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6457" name="Oval 16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922" y="2052"/>
                    <a:ext cx="94" cy="94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9318" name="Group 242"/>
          <p:cNvGrpSpPr>
            <a:grpSpLocks/>
          </p:cNvGrpSpPr>
          <p:nvPr/>
        </p:nvGrpSpPr>
        <p:grpSpPr bwMode="auto">
          <a:xfrm>
            <a:off x="3549650" y="2089150"/>
            <a:ext cx="811213" cy="579438"/>
            <a:chOff x="2214" y="1124"/>
            <a:chExt cx="511" cy="365"/>
          </a:xfrm>
        </p:grpSpPr>
        <p:sp>
          <p:nvSpPr>
            <p:cNvPr id="16444" name="Rectangle 236"/>
            <p:cNvSpPr>
              <a:spLocks noChangeArrowheads="1"/>
            </p:cNvSpPr>
            <p:nvPr/>
          </p:nvSpPr>
          <p:spPr bwMode="auto">
            <a:xfrm>
              <a:off x="2340" y="1124"/>
              <a:ext cx="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i="1">
                  <a:solidFill>
                    <a:srgbClr val="4E03C9"/>
                  </a:solidFill>
                  <a:latin typeface="GOST type B" pitchFamily="34" charset="0"/>
                </a:rPr>
                <a:t>н.в.</a:t>
              </a:r>
            </a:p>
          </p:txBody>
        </p:sp>
        <p:sp>
          <p:nvSpPr>
            <p:cNvPr id="16445" name="Line 237"/>
            <p:cNvSpPr>
              <a:spLocks noChangeShapeType="1"/>
            </p:cNvSpPr>
            <p:nvPr/>
          </p:nvSpPr>
          <p:spPr bwMode="auto">
            <a:xfrm>
              <a:off x="2377" y="1366"/>
              <a:ext cx="348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46" name="Line 238"/>
            <p:cNvSpPr>
              <a:spLocks noChangeShapeType="1"/>
            </p:cNvSpPr>
            <p:nvPr/>
          </p:nvSpPr>
          <p:spPr bwMode="auto">
            <a:xfrm flipH="1">
              <a:off x="2214" y="1368"/>
              <a:ext cx="160" cy="121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05" name="Group 126"/>
          <p:cNvGrpSpPr>
            <a:grpSpLocks/>
          </p:cNvGrpSpPr>
          <p:nvPr/>
        </p:nvGrpSpPr>
        <p:grpSpPr bwMode="auto">
          <a:xfrm>
            <a:off x="2117725" y="3508375"/>
            <a:ext cx="1773238" cy="1352550"/>
            <a:chOff x="2204" y="2083"/>
            <a:chExt cx="1117" cy="852"/>
          </a:xfrm>
        </p:grpSpPr>
        <p:sp>
          <p:nvSpPr>
            <p:cNvPr id="16435" name="Line 88"/>
            <p:cNvSpPr>
              <a:spLocks noChangeAspect="1" noChangeShapeType="1"/>
            </p:cNvSpPr>
            <p:nvPr/>
          </p:nvSpPr>
          <p:spPr bwMode="auto">
            <a:xfrm>
              <a:off x="2567" y="2420"/>
              <a:ext cx="395" cy="27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436" name="Group 116"/>
            <p:cNvGrpSpPr>
              <a:grpSpLocks/>
            </p:cNvGrpSpPr>
            <p:nvPr/>
          </p:nvGrpSpPr>
          <p:grpSpPr bwMode="auto">
            <a:xfrm>
              <a:off x="2204" y="2083"/>
              <a:ext cx="386" cy="377"/>
              <a:chOff x="2204" y="2083"/>
              <a:chExt cx="386" cy="377"/>
            </a:xfrm>
          </p:grpSpPr>
          <p:sp>
            <p:nvSpPr>
              <p:cNvPr id="16442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2204" y="2083"/>
                <a:ext cx="337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443" name="Text Box 69"/>
              <p:cNvSpPr txBox="1">
                <a:spLocks noChangeAspect="1" noChangeArrowheads="1"/>
              </p:cNvSpPr>
              <p:nvPr/>
            </p:nvSpPr>
            <p:spPr bwMode="auto">
              <a:xfrm>
                <a:off x="2340" y="2230"/>
                <a:ext cx="25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6437" name="Group 125"/>
            <p:cNvGrpSpPr>
              <a:grpSpLocks/>
            </p:cNvGrpSpPr>
            <p:nvPr/>
          </p:nvGrpSpPr>
          <p:grpSpPr bwMode="auto">
            <a:xfrm>
              <a:off x="2923" y="2568"/>
              <a:ext cx="398" cy="367"/>
              <a:chOff x="2923" y="2568"/>
              <a:chExt cx="398" cy="367"/>
            </a:xfrm>
          </p:grpSpPr>
          <p:sp>
            <p:nvSpPr>
              <p:cNvPr id="16439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2925" y="2568"/>
                <a:ext cx="336" cy="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40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3072" y="2704"/>
                <a:ext cx="24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6441" name="Oval 38"/>
              <p:cNvSpPr>
                <a:spLocks noChangeAspect="1" noChangeArrowheads="1"/>
              </p:cNvSpPr>
              <p:nvPr/>
            </p:nvSpPr>
            <p:spPr bwMode="auto">
              <a:xfrm>
                <a:off x="2923" y="2649"/>
                <a:ext cx="94" cy="9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38" name="Oval 106"/>
            <p:cNvSpPr>
              <a:spLocks noChangeAspect="1" noChangeArrowheads="1"/>
            </p:cNvSpPr>
            <p:nvPr/>
          </p:nvSpPr>
          <p:spPr bwMode="auto">
            <a:xfrm>
              <a:off x="2528" y="2370"/>
              <a:ext cx="94" cy="94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6406" name="Group 128"/>
          <p:cNvGrpSpPr>
            <a:grpSpLocks/>
          </p:cNvGrpSpPr>
          <p:nvPr/>
        </p:nvGrpSpPr>
        <p:grpSpPr bwMode="auto">
          <a:xfrm>
            <a:off x="203200" y="2152650"/>
            <a:ext cx="1081088" cy="1457325"/>
            <a:chOff x="998" y="1229"/>
            <a:chExt cx="681" cy="918"/>
          </a:xfrm>
        </p:grpSpPr>
        <p:grpSp>
          <p:nvGrpSpPr>
            <p:cNvPr id="16426" name="Group 123"/>
            <p:cNvGrpSpPr>
              <a:grpSpLocks/>
            </p:cNvGrpSpPr>
            <p:nvPr/>
          </p:nvGrpSpPr>
          <p:grpSpPr bwMode="auto">
            <a:xfrm>
              <a:off x="1246" y="1229"/>
              <a:ext cx="382" cy="395"/>
              <a:chOff x="1246" y="1229"/>
              <a:chExt cx="382" cy="395"/>
            </a:xfrm>
          </p:grpSpPr>
          <p:sp>
            <p:nvSpPr>
              <p:cNvPr id="16433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246" y="1229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6434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1378" y="1393"/>
                <a:ext cx="2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6427" name="Line 87"/>
            <p:cNvSpPr>
              <a:spLocks noChangeAspect="1" noChangeShapeType="1"/>
            </p:cNvSpPr>
            <p:nvPr/>
          </p:nvSpPr>
          <p:spPr bwMode="auto">
            <a:xfrm flipH="1">
              <a:off x="1319" y="1481"/>
              <a:ext cx="319" cy="61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28" name="Oval 107"/>
            <p:cNvSpPr>
              <a:spLocks noChangeAspect="1" noChangeArrowheads="1"/>
            </p:cNvSpPr>
            <p:nvPr/>
          </p:nvSpPr>
          <p:spPr bwMode="auto">
            <a:xfrm>
              <a:off x="1585" y="1437"/>
              <a:ext cx="94" cy="93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29" name="Group 122"/>
            <p:cNvGrpSpPr>
              <a:grpSpLocks/>
            </p:cNvGrpSpPr>
            <p:nvPr/>
          </p:nvGrpSpPr>
          <p:grpSpPr bwMode="auto">
            <a:xfrm>
              <a:off x="998" y="1724"/>
              <a:ext cx="406" cy="385"/>
              <a:chOff x="998" y="1724"/>
              <a:chExt cx="406" cy="385"/>
            </a:xfrm>
          </p:grpSpPr>
          <p:sp>
            <p:nvSpPr>
              <p:cNvPr id="16431" name="Text Box 41"/>
              <p:cNvSpPr txBox="1">
                <a:spLocks noChangeAspect="1" noChangeArrowheads="1"/>
              </p:cNvSpPr>
              <p:nvPr/>
            </p:nvSpPr>
            <p:spPr bwMode="auto">
              <a:xfrm>
                <a:off x="998" y="1724"/>
                <a:ext cx="33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6432" name="Text Box 42"/>
              <p:cNvSpPr txBox="1">
                <a:spLocks noChangeAspect="1" noChangeArrowheads="1"/>
              </p:cNvSpPr>
              <p:nvPr/>
            </p:nvSpPr>
            <p:spPr bwMode="auto">
              <a:xfrm>
                <a:off x="1154" y="1878"/>
                <a:ext cx="2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6430" name="Oval 39"/>
            <p:cNvSpPr>
              <a:spLocks noChangeAspect="1" noChangeArrowheads="1"/>
            </p:cNvSpPr>
            <p:nvPr/>
          </p:nvSpPr>
          <p:spPr bwMode="auto">
            <a:xfrm>
              <a:off x="1283" y="2053"/>
              <a:ext cx="94" cy="94"/>
            </a:xfrm>
            <a:prstGeom prst="ellipse">
              <a:avLst/>
            </a:prstGeom>
            <a:solidFill>
              <a:srgbClr val="C425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460" name="Text Box 244"/>
          <p:cNvSpPr txBox="1">
            <a:spLocks noChangeArrowheads="1"/>
          </p:cNvSpPr>
          <p:nvPr/>
        </p:nvSpPr>
        <p:spPr bwMode="auto">
          <a:xfrm>
            <a:off x="7558088" y="3408363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rgbClr val="C42500"/>
                </a:solidFill>
              </a:rPr>
              <a:t>Схема:</a:t>
            </a:r>
          </a:p>
        </p:txBody>
      </p:sp>
      <p:grpSp>
        <p:nvGrpSpPr>
          <p:cNvPr id="16408" name="Group 274"/>
          <p:cNvGrpSpPr>
            <a:grpSpLocks/>
          </p:cNvGrpSpPr>
          <p:nvPr/>
        </p:nvGrpSpPr>
        <p:grpSpPr bwMode="auto">
          <a:xfrm>
            <a:off x="6343650" y="755650"/>
            <a:ext cx="1943100" cy="2217738"/>
            <a:chOff x="3996" y="476"/>
            <a:chExt cx="1224" cy="1397"/>
          </a:xfrm>
        </p:grpSpPr>
        <p:sp>
          <p:nvSpPr>
            <p:cNvPr id="9470" name="Rectangle 254"/>
            <p:cNvSpPr>
              <a:spLocks noChangeArrowheads="1"/>
            </p:cNvSpPr>
            <p:nvPr/>
          </p:nvSpPr>
          <p:spPr bwMode="auto">
            <a:xfrm>
              <a:off x="4113" y="476"/>
              <a:ext cx="98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2 </a:t>
              </a:r>
              <a:r>
                <a:rPr lang="ru-RU">
                  <a:solidFill>
                    <a:srgbClr val="CC0099"/>
                  </a:solidFill>
                  <a:sym typeface="Symbol" pitchFamily="18" charset="2"/>
                </a:rPr>
                <a:t></a:t>
              </a:r>
              <a:r>
                <a:rPr lang="ru-RU">
                  <a:sym typeface="Symbol" pitchFamily="18" charset="2"/>
                </a:rPr>
                <a:t> 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</a:t>
              </a:r>
              <a:r>
                <a:rPr lang="en-US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 </a:t>
              </a:r>
              <a:endParaRPr lang="ru-RU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endParaRPr>
            </a:p>
          </p:txBody>
        </p:sp>
        <p:sp>
          <p:nvSpPr>
            <p:cNvPr id="9471" name="Rectangle 255"/>
            <p:cNvSpPr>
              <a:spLocks noChangeArrowheads="1"/>
            </p:cNvSpPr>
            <p:nvPr/>
          </p:nvSpPr>
          <p:spPr bwMode="auto">
            <a:xfrm>
              <a:off x="3996" y="1508"/>
              <a:ext cx="12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4400" baseline="-250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</a:t>
              </a:r>
              <a:r>
                <a:rPr lang="ru-RU" sz="3200" baseline="-3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П4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= </a:t>
              </a:r>
              <a:r>
                <a:rPr lang="en-US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z</a:t>
              </a:r>
              <a:r>
                <a:rPr lang="ru-RU" sz="4400" baseline="-250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</a:t>
              </a:r>
              <a:r>
                <a:rPr lang="ru-RU" sz="3200" baseline="-3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П2</a:t>
              </a:r>
            </a:p>
          </p:txBody>
        </p:sp>
        <p:sp>
          <p:nvSpPr>
            <p:cNvPr id="9473" name="Rectangle 257"/>
            <p:cNvSpPr>
              <a:spLocks noChangeArrowheads="1"/>
            </p:cNvSpPr>
            <p:nvPr/>
          </p:nvSpPr>
          <p:spPr bwMode="auto">
            <a:xfrm>
              <a:off x="4161" y="820"/>
              <a:ext cx="8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 </a:t>
              </a:r>
              <a:r>
                <a:rPr lang="ru-RU">
                  <a:solidFill>
                    <a:srgbClr val="CC0099"/>
                  </a:solidFill>
                  <a:sym typeface="Symbol" pitchFamily="18" charset="2"/>
                </a:rPr>
                <a:t></a:t>
              </a:r>
              <a:r>
                <a:rPr lang="ru-RU">
                  <a:sym typeface="Symbol" pitchFamily="18" charset="2"/>
                </a:rPr>
                <a:t> </a:t>
              </a:r>
              <a:r>
                <a:rPr lang="ru-RU" sz="320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 </a:t>
              </a:r>
              <a:endParaRPr lang="ru-RU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endParaRPr>
            </a:p>
          </p:txBody>
        </p:sp>
        <p:sp>
          <p:nvSpPr>
            <p:cNvPr id="9475" name="Rectangle 259"/>
            <p:cNvSpPr>
              <a:spLocks noChangeArrowheads="1"/>
            </p:cNvSpPr>
            <p:nvPr/>
          </p:nvSpPr>
          <p:spPr bwMode="auto">
            <a:xfrm>
              <a:off x="4031" y="1164"/>
              <a:ext cx="115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4 </a:t>
              </a:r>
              <a:r>
                <a:rPr lang="ru-RU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</a:t>
              </a:r>
              <a:r>
                <a:rPr lang="ru-RU" dirty="0">
                  <a:sym typeface="Symbol" pitchFamily="18" charset="2"/>
                </a:rPr>
                <a:t> </a:t>
              </a:r>
              <a:r>
                <a:rPr lang="ru-RU" sz="32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П</a:t>
              </a:r>
              <a:r>
                <a:rPr lang="ru-RU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</a:t>
              </a:r>
              <a:r>
                <a:rPr lang="ru-RU" sz="32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32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x</a:t>
              </a:r>
              <a:r>
                <a:rPr lang="en-US" sz="3200" baseline="-20000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1</a:t>
              </a:r>
              <a:endParaRPr lang="ru-RU" sz="3200" baseline="-20000" dirty="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endParaRPr>
            </a:p>
          </p:txBody>
        </p:sp>
      </p:grpSp>
      <p:grpSp>
        <p:nvGrpSpPr>
          <p:cNvPr id="9326" name="Group 239"/>
          <p:cNvGrpSpPr>
            <a:grpSpLocks/>
          </p:cNvGrpSpPr>
          <p:nvPr/>
        </p:nvGrpSpPr>
        <p:grpSpPr bwMode="auto">
          <a:xfrm>
            <a:off x="6042025" y="3481388"/>
            <a:ext cx="1276350" cy="1757362"/>
            <a:chOff x="3806" y="2193"/>
            <a:chExt cx="804" cy="1107"/>
          </a:xfrm>
        </p:grpSpPr>
        <p:sp>
          <p:nvSpPr>
            <p:cNvPr id="16410" name="Line 191"/>
            <p:cNvSpPr>
              <a:spLocks noChangeAspect="1" noChangeShapeType="1"/>
            </p:cNvSpPr>
            <p:nvPr/>
          </p:nvSpPr>
          <p:spPr bwMode="auto">
            <a:xfrm flipH="1">
              <a:off x="3999" y="2657"/>
              <a:ext cx="6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1" name="Line 193"/>
            <p:cNvSpPr>
              <a:spLocks noChangeAspect="1" noChangeShapeType="1"/>
            </p:cNvSpPr>
            <p:nvPr/>
          </p:nvSpPr>
          <p:spPr bwMode="auto">
            <a:xfrm>
              <a:off x="4420" y="2338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12" name="Oval 199"/>
            <p:cNvSpPr>
              <a:spLocks noChangeAspect="1" noChangeArrowheads="1"/>
            </p:cNvSpPr>
            <p:nvPr/>
          </p:nvSpPr>
          <p:spPr bwMode="auto">
            <a:xfrm>
              <a:off x="4381" y="3054"/>
              <a:ext cx="72" cy="70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3" name="Text Box 201"/>
            <p:cNvSpPr txBox="1">
              <a:spLocks noChangeAspect="1" noChangeArrowheads="1"/>
            </p:cNvSpPr>
            <p:nvPr/>
          </p:nvSpPr>
          <p:spPr bwMode="auto">
            <a:xfrm>
              <a:off x="3991" y="2649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6414" name="Text Box 203"/>
            <p:cNvSpPr txBox="1">
              <a:spLocks noChangeAspect="1" noChangeArrowheads="1"/>
            </p:cNvSpPr>
            <p:nvPr/>
          </p:nvSpPr>
          <p:spPr bwMode="auto">
            <a:xfrm>
              <a:off x="4009" y="2411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6415" name="Text Box 207"/>
            <p:cNvSpPr txBox="1">
              <a:spLocks noChangeAspect="1" noChangeArrowheads="1"/>
            </p:cNvSpPr>
            <p:nvPr/>
          </p:nvSpPr>
          <p:spPr bwMode="auto">
            <a:xfrm>
              <a:off x="4204" y="3050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6416" name="Text Box 208"/>
            <p:cNvSpPr txBox="1">
              <a:spLocks noChangeAspect="1" noChangeArrowheads="1"/>
            </p:cNvSpPr>
            <p:nvPr/>
          </p:nvSpPr>
          <p:spPr bwMode="auto">
            <a:xfrm>
              <a:off x="4122" y="2193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6417" name="Text Box 209"/>
            <p:cNvSpPr txBox="1">
              <a:spLocks noChangeAspect="1" noChangeArrowheads="1"/>
            </p:cNvSpPr>
            <p:nvPr/>
          </p:nvSpPr>
          <p:spPr bwMode="auto">
            <a:xfrm>
              <a:off x="3806" y="252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endParaRPr lang="ru-RU" sz="2000" i="1" baseline="-20000">
                <a:latin typeface="GOST type B" pitchFamily="34" charset="0"/>
              </a:endParaRPr>
            </a:p>
          </p:txBody>
        </p:sp>
        <p:grpSp>
          <p:nvGrpSpPr>
            <p:cNvPr id="16418" name="Group 213"/>
            <p:cNvGrpSpPr>
              <a:grpSpLocks noChangeAspect="1"/>
            </p:cNvGrpSpPr>
            <p:nvPr/>
          </p:nvGrpSpPr>
          <p:grpSpPr bwMode="auto">
            <a:xfrm>
              <a:off x="4314" y="2546"/>
              <a:ext cx="109" cy="107"/>
              <a:chOff x="4826" y="2422"/>
              <a:chExt cx="157" cy="151"/>
            </a:xfrm>
          </p:grpSpPr>
          <p:sp>
            <p:nvSpPr>
              <p:cNvPr id="16420" name="Arc 211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21" name="Oval 212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6419" name="Oval 192"/>
            <p:cNvSpPr>
              <a:spLocks noChangeAspect="1" noChangeArrowheads="1"/>
            </p:cNvSpPr>
            <p:nvPr/>
          </p:nvSpPr>
          <p:spPr bwMode="auto">
            <a:xfrm>
              <a:off x="4384" y="2304"/>
              <a:ext cx="71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9" grpId="0"/>
      <p:bldP spid="946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5"/>
          <p:cNvGrpSpPr>
            <a:grpSpLocks/>
          </p:cNvGrpSpPr>
          <p:nvPr/>
        </p:nvGrpSpPr>
        <p:grpSpPr bwMode="auto">
          <a:xfrm>
            <a:off x="7186613" y="3822700"/>
            <a:ext cx="1550987" cy="730250"/>
            <a:chOff x="4527" y="2408"/>
            <a:chExt cx="977" cy="460"/>
          </a:xfrm>
        </p:grpSpPr>
        <p:sp>
          <p:nvSpPr>
            <p:cNvPr id="17552" name="Text Box 171"/>
            <p:cNvSpPr txBox="1">
              <a:spLocks noChangeAspect="1" noChangeArrowheads="1"/>
            </p:cNvSpPr>
            <p:nvPr/>
          </p:nvSpPr>
          <p:spPr bwMode="auto">
            <a:xfrm>
              <a:off x="5201" y="261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553" name="Line 137"/>
            <p:cNvSpPr>
              <a:spLocks noChangeAspect="1" noChangeShapeType="1"/>
            </p:cNvSpPr>
            <p:nvPr/>
          </p:nvSpPr>
          <p:spPr bwMode="auto">
            <a:xfrm rot="2059259" flipH="1">
              <a:off x="4527" y="2480"/>
              <a:ext cx="7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lg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54" name="Text Box 176"/>
            <p:cNvSpPr txBox="1">
              <a:spLocks noChangeAspect="1" noChangeArrowheads="1"/>
            </p:cNvSpPr>
            <p:nvPr/>
          </p:nvSpPr>
          <p:spPr bwMode="auto">
            <a:xfrm>
              <a:off x="4957" y="2605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555" name="Text Box 177"/>
            <p:cNvSpPr txBox="1">
              <a:spLocks noChangeAspect="1" noChangeArrowheads="1"/>
            </p:cNvSpPr>
            <p:nvPr/>
          </p:nvSpPr>
          <p:spPr bwMode="auto">
            <a:xfrm>
              <a:off x="5092" y="240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5</a:t>
              </a:r>
            </a:p>
          </p:txBody>
        </p:sp>
      </p:grp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5175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 перемены плоскостей проекций</a:t>
            </a:r>
          </a:p>
        </p:txBody>
      </p:sp>
      <p:sp>
        <p:nvSpPr>
          <p:cNvPr id="17412" name="AutoShape 3"/>
          <p:cNvSpPr>
            <a:spLocks noChangeAspect="1" noChangeArrowheads="1"/>
          </p:cNvSpPr>
          <p:nvPr/>
        </p:nvSpPr>
        <p:spPr bwMode="auto">
          <a:xfrm rot="5400000" flipH="1">
            <a:off x="-1087437" y="2212975"/>
            <a:ext cx="4629150" cy="1701800"/>
          </a:xfrm>
          <a:prstGeom prst="parallelogram">
            <a:avLst>
              <a:gd name="adj" fmla="val 84690"/>
            </a:avLst>
          </a:prstGeom>
          <a:gradFill rotWithShape="1">
            <a:gsLst>
              <a:gs pos="0">
                <a:srgbClr val="66FFFF"/>
              </a:gs>
              <a:gs pos="100000">
                <a:srgbClr val="3F9D9D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1606550" y="928688"/>
            <a:ext cx="733425" cy="584200"/>
            <a:chOff x="1779" y="722"/>
            <a:chExt cx="462" cy="344"/>
          </a:xfrm>
        </p:grpSpPr>
        <p:sp>
          <p:nvSpPr>
            <p:cNvPr id="17550" name="Text Box 5"/>
            <p:cNvSpPr txBox="1">
              <a:spLocks noChangeAspect="1" noChangeArrowheads="1"/>
            </p:cNvSpPr>
            <p:nvPr/>
          </p:nvSpPr>
          <p:spPr bwMode="auto">
            <a:xfrm>
              <a:off x="1779" y="722"/>
              <a:ext cx="408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7551" name="Text Box 6"/>
            <p:cNvSpPr txBox="1">
              <a:spLocks noChangeAspect="1" noChangeArrowheads="1"/>
            </p:cNvSpPr>
            <p:nvPr/>
          </p:nvSpPr>
          <p:spPr bwMode="auto">
            <a:xfrm>
              <a:off x="1904" y="868"/>
              <a:ext cx="337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1600" i="1">
                  <a:latin typeface="GOST type B" pitchFamily="34" charset="0"/>
                </a:rPr>
                <a:t>2</a:t>
              </a:r>
              <a:endParaRPr lang="ru-RU" sz="2400" i="1">
                <a:latin typeface="GOST type B" pitchFamily="34" charset="0"/>
              </a:endParaRPr>
            </a:p>
          </p:txBody>
        </p:sp>
      </p:grpSp>
      <p:sp>
        <p:nvSpPr>
          <p:cNvPr id="17414" name="AutoShape 7"/>
          <p:cNvSpPr>
            <a:spLocks noChangeAspect="1" noChangeArrowheads="1"/>
          </p:cNvSpPr>
          <p:nvPr/>
        </p:nvSpPr>
        <p:spPr bwMode="auto">
          <a:xfrm>
            <a:off x="382588" y="3940175"/>
            <a:ext cx="5173662" cy="1427163"/>
          </a:xfrm>
          <a:prstGeom prst="parallelogram">
            <a:avLst>
              <a:gd name="adj" fmla="val 118354"/>
            </a:avLst>
          </a:prstGeom>
          <a:gradFill rotWithShape="1">
            <a:gsLst>
              <a:gs pos="0">
                <a:srgbClr val="93FF71">
                  <a:alpha val="46999"/>
                </a:srgbClr>
              </a:gs>
              <a:gs pos="100000">
                <a:srgbClr val="66B14E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17415" name="Group 8"/>
          <p:cNvGrpSpPr>
            <a:grpSpLocks/>
          </p:cNvGrpSpPr>
          <p:nvPr/>
        </p:nvGrpSpPr>
        <p:grpSpPr bwMode="auto">
          <a:xfrm>
            <a:off x="4705350" y="3816350"/>
            <a:ext cx="747713" cy="565150"/>
            <a:chOff x="4370" y="1994"/>
            <a:chExt cx="471" cy="356"/>
          </a:xfrm>
        </p:grpSpPr>
        <p:sp>
          <p:nvSpPr>
            <p:cNvPr id="17548" name="Text Box 9"/>
            <p:cNvSpPr txBox="1">
              <a:spLocks noChangeAspect="1" noChangeArrowheads="1"/>
            </p:cNvSpPr>
            <p:nvPr/>
          </p:nvSpPr>
          <p:spPr bwMode="auto">
            <a:xfrm>
              <a:off x="4370" y="1994"/>
              <a:ext cx="408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latin typeface="GOST type B" pitchFamily="34" charset="0"/>
                </a:rPr>
                <a:t>П</a:t>
              </a:r>
              <a:endParaRPr lang="ru-RU" sz="2400" i="1">
                <a:latin typeface="GOST type B" pitchFamily="34" charset="0"/>
              </a:endParaRPr>
            </a:p>
          </p:txBody>
        </p:sp>
        <p:sp>
          <p:nvSpPr>
            <p:cNvPr id="17549" name="Text Box 10"/>
            <p:cNvSpPr txBox="1">
              <a:spLocks noChangeAspect="1" noChangeArrowheads="1"/>
            </p:cNvSpPr>
            <p:nvPr/>
          </p:nvSpPr>
          <p:spPr bwMode="auto">
            <a:xfrm>
              <a:off x="4504" y="2137"/>
              <a:ext cx="33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1600" i="1">
                  <a:latin typeface="GOST type B" pitchFamily="34" charset="0"/>
                </a:rPr>
                <a:t>1</a:t>
              </a:r>
              <a:endParaRPr lang="ru-RU" sz="2400" i="1">
                <a:latin typeface="GOST type B" pitchFamily="34" charset="0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808038" y="1838325"/>
            <a:ext cx="5043487" cy="1395413"/>
            <a:chOff x="1211" y="1201"/>
            <a:chExt cx="3177" cy="879"/>
          </a:xfrm>
        </p:grpSpPr>
        <p:sp>
          <p:nvSpPr>
            <p:cNvPr id="17544" name="AutoShape 12"/>
            <p:cNvSpPr>
              <a:spLocks noChangeArrowheads="1"/>
            </p:cNvSpPr>
            <p:nvPr/>
          </p:nvSpPr>
          <p:spPr bwMode="auto">
            <a:xfrm flipV="1">
              <a:off x="1211" y="1201"/>
              <a:ext cx="3170" cy="847"/>
            </a:xfrm>
            <a:prstGeom prst="parallelogram">
              <a:avLst>
                <a:gd name="adj" fmla="val 93860"/>
              </a:avLst>
            </a:prstGeom>
            <a:gradFill rotWithShape="1">
              <a:gsLst>
                <a:gs pos="0">
                  <a:srgbClr val="CC99FF">
                    <a:alpha val="54999"/>
                  </a:srgbClr>
                </a:gs>
                <a:gs pos="100000">
                  <a:srgbClr val="AE82D9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7545" name="Group 13"/>
            <p:cNvGrpSpPr>
              <a:grpSpLocks/>
            </p:cNvGrpSpPr>
            <p:nvPr/>
          </p:nvGrpSpPr>
          <p:grpSpPr bwMode="auto">
            <a:xfrm>
              <a:off x="3922" y="1710"/>
              <a:ext cx="466" cy="370"/>
              <a:chOff x="3664" y="1192"/>
              <a:chExt cx="470" cy="370"/>
            </a:xfrm>
          </p:grpSpPr>
          <p:sp>
            <p:nvSpPr>
              <p:cNvPr id="17546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3664" y="1192"/>
                <a:ext cx="40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7547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3797" y="1350"/>
                <a:ext cx="33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1600" i="1">
                    <a:latin typeface="GOST type B" pitchFamily="34" charset="0"/>
                  </a:rPr>
                  <a:t>5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7417" name="Text Box 16"/>
          <p:cNvSpPr txBox="1">
            <a:spLocks noChangeAspect="1" noChangeArrowheads="1"/>
          </p:cNvSpPr>
          <p:nvPr/>
        </p:nvSpPr>
        <p:spPr bwMode="auto">
          <a:xfrm>
            <a:off x="319088" y="4746625"/>
            <a:ext cx="355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9473" name="Text Box 17"/>
          <p:cNvSpPr txBox="1">
            <a:spLocks noChangeAspect="1" noChangeArrowheads="1"/>
          </p:cNvSpPr>
          <p:nvPr/>
        </p:nvSpPr>
        <p:spPr bwMode="auto">
          <a:xfrm>
            <a:off x="627063" y="1835150"/>
            <a:ext cx="6191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x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7419" name="Line 18"/>
          <p:cNvSpPr>
            <a:spLocks noChangeAspect="1" noChangeShapeType="1"/>
          </p:cNvSpPr>
          <p:nvPr/>
        </p:nvSpPr>
        <p:spPr bwMode="auto">
          <a:xfrm flipH="1">
            <a:off x="1581150" y="4352925"/>
            <a:ext cx="2454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20" name="Line 19"/>
          <p:cNvSpPr>
            <a:spLocks noChangeAspect="1" noChangeShapeType="1"/>
          </p:cNvSpPr>
          <p:nvPr/>
        </p:nvSpPr>
        <p:spPr bwMode="auto">
          <a:xfrm flipH="1">
            <a:off x="1008063" y="4841875"/>
            <a:ext cx="2005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21" name="Line 20"/>
          <p:cNvSpPr>
            <a:spLocks noChangeAspect="1" noChangeShapeType="1"/>
          </p:cNvSpPr>
          <p:nvPr/>
        </p:nvSpPr>
        <p:spPr bwMode="auto">
          <a:xfrm>
            <a:off x="1585913" y="3835400"/>
            <a:ext cx="1587" cy="525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2" name="Line 21"/>
          <p:cNvSpPr>
            <a:spLocks noChangeAspect="1" noChangeShapeType="1"/>
          </p:cNvSpPr>
          <p:nvPr/>
        </p:nvSpPr>
        <p:spPr bwMode="auto">
          <a:xfrm>
            <a:off x="1004888" y="3225800"/>
            <a:ext cx="0" cy="1620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23" name="Line 23"/>
          <p:cNvSpPr>
            <a:spLocks noChangeAspect="1" noChangeShapeType="1"/>
          </p:cNvSpPr>
          <p:nvPr/>
        </p:nvSpPr>
        <p:spPr bwMode="auto">
          <a:xfrm flipH="1">
            <a:off x="1573213" y="3856038"/>
            <a:ext cx="2468562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17424" name="Group 27"/>
          <p:cNvGrpSpPr>
            <a:grpSpLocks/>
          </p:cNvGrpSpPr>
          <p:nvPr/>
        </p:nvGrpSpPr>
        <p:grpSpPr bwMode="auto">
          <a:xfrm>
            <a:off x="1055688" y="3603625"/>
            <a:ext cx="606425" cy="627063"/>
            <a:chOff x="1246" y="1229"/>
            <a:chExt cx="382" cy="395"/>
          </a:xfrm>
        </p:grpSpPr>
        <p:sp>
          <p:nvSpPr>
            <p:cNvPr id="17542" name="Text Box 28"/>
            <p:cNvSpPr txBox="1">
              <a:spLocks noChangeAspect="1" noChangeArrowheads="1"/>
            </p:cNvSpPr>
            <p:nvPr/>
          </p:nvSpPr>
          <p:spPr bwMode="auto">
            <a:xfrm>
              <a:off x="1246" y="1229"/>
              <a:ext cx="33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7543" name="Text Box 29"/>
            <p:cNvSpPr txBox="1">
              <a:spLocks noChangeAspect="1" noChangeArrowheads="1"/>
            </p:cNvSpPr>
            <p:nvPr/>
          </p:nvSpPr>
          <p:spPr bwMode="auto">
            <a:xfrm>
              <a:off x="1378" y="1393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7425" name="Freeform 30"/>
          <p:cNvSpPr>
            <a:spLocks noChangeAspect="1"/>
          </p:cNvSpPr>
          <p:nvPr/>
        </p:nvSpPr>
        <p:spPr bwMode="auto">
          <a:xfrm>
            <a:off x="1003300" y="3233738"/>
            <a:ext cx="565150" cy="603250"/>
          </a:xfrm>
          <a:custGeom>
            <a:avLst/>
            <a:gdLst>
              <a:gd name="T0" fmla="*/ 2147483647 w 356"/>
              <a:gd name="T1" fmla="*/ 2147483647 h 380"/>
              <a:gd name="T2" fmla="*/ 0 w 356"/>
              <a:gd name="T3" fmla="*/ 0 h 380"/>
              <a:gd name="T4" fmla="*/ 0 60000 65536"/>
              <a:gd name="T5" fmla="*/ 0 60000 65536"/>
              <a:gd name="T6" fmla="*/ 0 w 356"/>
              <a:gd name="T7" fmla="*/ 0 h 380"/>
              <a:gd name="T8" fmla="*/ 356 w 356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6" h="380">
                <a:moveTo>
                  <a:pt x="356" y="380"/>
                </a:moveTo>
                <a:lnTo>
                  <a:pt x="0" y="0"/>
                </a:lnTo>
              </a:path>
            </a:pathLst>
          </a:cu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7426" name="Group 31"/>
          <p:cNvGrpSpPr>
            <a:grpSpLocks/>
          </p:cNvGrpSpPr>
          <p:nvPr/>
        </p:nvGrpSpPr>
        <p:grpSpPr bwMode="auto">
          <a:xfrm>
            <a:off x="471488" y="3089275"/>
            <a:ext cx="644525" cy="611188"/>
            <a:chOff x="998" y="1724"/>
            <a:chExt cx="406" cy="385"/>
          </a:xfrm>
        </p:grpSpPr>
        <p:sp>
          <p:nvSpPr>
            <p:cNvPr id="17540" name="Text Box 32"/>
            <p:cNvSpPr txBox="1">
              <a:spLocks noChangeAspect="1" noChangeArrowheads="1"/>
            </p:cNvSpPr>
            <p:nvPr/>
          </p:nvSpPr>
          <p:spPr bwMode="auto">
            <a:xfrm>
              <a:off x="998" y="1724"/>
              <a:ext cx="33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17541" name="Text Box 33"/>
            <p:cNvSpPr txBox="1">
              <a:spLocks noChangeAspect="1" noChangeArrowheads="1"/>
            </p:cNvSpPr>
            <p:nvPr/>
          </p:nvSpPr>
          <p:spPr bwMode="auto">
            <a:xfrm>
              <a:off x="1154" y="1878"/>
              <a:ext cx="2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7427" name="Group 34"/>
          <p:cNvGrpSpPr>
            <a:grpSpLocks/>
          </p:cNvGrpSpPr>
          <p:nvPr/>
        </p:nvGrpSpPr>
        <p:grpSpPr bwMode="auto">
          <a:xfrm>
            <a:off x="4044950" y="4186238"/>
            <a:ext cx="612775" cy="598487"/>
            <a:chOff x="2204" y="2083"/>
            <a:chExt cx="386" cy="377"/>
          </a:xfrm>
        </p:grpSpPr>
        <p:sp>
          <p:nvSpPr>
            <p:cNvPr id="17538" name="Text Box 35"/>
            <p:cNvSpPr txBox="1">
              <a:spLocks noChangeAspect="1" noChangeArrowheads="1"/>
            </p:cNvSpPr>
            <p:nvPr/>
          </p:nvSpPr>
          <p:spPr bwMode="auto">
            <a:xfrm>
              <a:off x="2204" y="2083"/>
              <a:ext cx="337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7539" name="Text Box 36"/>
            <p:cNvSpPr txBox="1">
              <a:spLocks noChangeAspect="1" noChangeArrowheads="1"/>
            </p:cNvSpPr>
            <p:nvPr/>
          </p:nvSpPr>
          <p:spPr bwMode="auto">
            <a:xfrm>
              <a:off x="2340" y="2230"/>
              <a:ext cx="25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7428" name="Group 37"/>
          <p:cNvGrpSpPr>
            <a:grpSpLocks/>
          </p:cNvGrpSpPr>
          <p:nvPr/>
        </p:nvGrpSpPr>
        <p:grpSpPr bwMode="auto">
          <a:xfrm>
            <a:off x="2957513" y="4695825"/>
            <a:ext cx="650875" cy="579438"/>
            <a:chOff x="2686" y="2866"/>
            <a:chExt cx="410" cy="365"/>
          </a:xfrm>
        </p:grpSpPr>
        <p:sp>
          <p:nvSpPr>
            <p:cNvPr id="17536" name="Text Box 38"/>
            <p:cNvSpPr txBox="1">
              <a:spLocks noChangeAspect="1" noChangeArrowheads="1"/>
            </p:cNvSpPr>
            <p:nvPr/>
          </p:nvSpPr>
          <p:spPr bwMode="auto">
            <a:xfrm>
              <a:off x="2686" y="2866"/>
              <a:ext cx="336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32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17537" name="Text Box 39"/>
            <p:cNvSpPr txBox="1">
              <a:spLocks noChangeAspect="1" noChangeArrowheads="1"/>
            </p:cNvSpPr>
            <p:nvPr/>
          </p:nvSpPr>
          <p:spPr bwMode="auto">
            <a:xfrm>
              <a:off x="2847" y="3000"/>
              <a:ext cx="24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7429" name="Freeform 42"/>
          <p:cNvSpPr>
            <a:spLocks noChangeAspect="1"/>
          </p:cNvSpPr>
          <p:nvPr/>
        </p:nvSpPr>
        <p:spPr bwMode="auto">
          <a:xfrm flipH="1">
            <a:off x="3040063" y="4351338"/>
            <a:ext cx="1014412" cy="490537"/>
          </a:xfrm>
          <a:custGeom>
            <a:avLst/>
            <a:gdLst>
              <a:gd name="T0" fmla="*/ 0 w 473"/>
              <a:gd name="T1" fmla="*/ 0 h 309"/>
              <a:gd name="T2" fmla="*/ 2147483647 w 473"/>
              <a:gd name="T3" fmla="*/ 2147483647 h 309"/>
              <a:gd name="T4" fmla="*/ 0 60000 65536"/>
              <a:gd name="T5" fmla="*/ 0 60000 65536"/>
              <a:gd name="T6" fmla="*/ 0 w 473"/>
              <a:gd name="T7" fmla="*/ 0 h 309"/>
              <a:gd name="T8" fmla="*/ 473 w 473"/>
              <a:gd name="T9" fmla="*/ 309 h 30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3" h="309">
                <a:moveTo>
                  <a:pt x="0" y="0"/>
                </a:moveTo>
                <a:lnTo>
                  <a:pt x="473" y="309"/>
                </a:lnTo>
              </a:path>
            </a:pathLst>
          </a:cu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44"/>
          <p:cNvSpPr>
            <a:spLocks noChangeAspect="1" noChangeShapeType="1"/>
          </p:cNvSpPr>
          <p:nvPr/>
        </p:nvSpPr>
        <p:spPr bwMode="auto">
          <a:xfrm>
            <a:off x="4056063" y="3854450"/>
            <a:ext cx="0" cy="485775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7431" name="Group 45"/>
          <p:cNvGrpSpPr>
            <a:grpSpLocks noChangeAspect="1"/>
          </p:cNvGrpSpPr>
          <p:nvPr/>
        </p:nvGrpSpPr>
        <p:grpSpPr bwMode="auto">
          <a:xfrm rot="5400000">
            <a:off x="2942432" y="4023519"/>
            <a:ext cx="182562" cy="101600"/>
            <a:chOff x="2533" y="2425"/>
            <a:chExt cx="45" cy="35"/>
          </a:xfrm>
        </p:grpSpPr>
        <p:sp>
          <p:nvSpPr>
            <p:cNvPr id="17534" name="Line 4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35" name="Line 4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192213" y="2568575"/>
            <a:ext cx="517525" cy="1073150"/>
            <a:chOff x="1453" y="1661"/>
            <a:chExt cx="326" cy="676"/>
          </a:xfrm>
        </p:grpSpPr>
        <p:grpSp>
          <p:nvGrpSpPr>
            <p:cNvPr id="17529" name="Group 50"/>
            <p:cNvGrpSpPr>
              <a:grpSpLocks/>
            </p:cNvGrpSpPr>
            <p:nvPr/>
          </p:nvGrpSpPr>
          <p:grpSpPr bwMode="auto">
            <a:xfrm>
              <a:off x="1453" y="1661"/>
              <a:ext cx="326" cy="676"/>
              <a:chOff x="1453" y="1661"/>
              <a:chExt cx="326" cy="676"/>
            </a:xfrm>
          </p:grpSpPr>
          <p:sp>
            <p:nvSpPr>
              <p:cNvPr id="17531" name="Freeform 51"/>
              <p:cNvSpPr>
                <a:spLocks/>
              </p:cNvSpPr>
              <p:nvPr/>
            </p:nvSpPr>
            <p:spPr bwMode="auto">
              <a:xfrm rot="-1696748">
                <a:off x="1493" y="2182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2" name="Freeform 52"/>
              <p:cNvSpPr>
                <a:spLocks/>
              </p:cNvSpPr>
              <p:nvPr/>
            </p:nvSpPr>
            <p:spPr bwMode="auto">
              <a:xfrm rot="-1696748">
                <a:off x="1453" y="2243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33" name="Freeform 53"/>
              <p:cNvSpPr>
                <a:spLocks/>
              </p:cNvSpPr>
              <p:nvPr/>
            </p:nvSpPr>
            <p:spPr bwMode="auto">
              <a:xfrm rot="-1696748">
                <a:off x="1701" y="1661"/>
                <a:ext cx="78" cy="94"/>
              </a:xfrm>
              <a:custGeom>
                <a:avLst/>
                <a:gdLst>
                  <a:gd name="T0" fmla="*/ 0 w 78"/>
                  <a:gd name="T1" fmla="*/ 3 h 94"/>
                  <a:gd name="T2" fmla="*/ 24 w 78"/>
                  <a:gd name="T3" fmla="*/ 3 h 94"/>
                  <a:gd name="T4" fmla="*/ 43 w 78"/>
                  <a:gd name="T5" fmla="*/ 24 h 94"/>
                  <a:gd name="T6" fmla="*/ 35 w 78"/>
                  <a:gd name="T7" fmla="*/ 61 h 94"/>
                  <a:gd name="T8" fmla="*/ 34 w 78"/>
                  <a:gd name="T9" fmla="*/ 80 h 94"/>
                  <a:gd name="T10" fmla="*/ 53 w 78"/>
                  <a:gd name="T11" fmla="*/ 93 h 94"/>
                  <a:gd name="T12" fmla="*/ 78 w 78"/>
                  <a:gd name="T13" fmla="*/ 84 h 9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8"/>
                  <a:gd name="T22" fmla="*/ 0 h 94"/>
                  <a:gd name="T23" fmla="*/ 78 w 78"/>
                  <a:gd name="T24" fmla="*/ 94 h 9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8" h="94">
                    <a:moveTo>
                      <a:pt x="0" y="3"/>
                    </a:moveTo>
                    <a:cubicBezTo>
                      <a:pt x="8" y="1"/>
                      <a:pt x="17" y="0"/>
                      <a:pt x="24" y="3"/>
                    </a:cubicBezTo>
                    <a:cubicBezTo>
                      <a:pt x="31" y="6"/>
                      <a:pt x="41" y="14"/>
                      <a:pt x="43" y="24"/>
                    </a:cubicBezTo>
                    <a:cubicBezTo>
                      <a:pt x="45" y="34"/>
                      <a:pt x="36" y="52"/>
                      <a:pt x="35" y="61"/>
                    </a:cubicBezTo>
                    <a:cubicBezTo>
                      <a:pt x="34" y="70"/>
                      <a:pt x="31" y="75"/>
                      <a:pt x="34" y="80"/>
                    </a:cubicBezTo>
                    <a:cubicBezTo>
                      <a:pt x="37" y="85"/>
                      <a:pt x="46" y="92"/>
                      <a:pt x="53" y="93"/>
                    </a:cubicBezTo>
                    <a:cubicBezTo>
                      <a:pt x="60" y="94"/>
                      <a:pt x="74" y="86"/>
                      <a:pt x="78" y="84"/>
                    </a:cubicBezTo>
                  </a:path>
                </a:pathLst>
              </a:custGeom>
              <a:noFill/>
              <a:ln w="158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30" name="Freeform 54"/>
            <p:cNvSpPr>
              <a:spLocks/>
            </p:cNvSpPr>
            <p:nvPr/>
          </p:nvSpPr>
          <p:spPr bwMode="auto">
            <a:xfrm rot="-1696748">
              <a:off x="1661" y="1731"/>
              <a:ext cx="78" cy="94"/>
            </a:xfrm>
            <a:custGeom>
              <a:avLst/>
              <a:gdLst>
                <a:gd name="T0" fmla="*/ 0 w 78"/>
                <a:gd name="T1" fmla="*/ 3 h 94"/>
                <a:gd name="T2" fmla="*/ 24 w 78"/>
                <a:gd name="T3" fmla="*/ 3 h 94"/>
                <a:gd name="T4" fmla="*/ 43 w 78"/>
                <a:gd name="T5" fmla="*/ 24 h 94"/>
                <a:gd name="T6" fmla="*/ 35 w 78"/>
                <a:gd name="T7" fmla="*/ 61 h 94"/>
                <a:gd name="T8" fmla="*/ 34 w 78"/>
                <a:gd name="T9" fmla="*/ 80 h 94"/>
                <a:gd name="T10" fmla="*/ 53 w 78"/>
                <a:gd name="T11" fmla="*/ 93 h 94"/>
                <a:gd name="T12" fmla="*/ 78 w 78"/>
                <a:gd name="T13" fmla="*/ 84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8"/>
                <a:gd name="T22" fmla="*/ 0 h 94"/>
                <a:gd name="T23" fmla="*/ 78 w 78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8" h="94">
                  <a:moveTo>
                    <a:pt x="0" y="3"/>
                  </a:moveTo>
                  <a:cubicBezTo>
                    <a:pt x="8" y="1"/>
                    <a:pt x="17" y="0"/>
                    <a:pt x="24" y="3"/>
                  </a:cubicBezTo>
                  <a:cubicBezTo>
                    <a:pt x="31" y="6"/>
                    <a:pt x="41" y="14"/>
                    <a:pt x="43" y="24"/>
                  </a:cubicBezTo>
                  <a:cubicBezTo>
                    <a:pt x="45" y="34"/>
                    <a:pt x="36" y="52"/>
                    <a:pt x="35" y="61"/>
                  </a:cubicBezTo>
                  <a:cubicBezTo>
                    <a:pt x="34" y="70"/>
                    <a:pt x="31" y="75"/>
                    <a:pt x="34" y="80"/>
                  </a:cubicBezTo>
                  <a:cubicBezTo>
                    <a:pt x="37" y="85"/>
                    <a:pt x="46" y="92"/>
                    <a:pt x="53" y="93"/>
                  </a:cubicBezTo>
                  <a:cubicBezTo>
                    <a:pt x="60" y="94"/>
                    <a:pt x="74" y="86"/>
                    <a:pt x="78" y="84"/>
                  </a:cubicBezTo>
                </a:path>
              </a:pathLst>
            </a:custGeom>
            <a:noFill/>
            <a:ln w="158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119"/>
          <p:cNvGrpSpPr>
            <a:grpSpLocks/>
          </p:cNvGrpSpPr>
          <p:nvPr/>
        </p:nvGrpSpPr>
        <p:grpSpPr bwMode="auto">
          <a:xfrm>
            <a:off x="1023938" y="2460625"/>
            <a:ext cx="3368675" cy="1381125"/>
            <a:chOff x="1347" y="1593"/>
            <a:chExt cx="2122" cy="870"/>
          </a:xfrm>
        </p:grpSpPr>
        <p:sp>
          <p:nvSpPr>
            <p:cNvPr id="17525" name="Freeform 56"/>
            <p:cNvSpPr>
              <a:spLocks noChangeAspect="1"/>
            </p:cNvSpPr>
            <p:nvPr/>
          </p:nvSpPr>
          <p:spPr bwMode="auto">
            <a:xfrm>
              <a:off x="1347" y="1593"/>
              <a:ext cx="239" cy="471"/>
            </a:xfrm>
            <a:custGeom>
              <a:avLst/>
              <a:gdLst>
                <a:gd name="T0" fmla="*/ 0 w 273"/>
                <a:gd name="T1" fmla="*/ 275 h 539"/>
                <a:gd name="T2" fmla="*/ 140 w 273"/>
                <a:gd name="T3" fmla="*/ 0 h 539"/>
                <a:gd name="T4" fmla="*/ 0 60000 65536"/>
                <a:gd name="T5" fmla="*/ 0 60000 65536"/>
                <a:gd name="T6" fmla="*/ 0 w 273"/>
                <a:gd name="T7" fmla="*/ 0 h 539"/>
                <a:gd name="T8" fmla="*/ 273 w 273"/>
                <a:gd name="T9" fmla="*/ 539 h 53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3" h="539">
                  <a:moveTo>
                    <a:pt x="0" y="539"/>
                  </a:moveTo>
                  <a:lnTo>
                    <a:pt x="27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26" name="Line 57"/>
            <p:cNvSpPr>
              <a:spLocks noChangeAspect="1" noChangeShapeType="1"/>
            </p:cNvSpPr>
            <p:nvPr/>
          </p:nvSpPr>
          <p:spPr bwMode="auto">
            <a:xfrm flipH="1">
              <a:off x="1585" y="1598"/>
              <a:ext cx="1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7527" name="Line 58"/>
            <p:cNvSpPr>
              <a:spLocks noChangeAspect="1" noChangeShapeType="1"/>
            </p:cNvSpPr>
            <p:nvPr/>
          </p:nvSpPr>
          <p:spPr bwMode="auto">
            <a:xfrm flipH="1">
              <a:off x="1946" y="1984"/>
              <a:ext cx="152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17528" name="Freeform 59"/>
            <p:cNvSpPr>
              <a:spLocks noChangeAspect="1"/>
            </p:cNvSpPr>
            <p:nvPr/>
          </p:nvSpPr>
          <p:spPr bwMode="auto">
            <a:xfrm>
              <a:off x="1707" y="1979"/>
              <a:ext cx="241" cy="484"/>
            </a:xfrm>
            <a:custGeom>
              <a:avLst/>
              <a:gdLst>
                <a:gd name="T0" fmla="*/ 0 w 275"/>
                <a:gd name="T1" fmla="*/ 286 h 552"/>
                <a:gd name="T2" fmla="*/ 142 w 275"/>
                <a:gd name="T3" fmla="*/ 0 h 552"/>
                <a:gd name="T4" fmla="*/ 0 60000 65536"/>
                <a:gd name="T5" fmla="*/ 0 60000 65536"/>
                <a:gd name="T6" fmla="*/ 0 w 275"/>
                <a:gd name="T7" fmla="*/ 0 h 552"/>
                <a:gd name="T8" fmla="*/ 275 w 275"/>
                <a:gd name="T9" fmla="*/ 552 h 5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5" h="552">
                  <a:moveTo>
                    <a:pt x="0" y="552"/>
                  </a:moveTo>
                  <a:lnTo>
                    <a:pt x="275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34" name="Line 61"/>
          <p:cNvSpPr>
            <a:spLocks noChangeAspect="1" noChangeShapeType="1"/>
          </p:cNvSpPr>
          <p:nvPr/>
        </p:nvSpPr>
        <p:spPr bwMode="auto">
          <a:xfrm flipH="1">
            <a:off x="1009650" y="3224213"/>
            <a:ext cx="2068513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35" name="Oval 65"/>
          <p:cNvSpPr>
            <a:spLocks noChangeAspect="1" noChangeArrowheads="1"/>
          </p:cNvSpPr>
          <p:nvPr/>
        </p:nvSpPr>
        <p:spPr bwMode="auto">
          <a:xfrm>
            <a:off x="1508125" y="3765550"/>
            <a:ext cx="149225" cy="147638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" name="Group 115"/>
          <p:cNvGrpSpPr>
            <a:grpSpLocks/>
          </p:cNvGrpSpPr>
          <p:nvPr/>
        </p:nvGrpSpPr>
        <p:grpSpPr bwMode="auto">
          <a:xfrm>
            <a:off x="3684588" y="1952625"/>
            <a:ext cx="828675" cy="687388"/>
            <a:chOff x="3000" y="1273"/>
            <a:chExt cx="545" cy="452"/>
          </a:xfrm>
        </p:grpSpPr>
        <p:sp>
          <p:nvSpPr>
            <p:cNvPr id="17522" name="Rectangle 67"/>
            <p:cNvSpPr>
              <a:spLocks noChangeArrowheads="1"/>
            </p:cNvSpPr>
            <p:nvPr/>
          </p:nvSpPr>
          <p:spPr bwMode="auto">
            <a:xfrm>
              <a:off x="3150" y="1273"/>
              <a:ext cx="395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i="1">
                  <a:solidFill>
                    <a:srgbClr val="4E03C9"/>
                  </a:solidFill>
                  <a:latin typeface="GOST type B" pitchFamily="34" charset="0"/>
                </a:rPr>
                <a:t>н.в.</a:t>
              </a:r>
            </a:p>
          </p:txBody>
        </p:sp>
        <p:sp>
          <p:nvSpPr>
            <p:cNvPr id="17523" name="Line 68"/>
            <p:cNvSpPr>
              <a:spLocks noChangeShapeType="1"/>
            </p:cNvSpPr>
            <p:nvPr/>
          </p:nvSpPr>
          <p:spPr bwMode="auto">
            <a:xfrm>
              <a:off x="3181" y="1527"/>
              <a:ext cx="355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24" name="Line 69"/>
            <p:cNvSpPr>
              <a:spLocks noChangeShapeType="1"/>
            </p:cNvSpPr>
            <p:nvPr/>
          </p:nvSpPr>
          <p:spPr bwMode="auto">
            <a:xfrm flipV="1">
              <a:off x="3000" y="1528"/>
              <a:ext cx="189" cy="197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117"/>
          <p:cNvGrpSpPr>
            <a:grpSpLocks/>
          </p:cNvGrpSpPr>
          <p:nvPr/>
        </p:nvGrpSpPr>
        <p:grpSpPr bwMode="auto">
          <a:xfrm>
            <a:off x="3344863" y="2444750"/>
            <a:ext cx="1050925" cy="688975"/>
            <a:chOff x="4515" y="2232"/>
            <a:chExt cx="662" cy="434"/>
          </a:xfrm>
        </p:grpSpPr>
        <p:grpSp>
          <p:nvGrpSpPr>
            <p:cNvPr id="17517" name="Group 116"/>
            <p:cNvGrpSpPr>
              <a:grpSpLocks/>
            </p:cNvGrpSpPr>
            <p:nvPr/>
          </p:nvGrpSpPr>
          <p:grpSpPr bwMode="auto">
            <a:xfrm>
              <a:off x="4518" y="2233"/>
              <a:ext cx="659" cy="433"/>
              <a:chOff x="4388" y="2665"/>
              <a:chExt cx="659" cy="433"/>
            </a:xfrm>
          </p:grpSpPr>
          <p:sp>
            <p:nvSpPr>
              <p:cNvPr id="17519" name="Freeform 72"/>
              <p:cNvSpPr>
                <a:spLocks/>
              </p:cNvSpPr>
              <p:nvPr/>
            </p:nvSpPr>
            <p:spPr bwMode="auto">
              <a:xfrm>
                <a:off x="4388" y="2665"/>
                <a:ext cx="659" cy="398"/>
              </a:xfrm>
              <a:custGeom>
                <a:avLst/>
                <a:gdLst>
                  <a:gd name="T0" fmla="*/ 0 w 659"/>
                  <a:gd name="T1" fmla="*/ 0 h 398"/>
                  <a:gd name="T2" fmla="*/ 659 w 659"/>
                  <a:gd name="T3" fmla="*/ 398 h 398"/>
                  <a:gd name="T4" fmla="*/ 370 w 659"/>
                  <a:gd name="T5" fmla="*/ 396 h 398"/>
                  <a:gd name="T6" fmla="*/ 0 w 659"/>
                  <a:gd name="T7" fmla="*/ 0 h 3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59"/>
                  <a:gd name="T13" fmla="*/ 0 h 398"/>
                  <a:gd name="T14" fmla="*/ 659 w 659"/>
                  <a:gd name="T15" fmla="*/ 398 h 3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59" h="398">
                    <a:moveTo>
                      <a:pt x="0" y="0"/>
                    </a:moveTo>
                    <a:lnTo>
                      <a:pt x="659" y="398"/>
                    </a:lnTo>
                    <a:lnTo>
                      <a:pt x="370" y="3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A3A5">
                      <a:alpha val="57999"/>
                    </a:srgbClr>
                  </a:gs>
                  <a:gs pos="100000">
                    <a:srgbClr val="9D6466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520" name="Arc 73"/>
              <p:cNvSpPr>
                <a:spLocks/>
              </p:cNvSpPr>
              <p:nvPr/>
            </p:nvSpPr>
            <p:spPr bwMode="auto">
              <a:xfrm rot="6948088">
                <a:off x="4587" y="2830"/>
                <a:ext cx="86" cy="62"/>
              </a:xfrm>
              <a:custGeom>
                <a:avLst/>
                <a:gdLst>
                  <a:gd name="T0" fmla="*/ 0 w 18065"/>
                  <a:gd name="T1" fmla="*/ 0 h 21586"/>
                  <a:gd name="T2" fmla="*/ 0 w 18065"/>
                  <a:gd name="T3" fmla="*/ 0 h 21586"/>
                  <a:gd name="T4" fmla="*/ 0 w 18065"/>
                  <a:gd name="T5" fmla="*/ 0 h 21586"/>
                  <a:gd name="T6" fmla="*/ 0 60000 65536"/>
                  <a:gd name="T7" fmla="*/ 0 60000 65536"/>
                  <a:gd name="T8" fmla="*/ 0 60000 65536"/>
                  <a:gd name="T9" fmla="*/ 0 w 18065"/>
                  <a:gd name="T10" fmla="*/ 0 h 21586"/>
                  <a:gd name="T11" fmla="*/ 18065 w 18065"/>
                  <a:gd name="T12" fmla="*/ 21586 h 2158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8065" h="21586" fill="none" extrusionOk="0">
                    <a:moveTo>
                      <a:pt x="786" y="0"/>
                    </a:moveTo>
                    <a:cubicBezTo>
                      <a:pt x="7785" y="255"/>
                      <a:pt x="14225" y="3887"/>
                      <a:pt x="18064" y="9744"/>
                    </a:cubicBezTo>
                  </a:path>
                  <a:path w="18065" h="21586" stroke="0" extrusionOk="0">
                    <a:moveTo>
                      <a:pt x="786" y="0"/>
                    </a:moveTo>
                    <a:cubicBezTo>
                      <a:pt x="7785" y="255"/>
                      <a:pt x="14225" y="3887"/>
                      <a:pt x="18064" y="9744"/>
                    </a:cubicBezTo>
                    <a:lnTo>
                      <a:pt x="0" y="21586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21" name="Rectangle 74"/>
              <p:cNvSpPr>
                <a:spLocks noChangeArrowheads="1"/>
              </p:cNvSpPr>
              <p:nvPr/>
            </p:nvSpPr>
            <p:spPr bwMode="auto">
              <a:xfrm>
                <a:off x="4678" y="2867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  <p:sp>
          <p:nvSpPr>
            <p:cNvPr id="17518" name="Line 75"/>
            <p:cNvSpPr>
              <a:spLocks noChangeShapeType="1"/>
            </p:cNvSpPr>
            <p:nvPr/>
          </p:nvSpPr>
          <p:spPr bwMode="auto">
            <a:xfrm>
              <a:off x="4515" y="2232"/>
              <a:ext cx="374" cy="3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" name="Group 122"/>
          <p:cNvGrpSpPr>
            <a:grpSpLocks/>
          </p:cNvGrpSpPr>
          <p:nvPr/>
        </p:nvGrpSpPr>
        <p:grpSpPr bwMode="auto">
          <a:xfrm>
            <a:off x="3398838" y="2862263"/>
            <a:ext cx="917575" cy="768350"/>
            <a:chOff x="2843" y="1846"/>
            <a:chExt cx="578" cy="484"/>
          </a:xfrm>
        </p:grpSpPr>
        <p:sp>
          <p:nvSpPr>
            <p:cNvPr id="17513" name="Line 77"/>
            <p:cNvSpPr>
              <a:spLocks noChangeShapeType="1"/>
            </p:cNvSpPr>
            <p:nvPr/>
          </p:nvSpPr>
          <p:spPr bwMode="auto">
            <a:xfrm rot="-232569">
              <a:off x="2843" y="2263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4" name="Line 78"/>
            <p:cNvSpPr>
              <a:spLocks noChangeShapeType="1"/>
            </p:cNvSpPr>
            <p:nvPr/>
          </p:nvSpPr>
          <p:spPr bwMode="auto">
            <a:xfrm rot="-232569">
              <a:off x="2888" y="2198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5" name="Line 79"/>
            <p:cNvSpPr>
              <a:spLocks noChangeShapeType="1"/>
            </p:cNvSpPr>
            <p:nvPr/>
          </p:nvSpPr>
          <p:spPr bwMode="auto">
            <a:xfrm rot="-232569">
              <a:off x="3290" y="1895"/>
              <a:ext cx="99" cy="6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516" name="Line 80"/>
            <p:cNvSpPr>
              <a:spLocks noChangeShapeType="1"/>
            </p:cNvSpPr>
            <p:nvPr/>
          </p:nvSpPr>
          <p:spPr bwMode="auto">
            <a:xfrm rot="-232569">
              <a:off x="3322" y="1846"/>
              <a:ext cx="99" cy="67"/>
            </a:xfrm>
            <a:prstGeom prst="line">
              <a:avLst/>
            </a:prstGeom>
            <a:noFill/>
            <a:ln w="19050">
              <a:solidFill>
                <a:srgbClr val="CCFF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39" name="Oval 85"/>
          <p:cNvSpPr>
            <a:spLocks noChangeAspect="1" noChangeArrowheads="1"/>
          </p:cNvSpPr>
          <p:nvPr/>
        </p:nvSpPr>
        <p:spPr bwMode="auto">
          <a:xfrm>
            <a:off x="930275" y="3152775"/>
            <a:ext cx="149225" cy="149225"/>
          </a:xfrm>
          <a:prstGeom prst="ellipse">
            <a:avLst/>
          </a:prstGeom>
          <a:solidFill>
            <a:srgbClr val="C425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" name="Group 126"/>
          <p:cNvGrpSpPr>
            <a:grpSpLocks/>
          </p:cNvGrpSpPr>
          <p:nvPr/>
        </p:nvGrpSpPr>
        <p:grpSpPr bwMode="auto">
          <a:xfrm>
            <a:off x="1006475" y="1874838"/>
            <a:ext cx="2374900" cy="3452812"/>
            <a:chOff x="1336" y="1224"/>
            <a:chExt cx="1496" cy="2175"/>
          </a:xfrm>
        </p:grpSpPr>
        <p:sp>
          <p:nvSpPr>
            <p:cNvPr id="17509" name="Text Box 81"/>
            <p:cNvSpPr txBox="1">
              <a:spLocks noChangeAspect="1" noChangeArrowheads="1"/>
            </p:cNvSpPr>
            <p:nvPr/>
          </p:nvSpPr>
          <p:spPr bwMode="auto">
            <a:xfrm>
              <a:off x="1690" y="3111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  <p:sp>
          <p:nvSpPr>
            <p:cNvPr id="17510" name="AutoShape 124"/>
            <p:cNvSpPr>
              <a:spLocks/>
            </p:cNvSpPr>
            <p:nvPr/>
          </p:nvSpPr>
          <p:spPr bwMode="auto">
            <a:xfrm rot="5400000" flipV="1">
              <a:off x="2128" y="893"/>
              <a:ext cx="155" cy="1253"/>
            </a:xfrm>
            <a:prstGeom prst="leftBrace">
              <a:avLst>
                <a:gd name="adj1" fmla="val 67366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11" name="AutoShape 123"/>
            <p:cNvSpPr>
              <a:spLocks/>
            </p:cNvSpPr>
            <p:nvPr/>
          </p:nvSpPr>
          <p:spPr bwMode="auto">
            <a:xfrm rot="-5400000">
              <a:off x="1890" y="2546"/>
              <a:ext cx="155" cy="1264"/>
            </a:xfrm>
            <a:prstGeom prst="leftBrace">
              <a:avLst>
                <a:gd name="adj1" fmla="val 67957"/>
                <a:gd name="adj2" fmla="val 50000"/>
              </a:avLst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12" name="Text Box 125"/>
            <p:cNvSpPr txBox="1">
              <a:spLocks noChangeAspect="1" noChangeArrowheads="1"/>
            </p:cNvSpPr>
            <p:nvPr/>
          </p:nvSpPr>
          <p:spPr bwMode="auto">
            <a:xfrm>
              <a:off x="1867" y="1224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i="1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i="1" baseline="-20000">
                  <a:solidFill>
                    <a:srgbClr val="CCFF33"/>
                  </a:solidFill>
                  <a:latin typeface="GOST type B" pitchFamily="34" charset="0"/>
                  <a:sym typeface="Symbol" pitchFamily="18" charset="2"/>
                </a:rPr>
                <a:t>А</a:t>
              </a:r>
              <a:endParaRPr lang="ru-RU" sz="2400" i="1">
                <a:solidFill>
                  <a:srgbClr val="CCFF33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0" name="Group 121"/>
          <p:cNvGrpSpPr>
            <a:grpSpLocks/>
          </p:cNvGrpSpPr>
          <p:nvPr/>
        </p:nvGrpSpPr>
        <p:grpSpPr bwMode="auto">
          <a:xfrm>
            <a:off x="3041650" y="1787525"/>
            <a:ext cx="2005013" cy="2062163"/>
            <a:chOff x="2618" y="1169"/>
            <a:chExt cx="1263" cy="1299"/>
          </a:xfrm>
        </p:grpSpPr>
        <p:sp>
          <p:nvSpPr>
            <p:cNvPr id="17489" name="Freeform 100"/>
            <p:cNvSpPr>
              <a:spLocks noChangeAspect="1"/>
            </p:cNvSpPr>
            <p:nvPr/>
          </p:nvSpPr>
          <p:spPr bwMode="auto">
            <a:xfrm flipH="1">
              <a:off x="2822" y="1591"/>
              <a:ext cx="645" cy="385"/>
            </a:xfrm>
            <a:custGeom>
              <a:avLst/>
              <a:gdLst>
                <a:gd name="T0" fmla="*/ 0 w 464"/>
                <a:gd name="T1" fmla="*/ 437 h 373"/>
                <a:gd name="T2" fmla="*/ 2409 w 464"/>
                <a:gd name="T3" fmla="*/ 0 h 373"/>
                <a:gd name="T4" fmla="*/ 0 60000 65536"/>
                <a:gd name="T5" fmla="*/ 0 60000 65536"/>
                <a:gd name="T6" fmla="*/ 0 w 464"/>
                <a:gd name="T7" fmla="*/ 0 h 373"/>
                <a:gd name="T8" fmla="*/ 464 w 464"/>
                <a:gd name="T9" fmla="*/ 373 h 3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" h="373">
                  <a:moveTo>
                    <a:pt x="0" y="373"/>
                  </a:moveTo>
                  <a:lnTo>
                    <a:pt x="464" y="0"/>
                  </a:lnTo>
                </a:path>
              </a:pathLst>
            </a:custGeom>
            <a:noFill/>
            <a:ln w="317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90" name="Group 120"/>
            <p:cNvGrpSpPr>
              <a:grpSpLocks/>
            </p:cNvGrpSpPr>
            <p:nvPr/>
          </p:nvGrpSpPr>
          <p:grpSpPr bwMode="auto">
            <a:xfrm>
              <a:off x="2618" y="1169"/>
              <a:ext cx="1263" cy="1299"/>
              <a:chOff x="2618" y="1169"/>
              <a:chExt cx="1263" cy="1299"/>
            </a:xfrm>
          </p:grpSpPr>
          <p:grpSp>
            <p:nvGrpSpPr>
              <p:cNvPr id="17491" name="Group 113"/>
              <p:cNvGrpSpPr>
                <a:grpSpLocks/>
              </p:cNvGrpSpPr>
              <p:nvPr/>
            </p:nvGrpSpPr>
            <p:grpSpPr bwMode="auto">
              <a:xfrm>
                <a:off x="2618" y="1611"/>
                <a:ext cx="208" cy="464"/>
                <a:chOff x="3124" y="1598"/>
                <a:chExt cx="208" cy="464"/>
              </a:xfrm>
            </p:grpSpPr>
            <p:sp>
              <p:nvSpPr>
                <p:cNvPr id="17505" name="Freeform 88"/>
                <p:cNvSpPr>
                  <a:spLocks noChangeAspect="1"/>
                </p:cNvSpPr>
                <p:nvPr/>
              </p:nvSpPr>
              <p:spPr bwMode="auto">
                <a:xfrm>
                  <a:off x="3124" y="1598"/>
                  <a:ext cx="208" cy="464"/>
                </a:xfrm>
                <a:custGeom>
                  <a:avLst/>
                  <a:gdLst>
                    <a:gd name="T0" fmla="*/ 749 w 151"/>
                    <a:gd name="T1" fmla="*/ 0 h 337"/>
                    <a:gd name="T2" fmla="*/ 0 w 151"/>
                    <a:gd name="T3" fmla="*/ 1669 h 337"/>
                    <a:gd name="T4" fmla="*/ 0 60000 65536"/>
                    <a:gd name="T5" fmla="*/ 0 60000 65536"/>
                    <a:gd name="T6" fmla="*/ 0 w 151"/>
                    <a:gd name="T7" fmla="*/ 0 h 337"/>
                    <a:gd name="T8" fmla="*/ 151 w 151"/>
                    <a:gd name="T9" fmla="*/ 337 h 337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51" h="337">
                      <a:moveTo>
                        <a:pt x="151" y="0"/>
                      </a:moveTo>
                      <a:lnTo>
                        <a:pt x="0" y="337"/>
                      </a:lnTo>
                    </a:path>
                  </a:pathLst>
                </a:custGeom>
                <a:noFill/>
                <a:ln w="1587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7506" name="Group 89"/>
                <p:cNvGrpSpPr>
                  <a:grpSpLocks noChangeAspect="1"/>
                </p:cNvGrpSpPr>
                <p:nvPr/>
              </p:nvGrpSpPr>
              <p:grpSpPr bwMode="auto">
                <a:xfrm rot="-4072753">
                  <a:off x="3167" y="1840"/>
                  <a:ext cx="84" cy="64"/>
                  <a:chOff x="2533" y="2425"/>
                  <a:chExt cx="45" cy="35"/>
                </a:xfrm>
              </p:grpSpPr>
              <p:sp>
                <p:nvSpPr>
                  <p:cNvPr id="17507" name="Line 9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508" name="Line 9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7492" name="Group 112"/>
              <p:cNvGrpSpPr>
                <a:grpSpLocks/>
              </p:cNvGrpSpPr>
              <p:nvPr/>
            </p:nvGrpSpPr>
            <p:grpSpPr bwMode="auto">
              <a:xfrm>
                <a:off x="3246" y="1988"/>
                <a:ext cx="230" cy="480"/>
                <a:chOff x="2635" y="1981"/>
                <a:chExt cx="230" cy="480"/>
              </a:xfrm>
            </p:grpSpPr>
            <p:sp>
              <p:nvSpPr>
                <p:cNvPr id="17501" name="Freeform 92"/>
                <p:cNvSpPr>
                  <a:spLocks noChangeAspect="1"/>
                </p:cNvSpPr>
                <p:nvPr/>
              </p:nvSpPr>
              <p:spPr bwMode="auto">
                <a:xfrm>
                  <a:off x="2635" y="1981"/>
                  <a:ext cx="230" cy="480"/>
                </a:xfrm>
                <a:custGeom>
                  <a:avLst/>
                  <a:gdLst>
                    <a:gd name="T0" fmla="*/ 936 w 162"/>
                    <a:gd name="T1" fmla="*/ 0 h 337"/>
                    <a:gd name="T2" fmla="*/ 0 w 162"/>
                    <a:gd name="T3" fmla="*/ 1976 h 337"/>
                    <a:gd name="T4" fmla="*/ 0 60000 65536"/>
                    <a:gd name="T5" fmla="*/ 0 60000 65536"/>
                    <a:gd name="T6" fmla="*/ 0 w 162"/>
                    <a:gd name="T7" fmla="*/ 0 h 337"/>
                    <a:gd name="T8" fmla="*/ 162 w 162"/>
                    <a:gd name="T9" fmla="*/ 337 h 337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62" h="337">
                      <a:moveTo>
                        <a:pt x="162" y="0"/>
                      </a:moveTo>
                      <a:lnTo>
                        <a:pt x="0" y="337"/>
                      </a:lnTo>
                    </a:path>
                  </a:pathLst>
                </a:custGeom>
                <a:noFill/>
                <a:ln w="1587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7502" name="Group 93"/>
                <p:cNvGrpSpPr>
                  <a:grpSpLocks noChangeAspect="1"/>
                </p:cNvGrpSpPr>
                <p:nvPr/>
              </p:nvGrpSpPr>
              <p:grpSpPr bwMode="auto">
                <a:xfrm rot="-4072753">
                  <a:off x="2684" y="2242"/>
                  <a:ext cx="84" cy="64"/>
                  <a:chOff x="2533" y="2425"/>
                  <a:chExt cx="45" cy="35"/>
                </a:xfrm>
              </p:grpSpPr>
              <p:sp>
                <p:nvSpPr>
                  <p:cNvPr id="17503" name="Line 9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7504" name="Line 9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7493" name="Group 97"/>
              <p:cNvGrpSpPr>
                <a:grpSpLocks/>
              </p:cNvGrpSpPr>
              <p:nvPr/>
            </p:nvGrpSpPr>
            <p:grpSpPr bwMode="auto">
              <a:xfrm>
                <a:off x="2654" y="1169"/>
                <a:ext cx="388" cy="426"/>
                <a:chOff x="3256" y="1454"/>
                <a:chExt cx="388" cy="426"/>
              </a:xfrm>
            </p:grpSpPr>
            <p:sp>
              <p:nvSpPr>
                <p:cNvPr id="17499" name="Text Box 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256" y="1454"/>
                  <a:ext cx="33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7500" name="Text Box 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94" y="1592"/>
                  <a:ext cx="25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solidFill>
                        <a:schemeClr val="accent2"/>
                      </a:solidFill>
                      <a:latin typeface="GOST type B" pitchFamily="34" charset="0"/>
                    </a:rPr>
                    <a:t>5</a:t>
                  </a:r>
                </a:p>
              </p:txBody>
            </p:sp>
          </p:grpSp>
          <p:sp>
            <p:nvSpPr>
              <p:cNvPr id="17494" name="Oval 101"/>
              <p:cNvSpPr>
                <a:spLocks noChangeAspect="1" noChangeArrowheads="1"/>
              </p:cNvSpPr>
              <p:nvPr/>
            </p:nvSpPr>
            <p:spPr bwMode="auto">
              <a:xfrm>
                <a:off x="2780" y="1549"/>
                <a:ext cx="93" cy="93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7495" name="Group 102"/>
              <p:cNvGrpSpPr>
                <a:grpSpLocks/>
              </p:cNvGrpSpPr>
              <p:nvPr/>
            </p:nvGrpSpPr>
            <p:grpSpPr bwMode="auto">
              <a:xfrm>
                <a:off x="3500" y="1705"/>
                <a:ext cx="381" cy="402"/>
                <a:chOff x="2846" y="806"/>
                <a:chExt cx="381" cy="402"/>
              </a:xfrm>
            </p:grpSpPr>
            <p:sp>
              <p:nvSpPr>
                <p:cNvPr id="17497" name="Text Box 10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846" y="806"/>
                  <a:ext cx="33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17498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977" y="920"/>
                  <a:ext cx="25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solidFill>
                        <a:schemeClr val="accent2"/>
                      </a:solidFill>
                      <a:latin typeface="GOST type B" pitchFamily="34" charset="0"/>
                    </a:rPr>
                    <a:t>5</a:t>
                  </a:r>
                </a:p>
              </p:txBody>
            </p:sp>
          </p:grpSp>
          <p:sp>
            <p:nvSpPr>
              <p:cNvPr id="17496" name="Oval 105"/>
              <p:cNvSpPr>
                <a:spLocks noChangeAspect="1" noChangeArrowheads="1"/>
              </p:cNvSpPr>
              <p:nvPr/>
            </p:nvSpPr>
            <p:spPr bwMode="auto">
              <a:xfrm>
                <a:off x="3427" y="1928"/>
                <a:ext cx="96" cy="93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7442" name="Text Box 107"/>
          <p:cNvSpPr txBox="1">
            <a:spLocks noChangeAspect="1" noChangeArrowheads="1"/>
          </p:cNvSpPr>
          <p:nvPr/>
        </p:nvSpPr>
        <p:spPr bwMode="auto">
          <a:xfrm>
            <a:off x="4065588" y="3455988"/>
            <a:ext cx="4429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rgbClr val="C42500"/>
                </a:solidFill>
                <a:latin typeface="GOST type B" pitchFamily="34" charset="0"/>
              </a:rPr>
              <a:t>В</a:t>
            </a:r>
          </a:p>
        </p:txBody>
      </p:sp>
      <p:sp>
        <p:nvSpPr>
          <p:cNvPr id="17443" name="Freeform 108"/>
          <p:cNvSpPr>
            <a:spLocks noChangeAspect="1"/>
          </p:cNvSpPr>
          <p:nvPr/>
        </p:nvSpPr>
        <p:spPr bwMode="auto">
          <a:xfrm flipH="1">
            <a:off x="3035300" y="3244850"/>
            <a:ext cx="1011238" cy="612775"/>
          </a:xfrm>
          <a:custGeom>
            <a:avLst/>
            <a:gdLst>
              <a:gd name="T0" fmla="*/ 0 w 468"/>
              <a:gd name="T1" fmla="*/ 2147483647 h 379"/>
              <a:gd name="T2" fmla="*/ 2147483647 w 468"/>
              <a:gd name="T3" fmla="*/ 0 h 379"/>
              <a:gd name="T4" fmla="*/ 0 60000 65536"/>
              <a:gd name="T5" fmla="*/ 0 60000 65536"/>
              <a:gd name="T6" fmla="*/ 0 w 468"/>
              <a:gd name="T7" fmla="*/ 0 h 379"/>
              <a:gd name="T8" fmla="*/ 468 w 468"/>
              <a:gd name="T9" fmla="*/ 379 h 37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8" h="379">
                <a:moveTo>
                  <a:pt x="0" y="379"/>
                </a:moveTo>
                <a:lnTo>
                  <a:pt x="468" y="0"/>
                </a:lnTo>
              </a:path>
            </a:pathLst>
          </a:custGeom>
          <a:noFill/>
          <a:ln w="31750">
            <a:solidFill>
              <a:srgbClr val="C0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4" name="Text Box 109"/>
          <p:cNvSpPr txBox="1">
            <a:spLocks noChangeAspect="1" noChangeArrowheads="1"/>
          </p:cNvSpPr>
          <p:nvPr/>
        </p:nvSpPr>
        <p:spPr bwMode="auto">
          <a:xfrm>
            <a:off x="2570163" y="3135313"/>
            <a:ext cx="4270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rgbClr val="C42500"/>
                </a:solidFill>
                <a:latin typeface="GOST type B" pitchFamily="34" charset="0"/>
              </a:rPr>
              <a:t>А</a:t>
            </a:r>
          </a:p>
        </p:txBody>
      </p:sp>
      <p:sp>
        <p:nvSpPr>
          <p:cNvPr id="17445" name="Oval 110"/>
          <p:cNvSpPr>
            <a:spLocks noChangeAspect="1" noChangeArrowheads="1"/>
          </p:cNvSpPr>
          <p:nvPr/>
        </p:nvSpPr>
        <p:spPr bwMode="auto">
          <a:xfrm>
            <a:off x="3979863" y="3789363"/>
            <a:ext cx="149225" cy="147637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6" name="Oval 43"/>
          <p:cNvSpPr>
            <a:spLocks noChangeAspect="1" noChangeArrowheads="1"/>
          </p:cNvSpPr>
          <p:nvPr/>
        </p:nvSpPr>
        <p:spPr bwMode="auto">
          <a:xfrm>
            <a:off x="3978275" y="4281488"/>
            <a:ext cx="149225" cy="149225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7" name="Line 41"/>
          <p:cNvSpPr>
            <a:spLocks noChangeAspect="1" noChangeShapeType="1"/>
          </p:cNvSpPr>
          <p:nvPr/>
        </p:nvSpPr>
        <p:spPr bwMode="auto">
          <a:xfrm>
            <a:off x="3030538" y="3222625"/>
            <a:ext cx="0" cy="1622425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48" name="Oval 48"/>
          <p:cNvSpPr>
            <a:spLocks noChangeAspect="1" noChangeArrowheads="1"/>
          </p:cNvSpPr>
          <p:nvPr/>
        </p:nvSpPr>
        <p:spPr bwMode="auto">
          <a:xfrm>
            <a:off x="2957513" y="4768850"/>
            <a:ext cx="149225" cy="1460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49" name="Oval 111"/>
          <p:cNvSpPr>
            <a:spLocks noChangeAspect="1" noChangeArrowheads="1"/>
          </p:cNvSpPr>
          <p:nvPr/>
        </p:nvSpPr>
        <p:spPr bwMode="auto">
          <a:xfrm>
            <a:off x="2955925" y="3160713"/>
            <a:ext cx="149225" cy="149225"/>
          </a:xfrm>
          <a:prstGeom prst="ellipse">
            <a:avLst/>
          </a:prstGeom>
          <a:solidFill>
            <a:srgbClr val="C0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7450" name="Group 127"/>
          <p:cNvGrpSpPr>
            <a:grpSpLocks noChangeAspect="1"/>
          </p:cNvGrpSpPr>
          <p:nvPr/>
        </p:nvGrpSpPr>
        <p:grpSpPr bwMode="auto">
          <a:xfrm rot="5400000">
            <a:off x="3966368" y="4037807"/>
            <a:ext cx="182563" cy="101600"/>
            <a:chOff x="2533" y="2425"/>
            <a:chExt cx="45" cy="35"/>
          </a:xfrm>
        </p:grpSpPr>
        <p:sp>
          <p:nvSpPr>
            <p:cNvPr id="17487" name="Line 128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8" name="Line 129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51" name="Group 130"/>
          <p:cNvGrpSpPr>
            <a:grpSpLocks noChangeAspect="1"/>
          </p:cNvGrpSpPr>
          <p:nvPr/>
        </p:nvGrpSpPr>
        <p:grpSpPr bwMode="auto">
          <a:xfrm rot="10800000">
            <a:off x="2420938" y="3806825"/>
            <a:ext cx="182562" cy="101600"/>
            <a:chOff x="2533" y="2425"/>
            <a:chExt cx="45" cy="35"/>
          </a:xfrm>
        </p:grpSpPr>
        <p:sp>
          <p:nvSpPr>
            <p:cNvPr id="17485" name="Line 131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6" name="Line 132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52" name="Group 133"/>
          <p:cNvGrpSpPr>
            <a:grpSpLocks noChangeAspect="1"/>
          </p:cNvGrpSpPr>
          <p:nvPr/>
        </p:nvGrpSpPr>
        <p:grpSpPr bwMode="auto">
          <a:xfrm rot="10800000">
            <a:off x="1452563" y="3176588"/>
            <a:ext cx="182562" cy="101600"/>
            <a:chOff x="2533" y="2425"/>
            <a:chExt cx="45" cy="35"/>
          </a:xfrm>
        </p:grpSpPr>
        <p:sp>
          <p:nvSpPr>
            <p:cNvPr id="17483" name="Line 134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84" name="Line 135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620" name="Text Box 164"/>
          <p:cNvSpPr txBox="1">
            <a:spLocks noChangeArrowheads="1"/>
          </p:cNvSpPr>
          <p:nvPr/>
        </p:nvSpPr>
        <p:spPr bwMode="auto">
          <a:xfrm>
            <a:off x="6027738" y="3249613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42500"/>
                </a:solidFill>
              </a:rPr>
              <a:t>Схема:</a:t>
            </a:r>
          </a:p>
        </p:txBody>
      </p:sp>
      <p:sp>
        <p:nvSpPr>
          <p:cNvPr id="19622" name="Rectangle 166"/>
          <p:cNvSpPr>
            <a:spLocks noChangeArrowheads="1"/>
          </p:cNvSpPr>
          <p:nvPr/>
        </p:nvSpPr>
        <p:spPr bwMode="auto">
          <a:xfrm>
            <a:off x="6529388" y="755650"/>
            <a:ext cx="1516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 </a:t>
            </a:r>
            <a:r>
              <a:rPr lang="ru-RU">
                <a:solidFill>
                  <a:srgbClr val="CC0099"/>
                </a:solidFill>
                <a:sym typeface="Symbol" pitchFamily="18" charset="2"/>
              </a:rPr>
              <a:t>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en-US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endParaRPr lang="ru-RU" sz="32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19623" name="Rectangle 167"/>
          <p:cNvSpPr>
            <a:spLocks noChangeArrowheads="1"/>
          </p:cNvSpPr>
          <p:nvPr/>
        </p:nvSpPr>
        <p:spPr bwMode="auto">
          <a:xfrm>
            <a:off x="6488113" y="2393950"/>
            <a:ext cx="1943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y</a:t>
            </a:r>
            <a:r>
              <a:rPr lang="ru-RU" sz="4400" baseline="-250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</a:t>
            </a:r>
            <a:r>
              <a:rPr lang="ru-RU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 </a:t>
            </a:r>
            <a:r>
              <a:rPr lang="en-US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y</a:t>
            </a:r>
            <a:r>
              <a:rPr lang="ru-RU" sz="4400" baseline="-250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</a:t>
            </a:r>
            <a:r>
              <a:rPr lang="ru-RU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aseline="-3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  <a:endParaRPr lang="ru-RU" sz="3200" baseline="-300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19624" name="Rectangle 168"/>
          <p:cNvSpPr>
            <a:spLocks noChangeArrowheads="1"/>
          </p:cNvSpPr>
          <p:nvPr/>
        </p:nvSpPr>
        <p:spPr bwMode="auto">
          <a:xfrm>
            <a:off x="6605588" y="1301750"/>
            <a:ext cx="1435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>
                <a:solidFill>
                  <a:srgbClr val="CC0099"/>
                </a:solidFill>
                <a:sym typeface="Symbol" pitchFamily="18" charset="2"/>
              </a:rPr>
              <a:t>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 </a:t>
            </a:r>
            <a:endParaRPr lang="ru-RU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sym typeface="Symbol" pitchFamily="18" charset="2"/>
            </a:endParaRPr>
          </a:p>
        </p:txBody>
      </p:sp>
      <p:sp>
        <p:nvSpPr>
          <p:cNvPr id="19625" name="Rectangle 169"/>
          <p:cNvSpPr>
            <a:spLocks noChangeArrowheads="1"/>
          </p:cNvSpPr>
          <p:nvPr/>
        </p:nvSpPr>
        <p:spPr bwMode="auto">
          <a:xfrm>
            <a:off x="6399213" y="1847850"/>
            <a:ext cx="188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</a:t>
            </a:r>
            <a:r>
              <a:rPr lang="ru-RU">
                <a:sym typeface="Symbol" pitchFamily="18" charset="2"/>
              </a:rPr>
              <a:t> </a:t>
            </a:r>
            <a:r>
              <a:rPr lang="ru-RU" sz="320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en-US" sz="32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x</a:t>
            </a:r>
            <a:r>
              <a:rPr lang="ru-RU" sz="3200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31" name="Group 189"/>
          <p:cNvGrpSpPr>
            <a:grpSpLocks/>
          </p:cNvGrpSpPr>
          <p:nvPr/>
        </p:nvGrpSpPr>
        <p:grpSpPr bwMode="auto">
          <a:xfrm>
            <a:off x="7515225" y="3259138"/>
            <a:ext cx="1112838" cy="2228850"/>
            <a:chOff x="4734" y="2053"/>
            <a:chExt cx="701" cy="1404"/>
          </a:xfrm>
        </p:grpSpPr>
        <p:grpSp>
          <p:nvGrpSpPr>
            <p:cNvPr id="17473" name="Group 186"/>
            <p:cNvGrpSpPr>
              <a:grpSpLocks/>
            </p:cNvGrpSpPr>
            <p:nvPr/>
          </p:nvGrpSpPr>
          <p:grpSpPr bwMode="auto">
            <a:xfrm>
              <a:off x="4734" y="2053"/>
              <a:ext cx="701" cy="720"/>
              <a:chOff x="4734" y="2053"/>
              <a:chExt cx="701" cy="720"/>
            </a:xfrm>
          </p:grpSpPr>
          <p:sp>
            <p:nvSpPr>
              <p:cNvPr id="17476" name="Text Box 174"/>
              <p:cNvSpPr txBox="1">
                <a:spLocks noChangeAspect="1" noChangeArrowheads="1"/>
              </p:cNvSpPr>
              <p:nvPr/>
            </p:nvSpPr>
            <p:spPr bwMode="auto">
              <a:xfrm>
                <a:off x="5132" y="206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5</a:t>
                </a:r>
                <a:endParaRPr lang="ru-RU" sz="2000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7477" name="Line 155"/>
              <p:cNvSpPr>
                <a:spLocks noChangeAspect="1" noChangeShapeType="1"/>
              </p:cNvSpPr>
              <p:nvPr/>
            </p:nvSpPr>
            <p:spPr bwMode="auto">
              <a:xfrm rot="2059259">
                <a:off x="4961" y="2055"/>
                <a:ext cx="2" cy="7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78" name="Arc 158"/>
              <p:cNvSpPr>
                <a:spLocks noChangeAspect="1"/>
              </p:cNvSpPr>
              <p:nvPr/>
            </p:nvSpPr>
            <p:spPr bwMode="auto">
              <a:xfrm rot="7612875">
                <a:off x="4881" y="2495"/>
                <a:ext cx="107" cy="1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wrap="none" anchor="ctr"/>
              <a:lstStyle/>
              <a:p>
                <a:endParaRPr lang="ru-RU"/>
              </a:p>
            </p:txBody>
          </p:sp>
          <p:sp>
            <p:nvSpPr>
              <p:cNvPr id="17479" name="Oval 159"/>
              <p:cNvSpPr>
                <a:spLocks noChangeAspect="1" noChangeArrowheads="1"/>
              </p:cNvSpPr>
              <p:nvPr/>
            </p:nvSpPr>
            <p:spPr bwMode="auto">
              <a:xfrm rot="7612875">
                <a:off x="4923" y="2529"/>
                <a:ext cx="18" cy="1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0" name="AutoShape 173"/>
              <p:cNvSpPr>
                <a:spLocks/>
              </p:cNvSpPr>
              <p:nvPr/>
            </p:nvSpPr>
            <p:spPr bwMode="auto">
              <a:xfrm rot="-8735516">
                <a:off x="4960" y="2053"/>
                <a:ext cx="91" cy="428"/>
              </a:xfrm>
              <a:prstGeom prst="rightBrace">
                <a:avLst>
                  <a:gd name="adj1" fmla="val 3919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7481" name="Oval 156"/>
              <p:cNvSpPr>
                <a:spLocks noChangeAspect="1" noChangeArrowheads="1"/>
              </p:cNvSpPr>
              <p:nvPr/>
            </p:nvSpPr>
            <p:spPr bwMode="auto">
              <a:xfrm rot="2059259">
                <a:off x="5136" y="2075"/>
                <a:ext cx="71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82" name="Text Box 179"/>
              <p:cNvSpPr txBox="1">
                <a:spLocks noChangeAspect="1" noChangeArrowheads="1"/>
              </p:cNvSpPr>
              <p:nvPr/>
            </p:nvSpPr>
            <p:spPr bwMode="auto">
              <a:xfrm>
                <a:off x="4734" y="2070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y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</p:grpSp>
        <p:sp>
          <p:nvSpPr>
            <p:cNvPr id="17474" name="AutoShape 172"/>
            <p:cNvSpPr>
              <a:spLocks/>
            </p:cNvSpPr>
            <p:nvPr/>
          </p:nvSpPr>
          <p:spPr bwMode="auto">
            <a:xfrm>
              <a:off x="4772" y="3029"/>
              <a:ext cx="91" cy="428"/>
            </a:xfrm>
            <a:prstGeom prst="rightBrace">
              <a:avLst>
                <a:gd name="adj1" fmla="val 39194"/>
                <a:gd name="adj2" fmla="val 50000"/>
              </a:avLst>
            </a:prstGeom>
            <a:noFill/>
            <a:ln w="12700">
              <a:solidFill>
                <a:srgbClr val="C0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>
                <a:solidFill>
                  <a:srgbClr val="C02500"/>
                </a:solidFill>
              </a:endParaRPr>
            </a:p>
          </p:txBody>
        </p:sp>
        <p:sp>
          <p:nvSpPr>
            <p:cNvPr id="17475" name="Text Box 178"/>
            <p:cNvSpPr txBox="1">
              <a:spLocks noChangeAspect="1" noChangeArrowheads="1"/>
            </p:cNvSpPr>
            <p:nvPr/>
          </p:nvSpPr>
          <p:spPr bwMode="auto">
            <a:xfrm>
              <a:off x="4823" y="3123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solidFill>
                    <a:srgbClr val="C42500"/>
                  </a:solidFill>
                  <a:latin typeface="GOST type B" pitchFamily="34" charset="0"/>
                </a:rPr>
                <a:t>y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</p:grpSp>
      <p:grpSp>
        <p:nvGrpSpPr>
          <p:cNvPr id="18433" name="Group 188"/>
          <p:cNvGrpSpPr>
            <a:grpSpLocks/>
          </p:cNvGrpSpPr>
          <p:nvPr/>
        </p:nvGrpSpPr>
        <p:grpSpPr bwMode="auto">
          <a:xfrm>
            <a:off x="6599238" y="4011613"/>
            <a:ext cx="1265237" cy="1649412"/>
            <a:chOff x="4157" y="2527"/>
            <a:chExt cx="797" cy="1039"/>
          </a:xfrm>
        </p:grpSpPr>
        <p:sp>
          <p:nvSpPr>
            <p:cNvPr id="17461" name="Line 142"/>
            <p:cNvSpPr>
              <a:spLocks noChangeAspect="1" noChangeShapeType="1"/>
            </p:cNvSpPr>
            <p:nvPr/>
          </p:nvSpPr>
          <p:spPr bwMode="auto">
            <a:xfrm flipH="1">
              <a:off x="4343" y="3023"/>
              <a:ext cx="6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62" name="Line 143"/>
            <p:cNvSpPr>
              <a:spLocks noChangeAspect="1" noChangeShapeType="1"/>
            </p:cNvSpPr>
            <p:nvPr/>
          </p:nvSpPr>
          <p:spPr bwMode="auto">
            <a:xfrm>
              <a:off x="4764" y="2704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63" name="Oval 144"/>
            <p:cNvSpPr>
              <a:spLocks noChangeAspect="1" noChangeArrowheads="1"/>
            </p:cNvSpPr>
            <p:nvPr/>
          </p:nvSpPr>
          <p:spPr bwMode="auto">
            <a:xfrm>
              <a:off x="4725" y="3420"/>
              <a:ext cx="72" cy="70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64" name="Text Box 145"/>
            <p:cNvSpPr txBox="1">
              <a:spLocks noChangeAspect="1" noChangeArrowheads="1"/>
            </p:cNvSpPr>
            <p:nvPr/>
          </p:nvSpPr>
          <p:spPr bwMode="auto">
            <a:xfrm>
              <a:off x="4335" y="3015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17465" name="Text Box 146"/>
            <p:cNvSpPr txBox="1">
              <a:spLocks noChangeAspect="1" noChangeArrowheads="1"/>
            </p:cNvSpPr>
            <p:nvPr/>
          </p:nvSpPr>
          <p:spPr bwMode="auto">
            <a:xfrm>
              <a:off x="4353" y="2777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latin typeface="GOST type B" pitchFamily="34" charset="0"/>
                </a:rPr>
                <a:t>П</a:t>
              </a:r>
              <a:r>
                <a:rPr lang="ru-RU" sz="2000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17466" name="Text Box 147"/>
            <p:cNvSpPr txBox="1">
              <a:spLocks noChangeAspect="1" noChangeArrowheads="1"/>
            </p:cNvSpPr>
            <p:nvPr/>
          </p:nvSpPr>
          <p:spPr bwMode="auto">
            <a:xfrm>
              <a:off x="4484" y="3316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7467" name="Text Box 148"/>
            <p:cNvSpPr txBox="1">
              <a:spLocks noChangeAspect="1" noChangeArrowheads="1"/>
            </p:cNvSpPr>
            <p:nvPr/>
          </p:nvSpPr>
          <p:spPr bwMode="auto">
            <a:xfrm>
              <a:off x="4473" y="2527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7468" name="Text Box 149"/>
            <p:cNvSpPr txBox="1">
              <a:spLocks noChangeAspect="1" noChangeArrowheads="1"/>
            </p:cNvSpPr>
            <p:nvPr/>
          </p:nvSpPr>
          <p:spPr bwMode="auto">
            <a:xfrm>
              <a:off x="4157" y="2878"/>
              <a:ext cx="30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i="1">
                  <a:latin typeface="GOST type B" pitchFamily="34" charset="0"/>
                </a:rPr>
                <a:t>x</a:t>
              </a:r>
              <a:endParaRPr lang="ru-RU" sz="2000" i="1" baseline="-20000">
                <a:latin typeface="GOST type B" pitchFamily="34" charset="0"/>
              </a:endParaRPr>
            </a:p>
          </p:txBody>
        </p:sp>
        <p:grpSp>
          <p:nvGrpSpPr>
            <p:cNvPr id="17469" name="Group 150"/>
            <p:cNvGrpSpPr>
              <a:grpSpLocks noChangeAspect="1"/>
            </p:cNvGrpSpPr>
            <p:nvPr/>
          </p:nvGrpSpPr>
          <p:grpSpPr bwMode="auto">
            <a:xfrm>
              <a:off x="4658" y="2912"/>
              <a:ext cx="109" cy="107"/>
              <a:chOff x="4826" y="2422"/>
              <a:chExt cx="157" cy="151"/>
            </a:xfrm>
          </p:grpSpPr>
          <p:sp>
            <p:nvSpPr>
              <p:cNvPr id="17471" name="Arc 151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72" name="Oval 152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7470" name="Oval 153"/>
            <p:cNvSpPr>
              <a:spLocks noChangeAspect="1" noChangeArrowheads="1"/>
            </p:cNvSpPr>
            <p:nvPr/>
          </p:nvSpPr>
          <p:spPr bwMode="auto">
            <a:xfrm>
              <a:off x="4728" y="2670"/>
              <a:ext cx="71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60" name="Text Box 190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>
                <a:solidFill>
                  <a:srgbClr val="800080"/>
                </a:solidFill>
              </a:rPr>
              <a:t> Заменим исходную горизонтальную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на новую плоскость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>
                <a:solidFill>
                  <a:srgbClr val="800080"/>
                </a:solidFill>
              </a:rPr>
              <a:t>, которой прямая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>
                <a:solidFill>
                  <a:srgbClr val="800080"/>
                </a:solidFill>
              </a:rPr>
              <a:t> будет параллельна. При этом преобразовании расстояние точек от плоскости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(координата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у</a:t>
            </a:r>
            <a:r>
              <a:rPr lang="ru-RU">
                <a:solidFill>
                  <a:srgbClr val="800080"/>
                </a:solidFill>
              </a:rPr>
              <a:t>) остается неизменным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3" grpId="0"/>
      <p:bldP spid="196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5"/>
          <p:cNvGrpSpPr>
            <a:grpSpLocks/>
          </p:cNvGrpSpPr>
          <p:nvPr/>
        </p:nvGrpSpPr>
        <p:grpSpPr bwMode="auto">
          <a:xfrm>
            <a:off x="898615" y="1073839"/>
            <a:ext cx="4951412" cy="4489450"/>
            <a:chOff x="365" y="671"/>
            <a:chExt cx="3119" cy="2828"/>
          </a:xfrm>
        </p:grpSpPr>
        <p:sp>
          <p:nvSpPr>
            <p:cNvPr id="18504" name="Rectangle 177"/>
            <p:cNvSpPr>
              <a:spLocks noChangeArrowheads="1"/>
            </p:cNvSpPr>
            <p:nvPr/>
          </p:nvSpPr>
          <p:spPr bwMode="auto">
            <a:xfrm>
              <a:off x="402" y="671"/>
              <a:ext cx="3082" cy="282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i="1">
                <a:solidFill>
                  <a:schemeClr val="accent2"/>
                </a:solidFill>
                <a:sym typeface="Symbol" pitchFamily="18" charset="2"/>
              </a:endParaRPr>
            </a:p>
          </p:txBody>
        </p:sp>
        <p:grpSp>
          <p:nvGrpSpPr>
            <p:cNvPr id="18505" name="Group 224"/>
            <p:cNvGrpSpPr>
              <a:grpSpLocks/>
            </p:cNvGrpSpPr>
            <p:nvPr/>
          </p:nvGrpSpPr>
          <p:grpSpPr bwMode="auto">
            <a:xfrm>
              <a:off x="365" y="1180"/>
              <a:ext cx="2763" cy="1614"/>
              <a:chOff x="365" y="1180"/>
              <a:chExt cx="2763" cy="1614"/>
            </a:xfrm>
          </p:grpSpPr>
          <p:sp>
            <p:nvSpPr>
              <p:cNvPr id="18506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539" y="2047"/>
                <a:ext cx="36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П</a:t>
                </a:r>
                <a:r>
                  <a:rPr lang="ru-RU" i="1" baseline="-20000">
                    <a:latin typeface="GOST type B" pitchFamily="34" charset="0"/>
                  </a:rPr>
                  <a:t>1</a:t>
                </a:r>
              </a:p>
            </p:txBody>
          </p:sp>
          <p:grpSp>
            <p:nvGrpSpPr>
              <p:cNvPr id="18507" name="Group 223"/>
              <p:cNvGrpSpPr>
                <a:grpSpLocks/>
              </p:cNvGrpSpPr>
              <p:nvPr/>
            </p:nvGrpSpPr>
            <p:grpSpPr bwMode="auto">
              <a:xfrm>
                <a:off x="365" y="1180"/>
                <a:ext cx="2763" cy="1614"/>
                <a:chOff x="365" y="1180"/>
                <a:chExt cx="2763" cy="1614"/>
              </a:xfrm>
            </p:grpSpPr>
            <p:sp>
              <p:nvSpPr>
                <p:cNvPr id="18508" name="Line 17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94" y="2098"/>
                  <a:ext cx="263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509" name="Text Box 179"/>
                <p:cNvSpPr txBox="1">
                  <a:spLocks noChangeAspect="1" noChangeArrowheads="1"/>
                </p:cNvSpPr>
                <p:nvPr/>
              </p:nvSpPr>
              <p:spPr bwMode="auto">
                <a:xfrm rot="10800000" flipV="1">
                  <a:off x="365" y="1847"/>
                  <a:ext cx="208" cy="2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  <p:sp>
              <p:nvSpPr>
                <p:cNvPr id="18510" name="Text Box 1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9" y="1748"/>
                  <a:ext cx="36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П</a:t>
                  </a:r>
                  <a:r>
                    <a:rPr lang="ru-RU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grpSp>
              <p:nvGrpSpPr>
                <p:cNvPr id="18511" name="Group 222"/>
                <p:cNvGrpSpPr>
                  <a:grpSpLocks/>
                </p:cNvGrpSpPr>
                <p:nvPr/>
              </p:nvGrpSpPr>
              <p:grpSpPr bwMode="auto">
                <a:xfrm>
                  <a:off x="1313" y="1180"/>
                  <a:ext cx="1608" cy="1614"/>
                  <a:chOff x="1313" y="1180"/>
                  <a:chExt cx="1608" cy="1614"/>
                </a:xfrm>
              </p:grpSpPr>
              <p:sp>
                <p:nvSpPr>
                  <p:cNvPr id="18512" name="Line 2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44" y="2478"/>
                    <a:ext cx="924" cy="31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513" name="Line 21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2563" y="1423"/>
                    <a:ext cx="0" cy="105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514" name="Line 21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1644" y="1876"/>
                    <a:ext cx="0" cy="91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515" name="Text Box 21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41" y="2456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А</a:t>
                    </a:r>
                    <a:r>
                      <a:rPr lang="en-US" i="1" baseline="-20000">
                        <a:latin typeface="GOST type B" pitchFamily="34" charset="0"/>
                      </a:rPr>
                      <a:t>1</a:t>
                    </a:r>
                    <a:endParaRPr lang="ru-RU" i="1" baseline="-20000">
                      <a:latin typeface="GOST type B" pitchFamily="34" charset="0"/>
                    </a:endParaRPr>
                  </a:p>
                </p:txBody>
              </p:sp>
              <p:sp>
                <p:nvSpPr>
                  <p:cNvPr id="18516" name="Line 2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44" y="1414"/>
                    <a:ext cx="916" cy="464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517" name="Text Box 21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23" y="2209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latin typeface="GOST type B" pitchFamily="34" charset="0"/>
                      </a:rPr>
                      <a:t>B</a:t>
                    </a:r>
                    <a:r>
                      <a:rPr lang="en-US" i="1" baseline="-20000">
                        <a:latin typeface="GOST type B" pitchFamily="34" charset="0"/>
                      </a:rPr>
                      <a:t>1</a:t>
                    </a:r>
                    <a:endParaRPr lang="ru-RU" i="1" baseline="-20000">
                      <a:latin typeface="GOST type B" pitchFamily="34" charset="0"/>
                    </a:endParaRPr>
                  </a:p>
                </p:txBody>
              </p:sp>
              <p:sp>
                <p:nvSpPr>
                  <p:cNvPr id="18518" name="Text Box 22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13" y="1719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А</a:t>
                    </a:r>
                    <a:r>
                      <a:rPr lang="ru-RU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18519" name="Text Box 22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60" y="1180"/>
                    <a:ext cx="361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latin typeface="GOST type B" pitchFamily="34" charset="0"/>
                      </a:rPr>
                      <a:t>B</a:t>
                    </a:r>
                    <a:r>
                      <a:rPr lang="ru-RU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</p:grpSp>
        </p:grpSp>
      </p:grp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58792" y="0"/>
            <a:ext cx="91440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н.в. отрезка и его углов наклона к плоскостям проекций (способ замены плоскостей проекций)</a:t>
            </a:r>
          </a:p>
        </p:txBody>
      </p:sp>
      <p:sp>
        <p:nvSpPr>
          <p:cNvPr id="18436" name="Text Box 85"/>
          <p:cNvSpPr txBox="1">
            <a:spLocks noChangeArrowheads="1"/>
          </p:cNvSpPr>
          <p:nvPr/>
        </p:nvSpPr>
        <p:spPr bwMode="auto">
          <a:xfrm>
            <a:off x="390525" y="5600700"/>
            <a:ext cx="87534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ru-RU">
                <a:solidFill>
                  <a:srgbClr val="800080"/>
                </a:solidFill>
              </a:rPr>
              <a:t>Ось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aseline="-20000">
                <a:solidFill>
                  <a:srgbClr val="800080"/>
                </a:solidFill>
              </a:rPr>
              <a:t>    </a:t>
            </a:r>
            <a:r>
              <a:rPr lang="ru-RU">
                <a:solidFill>
                  <a:srgbClr val="800080"/>
                </a:solidFill>
              </a:rPr>
              <a:t>новой плоскости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5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>
                <a:solidFill>
                  <a:srgbClr val="800080"/>
                </a:solidFill>
              </a:rPr>
              <a:t>  проведем параллельно горизон-тальной проекции отрезка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>
                <a:solidFill>
                  <a:srgbClr val="800080"/>
                </a:solidFill>
              </a:rPr>
              <a:t>. В этом преобразовании сохраняются     </a:t>
            </a:r>
            <a:r>
              <a:rPr lang="en-US" i="1">
                <a:solidFill>
                  <a:srgbClr val="800080"/>
                </a:solidFill>
              </a:rPr>
              <a:t>z</a:t>
            </a:r>
            <a:r>
              <a:rPr lang="ru-RU" i="1">
                <a:solidFill>
                  <a:srgbClr val="800080"/>
                </a:solidFill>
              </a:rPr>
              <a:t>-</a:t>
            </a:r>
            <a:r>
              <a:rPr lang="ru-RU">
                <a:solidFill>
                  <a:srgbClr val="800080"/>
                </a:solidFill>
              </a:rPr>
              <a:t>координаты точек. На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>
                <a:solidFill>
                  <a:srgbClr val="800080"/>
                </a:solidFill>
              </a:rPr>
              <a:t>  определяются натуральная величина отрезка и его угол наклона  </a:t>
            </a:r>
            <a:r>
              <a:rPr lang="ru-RU" sz="2000" i="1">
                <a:solidFill>
                  <a:srgbClr val="800080"/>
                </a:solidFill>
                <a:sym typeface="Symbol" pitchFamily="18" charset="2"/>
              </a:rPr>
              <a:t></a:t>
            </a:r>
            <a:r>
              <a:rPr lang="ru-RU" sz="2200">
                <a:solidFill>
                  <a:srgbClr val="800080"/>
                </a:solidFill>
              </a:rPr>
              <a:t> </a:t>
            </a:r>
            <a:r>
              <a:rPr lang="ru-RU" sz="2200"/>
              <a:t> </a:t>
            </a:r>
            <a:r>
              <a:rPr lang="ru-RU">
                <a:solidFill>
                  <a:srgbClr val="800080"/>
                </a:solidFill>
              </a:rPr>
              <a:t>к плоскости проекций 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3192463" y="3970338"/>
            <a:ext cx="601662" cy="579437"/>
            <a:chOff x="1923" y="2920"/>
            <a:chExt cx="379" cy="365"/>
          </a:xfrm>
        </p:grpSpPr>
        <p:sp>
          <p:nvSpPr>
            <p:cNvPr id="18500" name="Line 113"/>
            <p:cNvSpPr>
              <a:spLocks noChangeShapeType="1"/>
            </p:cNvSpPr>
            <p:nvPr/>
          </p:nvSpPr>
          <p:spPr bwMode="auto">
            <a:xfrm flipV="1">
              <a:off x="1952" y="322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1" name="Line 114"/>
            <p:cNvSpPr>
              <a:spLocks noChangeShapeType="1"/>
            </p:cNvSpPr>
            <p:nvPr/>
          </p:nvSpPr>
          <p:spPr bwMode="auto">
            <a:xfrm flipV="1">
              <a:off x="1923" y="315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2" name="Line 115"/>
            <p:cNvSpPr>
              <a:spLocks noChangeShapeType="1"/>
            </p:cNvSpPr>
            <p:nvPr/>
          </p:nvSpPr>
          <p:spPr bwMode="auto">
            <a:xfrm flipV="1">
              <a:off x="2137" y="299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503" name="Line 116"/>
            <p:cNvSpPr>
              <a:spLocks noChangeShapeType="1"/>
            </p:cNvSpPr>
            <p:nvPr/>
          </p:nvSpPr>
          <p:spPr bwMode="auto">
            <a:xfrm flipV="1">
              <a:off x="2108" y="292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169"/>
          <p:cNvGrpSpPr>
            <a:grpSpLocks/>
          </p:cNvGrpSpPr>
          <p:nvPr/>
        </p:nvGrpSpPr>
        <p:grpSpPr bwMode="auto">
          <a:xfrm>
            <a:off x="1231900" y="3970338"/>
            <a:ext cx="3502025" cy="1454150"/>
            <a:chOff x="776" y="2501"/>
            <a:chExt cx="2206" cy="916"/>
          </a:xfrm>
        </p:grpSpPr>
        <p:sp>
          <p:nvSpPr>
            <p:cNvPr id="18496" name="Line 128"/>
            <p:cNvSpPr>
              <a:spLocks noChangeShapeType="1"/>
            </p:cNvSpPr>
            <p:nvPr/>
          </p:nvSpPr>
          <p:spPr bwMode="auto">
            <a:xfrm flipV="1">
              <a:off x="1016" y="2501"/>
              <a:ext cx="1966" cy="66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 type="triangle" w="med" len="lg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7" name="Text Box 132"/>
            <p:cNvSpPr txBox="1">
              <a:spLocks noChangeAspect="1" noChangeArrowheads="1"/>
            </p:cNvSpPr>
            <p:nvPr/>
          </p:nvSpPr>
          <p:spPr bwMode="auto">
            <a:xfrm rot="10800000" flipV="1">
              <a:off x="776" y="3065"/>
              <a:ext cx="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solidFill>
                    <a:schemeClr val="accent2"/>
                  </a:solidFill>
                  <a:latin typeface="GOST type B" pitchFamily="34" charset="0"/>
                </a:rPr>
                <a:t>x</a:t>
              </a:r>
              <a:r>
                <a:rPr lang="ru-RU" sz="2400" i="1" baseline="-20000">
                  <a:solidFill>
                    <a:schemeClr val="accent2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18498" name="Text Box 133"/>
            <p:cNvSpPr txBox="1">
              <a:spLocks noChangeAspect="1" noChangeArrowheads="1"/>
            </p:cNvSpPr>
            <p:nvPr/>
          </p:nvSpPr>
          <p:spPr bwMode="auto">
            <a:xfrm>
              <a:off x="1100" y="309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4</a:t>
              </a:r>
            </a:p>
          </p:txBody>
        </p:sp>
        <p:sp>
          <p:nvSpPr>
            <p:cNvPr id="18499" name="Text Box 134"/>
            <p:cNvSpPr txBox="1">
              <a:spLocks noChangeAspect="1" noChangeArrowheads="1"/>
            </p:cNvSpPr>
            <p:nvPr/>
          </p:nvSpPr>
          <p:spPr bwMode="auto">
            <a:xfrm>
              <a:off x="963" y="279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1</a:t>
              </a:r>
            </a:p>
          </p:txBody>
        </p:sp>
      </p:grpSp>
      <p:grpSp>
        <p:nvGrpSpPr>
          <p:cNvPr id="8" name="Group 174"/>
          <p:cNvGrpSpPr>
            <a:grpSpLocks/>
          </p:cNvGrpSpPr>
          <p:nvPr/>
        </p:nvGrpSpPr>
        <p:grpSpPr bwMode="auto">
          <a:xfrm>
            <a:off x="2387600" y="4841875"/>
            <a:ext cx="2628900" cy="541338"/>
            <a:chOff x="1504" y="3050"/>
            <a:chExt cx="1656" cy="341"/>
          </a:xfrm>
        </p:grpSpPr>
        <p:sp>
          <p:nvSpPr>
            <p:cNvPr id="18493" name="Line 139"/>
            <p:cNvSpPr>
              <a:spLocks noChangeShapeType="1"/>
            </p:cNvSpPr>
            <p:nvPr/>
          </p:nvSpPr>
          <p:spPr bwMode="auto">
            <a:xfrm>
              <a:off x="1761" y="3154"/>
              <a:ext cx="1063" cy="12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94" name="Text Box 142"/>
            <p:cNvSpPr txBox="1">
              <a:spLocks noChangeAspect="1" noChangeArrowheads="1"/>
            </p:cNvSpPr>
            <p:nvPr/>
          </p:nvSpPr>
          <p:spPr bwMode="auto">
            <a:xfrm>
              <a:off x="1504" y="3050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4</a:t>
              </a:r>
            </a:p>
          </p:txBody>
        </p:sp>
        <p:sp>
          <p:nvSpPr>
            <p:cNvPr id="18495" name="Text Box 143"/>
            <p:cNvSpPr txBox="1">
              <a:spLocks noChangeAspect="1" noChangeArrowheads="1"/>
            </p:cNvSpPr>
            <p:nvPr/>
          </p:nvSpPr>
          <p:spPr bwMode="auto">
            <a:xfrm>
              <a:off x="2799" y="3064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4</a:t>
              </a:r>
            </a:p>
          </p:txBody>
        </p:sp>
      </p:grpSp>
      <p:grpSp>
        <p:nvGrpSpPr>
          <p:cNvPr id="9" name="Group 175"/>
          <p:cNvGrpSpPr>
            <a:grpSpLocks/>
          </p:cNvGrpSpPr>
          <p:nvPr/>
        </p:nvGrpSpPr>
        <p:grpSpPr bwMode="auto">
          <a:xfrm>
            <a:off x="2801938" y="4511675"/>
            <a:ext cx="1455737" cy="1060450"/>
            <a:chOff x="1765" y="2842"/>
            <a:chExt cx="917" cy="668"/>
          </a:xfrm>
        </p:grpSpPr>
        <p:sp>
          <p:nvSpPr>
            <p:cNvPr id="18485" name="Line 140"/>
            <p:cNvSpPr>
              <a:spLocks noChangeShapeType="1"/>
            </p:cNvSpPr>
            <p:nvPr/>
          </p:nvSpPr>
          <p:spPr bwMode="auto">
            <a:xfrm flipV="1">
              <a:off x="1765" y="2842"/>
              <a:ext cx="917" cy="309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86" name="Group 157"/>
            <p:cNvGrpSpPr>
              <a:grpSpLocks/>
            </p:cNvGrpSpPr>
            <p:nvPr/>
          </p:nvGrpSpPr>
          <p:grpSpPr bwMode="auto">
            <a:xfrm>
              <a:off x="1996" y="3179"/>
              <a:ext cx="516" cy="331"/>
              <a:chOff x="1996" y="3179"/>
              <a:chExt cx="516" cy="331"/>
            </a:xfrm>
          </p:grpSpPr>
          <p:sp>
            <p:nvSpPr>
              <p:cNvPr id="18489" name="Line 151"/>
              <p:cNvSpPr>
                <a:spLocks noChangeShapeType="1"/>
              </p:cNvSpPr>
              <p:nvPr/>
            </p:nvSpPr>
            <p:spPr bwMode="auto">
              <a:xfrm flipH="1" flipV="1">
                <a:off x="1996" y="3179"/>
                <a:ext cx="131" cy="286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490" name="Group 152"/>
              <p:cNvGrpSpPr>
                <a:grpSpLocks/>
              </p:cNvGrpSpPr>
              <p:nvPr/>
            </p:nvGrpSpPr>
            <p:grpSpPr bwMode="auto">
              <a:xfrm>
                <a:off x="2127" y="3222"/>
                <a:ext cx="385" cy="288"/>
                <a:chOff x="3198" y="1069"/>
                <a:chExt cx="385" cy="288"/>
              </a:xfrm>
            </p:grpSpPr>
            <p:sp>
              <p:nvSpPr>
                <p:cNvPr id="18491" name="Rectangle 153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18492" name="Line 154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8487" name="Rectangle 155"/>
            <p:cNvSpPr>
              <a:spLocks noChangeArrowheads="1"/>
            </p:cNvSpPr>
            <p:nvPr/>
          </p:nvSpPr>
          <p:spPr bwMode="auto">
            <a:xfrm>
              <a:off x="2090" y="2976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18488" name="Arc 156"/>
            <p:cNvSpPr>
              <a:spLocks/>
            </p:cNvSpPr>
            <p:nvPr/>
          </p:nvSpPr>
          <p:spPr bwMode="auto">
            <a:xfrm rot="6151633" flipH="1">
              <a:off x="1945" y="2990"/>
              <a:ext cx="133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73"/>
          <p:cNvGrpSpPr>
            <a:grpSpLocks/>
          </p:cNvGrpSpPr>
          <p:nvPr/>
        </p:nvGrpSpPr>
        <p:grpSpPr bwMode="auto">
          <a:xfrm>
            <a:off x="2492375" y="2806700"/>
            <a:ext cx="1990725" cy="2390775"/>
            <a:chOff x="1570" y="1768"/>
            <a:chExt cx="1254" cy="1506"/>
          </a:xfrm>
        </p:grpSpPr>
        <p:sp>
          <p:nvSpPr>
            <p:cNvPr id="18474" name="Line 137"/>
            <p:cNvSpPr>
              <a:spLocks noChangeShapeType="1"/>
            </p:cNvSpPr>
            <p:nvPr/>
          </p:nvSpPr>
          <p:spPr bwMode="auto">
            <a:xfrm>
              <a:off x="1644" y="2796"/>
              <a:ext cx="118" cy="357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5" name="Line 138"/>
            <p:cNvSpPr>
              <a:spLocks noChangeShapeType="1"/>
            </p:cNvSpPr>
            <p:nvPr/>
          </p:nvSpPr>
          <p:spPr bwMode="auto">
            <a:xfrm>
              <a:off x="2566" y="2486"/>
              <a:ext cx="258" cy="78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6" name="Line 158"/>
            <p:cNvSpPr>
              <a:spLocks noChangeShapeType="1"/>
            </p:cNvSpPr>
            <p:nvPr/>
          </p:nvSpPr>
          <p:spPr bwMode="auto">
            <a:xfrm>
              <a:off x="1606" y="1982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7" name="Line 159"/>
            <p:cNvSpPr>
              <a:spLocks noChangeShapeType="1"/>
            </p:cNvSpPr>
            <p:nvPr/>
          </p:nvSpPr>
          <p:spPr bwMode="auto">
            <a:xfrm>
              <a:off x="2524" y="1768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8" name="Line 160"/>
            <p:cNvSpPr>
              <a:spLocks noChangeShapeType="1"/>
            </p:cNvSpPr>
            <p:nvPr/>
          </p:nvSpPr>
          <p:spPr bwMode="auto">
            <a:xfrm rot="-1290433">
              <a:off x="1689" y="3026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9" name="Line 161"/>
            <p:cNvSpPr>
              <a:spLocks noChangeShapeType="1"/>
            </p:cNvSpPr>
            <p:nvPr/>
          </p:nvSpPr>
          <p:spPr bwMode="auto">
            <a:xfrm rot="-1290433">
              <a:off x="2601" y="2687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80" name="Line 162"/>
            <p:cNvSpPr>
              <a:spLocks noChangeShapeType="1"/>
            </p:cNvSpPr>
            <p:nvPr/>
          </p:nvSpPr>
          <p:spPr bwMode="auto">
            <a:xfrm rot="-1290433">
              <a:off x="2608" y="2719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81" name="Line 163"/>
            <p:cNvSpPr>
              <a:spLocks noChangeShapeType="1"/>
            </p:cNvSpPr>
            <p:nvPr/>
          </p:nvSpPr>
          <p:spPr bwMode="auto">
            <a:xfrm>
              <a:off x="2522" y="1797"/>
              <a:ext cx="81" cy="3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8482" name="Group 166"/>
            <p:cNvGrpSpPr>
              <a:grpSpLocks/>
            </p:cNvGrpSpPr>
            <p:nvPr/>
          </p:nvGrpSpPr>
          <p:grpSpPr bwMode="auto">
            <a:xfrm rot="1870771">
              <a:off x="1570" y="2846"/>
              <a:ext cx="107" cy="109"/>
              <a:chOff x="4327" y="2497"/>
              <a:chExt cx="107" cy="109"/>
            </a:xfrm>
          </p:grpSpPr>
          <p:sp>
            <p:nvSpPr>
              <p:cNvPr id="18483" name="Arc 164"/>
              <p:cNvSpPr>
                <a:spLocks noChangeAspect="1"/>
              </p:cNvSpPr>
              <p:nvPr/>
            </p:nvSpPr>
            <p:spPr bwMode="auto">
              <a:xfrm rot="-8571199">
                <a:off x="4327" y="2497"/>
                <a:ext cx="107" cy="1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8484" name="Oval 165"/>
              <p:cNvSpPr>
                <a:spLocks noChangeAspect="1" noChangeArrowheads="1"/>
              </p:cNvSpPr>
              <p:nvPr/>
            </p:nvSpPr>
            <p:spPr bwMode="auto">
              <a:xfrm rot="-8571199">
                <a:off x="4391" y="2545"/>
                <a:ext cx="18" cy="18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213"/>
          <p:cNvGrpSpPr>
            <a:grpSpLocks/>
          </p:cNvGrpSpPr>
          <p:nvPr/>
        </p:nvGrpSpPr>
        <p:grpSpPr bwMode="auto">
          <a:xfrm>
            <a:off x="6167438" y="1042988"/>
            <a:ext cx="2976562" cy="2192338"/>
            <a:chOff x="3885" y="597"/>
            <a:chExt cx="1875" cy="1381"/>
          </a:xfrm>
        </p:grpSpPr>
        <p:sp>
          <p:nvSpPr>
            <p:cNvPr id="18443" name="Text Box 182"/>
            <p:cNvSpPr txBox="1">
              <a:spLocks noChangeArrowheads="1"/>
            </p:cNvSpPr>
            <p:nvPr/>
          </p:nvSpPr>
          <p:spPr bwMode="auto">
            <a:xfrm>
              <a:off x="3885" y="599"/>
              <a:ext cx="6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18444" name="Group 183"/>
            <p:cNvGrpSpPr>
              <a:grpSpLocks/>
            </p:cNvGrpSpPr>
            <p:nvPr/>
          </p:nvGrpSpPr>
          <p:grpSpPr bwMode="auto">
            <a:xfrm>
              <a:off x="4232" y="597"/>
              <a:ext cx="1528" cy="1381"/>
              <a:chOff x="3806" y="2193"/>
              <a:chExt cx="1528" cy="1381"/>
            </a:xfrm>
          </p:grpSpPr>
          <p:grpSp>
            <p:nvGrpSpPr>
              <p:cNvPr id="18445" name="Group 184"/>
              <p:cNvGrpSpPr>
                <a:grpSpLocks/>
              </p:cNvGrpSpPr>
              <p:nvPr/>
            </p:nvGrpSpPr>
            <p:grpSpPr bwMode="auto">
              <a:xfrm>
                <a:off x="4745" y="2642"/>
                <a:ext cx="532" cy="932"/>
                <a:chOff x="4745" y="2642"/>
                <a:chExt cx="532" cy="932"/>
              </a:xfrm>
            </p:grpSpPr>
            <p:sp>
              <p:nvSpPr>
                <p:cNvPr id="18470" name="Line 185"/>
                <p:cNvSpPr>
                  <a:spLocks noChangeAspect="1" noChangeShapeType="1"/>
                </p:cNvSpPr>
                <p:nvPr/>
              </p:nvSpPr>
              <p:spPr bwMode="auto">
                <a:xfrm rot="7475184" flipH="1">
                  <a:off x="4447" y="3176"/>
                  <a:ext cx="7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71" name="Text Box 18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45" y="280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72" name="Text Box 18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68" y="2882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4</a:t>
                  </a:r>
                </a:p>
              </p:txBody>
            </p:sp>
            <p:sp>
              <p:nvSpPr>
                <p:cNvPr id="18473" name="Text Box 18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73" y="2642"/>
                  <a:ext cx="30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18446" name="Group 189"/>
              <p:cNvGrpSpPr>
                <a:grpSpLocks/>
              </p:cNvGrpSpPr>
              <p:nvPr/>
            </p:nvGrpSpPr>
            <p:grpSpPr bwMode="auto">
              <a:xfrm>
                <a:off x="4358" y="2338"/>
                <a:ext cx="976" cy="1210"/>
                <a:chOff x="4358" y="2338"/>
                <a:chExt cx="976" cy="1210"/>
              </a:xfrm>
            </p:grpSpPr>
            <p:grpSp>
              <p:nvGrpSpPr>
                <p:cNvPr id="18460" name="Group 190"/>
                <p:cNvGrpSpPr>
                  <a:grpSpLocks/>
                </p:cNvGrpSpPr>
                <p:nvPr/>
              </p:nvGrpSpPr>
              <p:grpSpPr bwMode="auto">
                <a:xfrm>
                  <a:off x="4358" y="2338"/>
                  <a:ext cx="976" cy="1210"/>
                  <a:chOff x="4358" y="2338"/>
                  <a:chExt cx="976" cy="1210"/>
                </a:xfrm>
              </p:grpSpPr>
              <p:sp>
                <p:nvSpPr>
                  <p:cNvPr id="18463" name="AutoShape 191"/>
                  <p:cNvSpPr>
                    <a:spLocks/>
                  </p:cNvSpPr>
                  <p:nvPr/>
                </p:nvSpPr>
                <p:spPr bwMode="auto">
                  <a:xfrm rot="-3292692">
                    <a:off x="4866" y="3206"/>
                    <a:ext cx="95" cy="314"/>
                  </a:xfrm>
                  <a:prstGeom prst="rightBrace">
                    <a:avLst>
                      <a:gd name="adj1" fmla="val 27544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10800000"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8464" name="Line 192"/>
                  <p:cNvSpPr>
                    <a:spLocks noChangeAspect="1" noChangeShapeType="1"/>
                  </p:cNvSpPr>
                  <p:nvPr/>
                </p:nvSpPr>
                <p:spPr bwMode="auto">
                  <a:xfrm rot="7475184">
                    <a:off x="4716" y="2934"/>
                    <a:ext cx="2" cy="7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465" name="Text Box 19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031" y="3298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18466" name="Text Box 19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489" y="2349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8467" name="Text Box 19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854" y="3091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8468" name="AutoShape 196"/>
                  <p:cNvSpPr>
                    <a:spLocks/>
                  </p:cNvSpPr>
                  <p:nvPr/>
                </p:nvSpPr>
                <p:spPr bwMode="auto">
                  <a:xfrm>
                    <a:off x="4424" y="2338"/>
                    <a:ext cx="91" cy="314"/>
                  </a:xfrm>
                  <a:prstGeom prst="rightBrace">
                    <a:avLst>
                      <a:gd name="adj1" fmla="val 28755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8469" name="Oval 197"/>
                  <p:cNvSpPr>
                    <a:spLocks noChangeAspect="1" noChangeArrowheads="1"/>
                  </p:cNvSpPr>
                  <p:nvPr/>
                </p:nvSpPr>
                <p:spPr bwMode="auto">
                  <a:xfrm rot="7475184">
                    <a:off x="4980" y="3462"/>
                    <a:ext cx="71" cy="70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461" name="Arc 198"/>
                <p:cNvSpPr>
                  <a:spLocks noChangeAspect="1"/>
                </p:cNvSpPr>
                <p:nvPr/>
              </p:nvSpPr>
              <p:spPr bwMode="auto">
                <a:xfrm rot="-8571199">
                  <a:off x="4623" y="3276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  <p:sp>
              <p:nvSpPr>
                <p:cNvPr id="18462" name="Oval 199"/>
                <p:cNvSpPr>
                  <a:spLocks noChangeAspect="1" noChangeArrowheads="1"/>
                </p:cNvSpPr>
                <p:nvPr/>
              </p:nvSpPr>
              <p:spPr bwMode="auto">
                <a:xfrm rot="-8571199">
                  <a:off x="4687" y="3324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8447" name="Group 200"/>
              <p:cNvGrpSpPr>
                <a:grpSpLocks/>
              </p:cNvGrpSpPr>
              <p:nvPr/>
            </p:nvGrpSpPr>
            <p:grpSpPr bwMode="auto">
              <a:xfrm>
                <a:off x="3806" y="2193"/>
                <a:ext cx="804" cy="1107"/>
                <a:chOff x="3806" y="2193"/>
                <a:chExt cx="804" cy="1107"/>
              </a:xfrm>
            </p:grpSpPr>
            <p:sp>
              <p:nvSpPr>
                <p:cNvPr id="18448" name="Line 20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99" y="2657"/>
                  <a:ext cx="61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49" name="Line 202"/>
                <p:cNvSpPr>
                  <a:spLocks noChangeAspect="1" noChangeShapeType="1"/>
                </p:cNvSpPr>
                <p:nvPr/>
              </p:nvSpPr>
              <p:spPr bwMode="auto">
                <a:xfrm>
                  <a:off x="4420" y="2338"/>
                  <a:ext cx="0" cy="7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8450" name="Oval 203"/>
                <p:cNvSpPr>
                  <a:spLocks noChangeAspect="1" noChangeArrowheads="1"/>
                </p:cNvSpPr>
                <p:nvPr/>
              </p:nvSpPr>
              <p:spPr bwMode="auto">
                <a:xfrm>
                  <a:off x="4381" y="3054"/>
                  <a:ext cx="72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8451" name="Text Box 2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1" y="2649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52" name="Text Box 20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09" y="2411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8453" name="Text Box 20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04" y="305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8454" name="Text Box 20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22" y="219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8455" name="Text Box 20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06" y="2526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18456" name="Group 209"/>
                <p:cNvGrpSpPr>
                  <a:grpSpLocks noChangeAspect="1"/>
                </p:cNvGrpSpPr>
                <p:nvPr/>
              </p:nvGrpSpPr>
              <p:grpSpPr bwMode="auto">
                <a:xfrm>
                  <a:off x="4314" y="2546"/>
                  <a:ext cx="109" cy="107"/>
                  <a:chOff x="4826" y="2422"/>
                  <a:chExt cx="157" cy="151"/>
                </a:xfrm>
              </p:grpSpPr>
              <p:sp>
                <p:nvSpPr>
                  <p:cNvPr id="18458" name="Arc 210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8459" name="Oval 211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8457" name="Oval 212"/>
                <p:cNvSpPr>
                  <a:spLocks noChangeAspect="1" noChangeArrowheads="1"/>
                </p:cNvSpPr>
                <p:nvPr/>
              </p:nvSpPr>
              <p:spPr bwMode="auto">
                <a:xfrm>
                  <a:off x="4384" y="2304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10551" y="0"/>
            <a:ext cx="91440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19459" name="Group 34"/>
          <p:cNvGrpSpPr>
            <a:grpSpLocks/>
          </p:cNvGrpSpPr>
          <p:nvPr/>
        </p:nvGrpSpPr>
        <p:grpSpPr bwMode="auto">
          <a:xfrm>
            <a:off x="5976938" y="3079750"/>
            <a:ext cx="2138362" cy="2401888"/>
            <a:chOff x="3969" y="2639"/>
            <a:chExt cx="1347" cy="1513"/>
          </a:xfrm>
        </p:grpSpPr>
        <p:grpSp>
          <p:nvGrpSpPr>
            <p:cNvPr id="19577" name="Group 35"/>
            <p:cNvGrpSpPr>
              <a:grpSpLocks/>
            </p:cNvGrpSpPr>
            <p:nvPr/>
          </p:nvGrpSpPr>
          <p:grpSpPr bwMode="auto">
            <a:xfrm>
              <a:off x="4339" y="2994"/>
              <a:ext cx="977" cy="460"/>
              <a:chOff x="4527" y="2408"/>
              <a:chExt cx="977" cy="460"/>
            </a:xfrm>
          </p:grpSpPr>
          <p:sp>
            <p:nvSpPr>
              <p:cNvPr id="19602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5201" y="261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603" name="Line 37"/>
              <p:cNvSpPr>
                <a:spLocks noChangeAspect="1" noChangeShapeType="1"/>
              </p:cNvSpPr>
              <p:nvPr/>
            </p:nvSpPr>
            <p:spPr bwMode="auto">
              <a:xfrm rot="2059259" flipH="1">
                <a:off x="4527" y="2480"/>
                <a:ext cx="7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lg"/>
                <a:tailEnd type="non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604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4957" y="2605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605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5092" y="240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5</a:t>
                </a:r>
              </a:p>
            </p:txBody>
          </p:sp>
        </p:grpSp>
        <p:grpSp>
          <p:nvGrpSpPr>
            <p:cNvPr id="19578" name="Group 40"/>
            <p:cNvGrpSpPr>
              <a:grpSpLocks/>
            </p:cNvGrpSpPr>
            <p:nvPr/>
          </p:nvGrpSpPr>
          <p:grpSpPr bwMode="auto">
            <a:xfrm>
              <a:off x="4546" y="2639"/>
              <a:ext cx="701" cy="1404"/>
              <a:chOff x="4734" y="2053"/>
              <a:chExt cx="701" cy="1404"/>
            </a:xfrm>
          </p:grpSpPr>
          <p:grpSp>
            <p:nvGrpSpPr>
              <p:cNvPr id="19592" name="Group 41"/>
              <p:cNvGrpSpPr>
                <a:grpSpLocks/>
              </p:cNvGrpSpPr>
              <p:nvPr/>
            </p:nvGrpSpPr>
            <p:grpSpPr bwMode="auto">
              <a:xfrm>
                <a:off x="4734" y="2053"/>
                <a:ext cx="701" cy="720"/>
                <a:chOff x="4734" y="2053"/>
                <a:chExt cx="701" cy="720"/>
              </a:xfrm>
            </p:grpSpPr>
            <p:sp>
              <p:nvSpPr>
                <p:cNvPr id="19595" name="Text Box 4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132" y="206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9596" name="Line 43"/>
                <p:cNvSpPr>
                  <a:spLocks noChangeAspect="1" noChangeShapeType="1"/>
                </p:cNvSpPr>
                <p:nvPr/>
              </p:nvSpPr>
              <p:spPr bwMode="auto">
                <a:xfrm rot="2059259">
                  <a:off x="4961" y="2055"/>
                  <a:ext cx="2" cy="7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97" name="Arc 44"/>
                <p:cNvSpPr>
                  <a:spLocks noChangeAspect="1"/>
                </p:cNvSpPr>
                <p:nvPr/>
              </p:nvSpPr>
              <p:spPr bwMode="auto">
                <a:xfrm rot="7612875">
                  <a:off x="4881" y="2495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vert="eaVert" wrap="none" anchor="ctr"/>
                <a:lstStyle/>
                <a:p>
                  <a:endParaRPr lang="ru-RU"/>
                </a:p>
              </p:txBody>
            </p:sp>
            <p:sp>
              <p:nvSpPr>
                <p:cNvPr id="19598" name="Oval 45"/>
                <p:cNvSpPr>
                  <a:spLocks noChangeAspect="1" noChangeArrowheads="1"/>
                </p:cNvSpPr>
                <p:nvPr/>
              </p:nvSpPr>
              <p:spPr bwMode="auto">
                <a:xfrm rot="7612875">
                  <a:off x="4923" y="2529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99" name="AutoShape 46"/>
                <p:cNvSpPr>
                  <a:spLocks/>
                </p:cNvSpPr>
                <p:nvPr/>
              </p:nvSpPr>
              <p:spPr bwMode="auto">
                <a:xfrm rot="-8735516">
                  <a:off x="4960" y="2053"/>
                  <a:ext cx="91" cy="428"/>
                </a:xfrm>
                <a:prstGeom prst="rightBrace">
                  <a:avLst>
                    <a:gd name="adj1" fmla="val 39194"/>
                    <a:gd name="adj2" fmla="val 50000"/>
                  </a:avLst>
                </a:prstGeom>
                <a:noFill/>
                <a:ln w="12700">
                  <a:solidFill>
                    <a:srgbClr val="C0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pPr algn="ctr"/>
                  <a:endParaRPr lang="ru-RU">
                    <a:solidFill>
                      <a:srgbClr val="C02500"/>
                    </a:solidFill>
                  </a:endParaRPr>
                </a:p>
              </p:txBody>
            </p:sp>
            <p:sp>
              <p:nvSpPr>
                <p:cNvPr id="19600" name="Oval 47"/>
                <p:cNvSpPr>
                  <a:spLocks noChangeAspect="1" noChangeArrowheads="1"/>
                </p:cNvSpPr>
                <p:nvPr/>
              </p:nvSpPr>
              <p:spPr bwMode="auto">
                <a:xfrm rot="2059259">
                  <a:off x="5136" y="2075"/>
                  <a:ext cx="71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601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34" y="207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y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</p:grpSp>
          <p:sp>
            <p:nvSpPr>
              <p:cNvPr id="19593" name="AutoShape 49"/>
              <p:cNvSpPr>
                <a:spLocks/>
              </p:cNvSpPr>
              <p:nvPr/>
            </p:nvSpPr>
            <p:spPr bwMode="auto">
              <a:xfrm>
                <a:off x="4772" y="3029"/>
                <a:ext cx="91" cy="428"/>
              </a:xfrm>
              <a:prstGeom prst="rightBrace">
                <a:avLst>
                  <a:gd name="adj1" fmla="val 39194"/>
                  <a:gd name="adj2" fmla="val 50000"/>
                </a:avLst>
              </a:prstGeom>
              <a:noFill/>
              <a:ln w="12700">
                <a:solidFill>
                  <a:srgbClr val="C0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C02500"/>
                  </a:solidFill>
                </a:endParaRPr>
              </a:p>
            </p:txBody>
          </p:sp>
          <p:sp>
            <p:nvSpPr>
              <p:cNvPr id="19594" name="Text Box 50"/>
              <p:cNvSpPr txBox="1">
                <a:spLocks noChangeAspect="1" noChangeArrowheads="1"/>
              </p:cNvSpPr>
              <p:nvPr/>
            </p:nvSpPr>
            <p:spPr bwMode="auto">
              <a:xfrm>
                <a:off x="4823" y="312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rgbClr val="C42500"/>
                    </a:solidFill>
                    <a:latin typeface="GOST type B" pitchFamily="34" charset="0"/>
                  </a:rPr>
                  <a:t>y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</p:grpSp>
        <p:grpSp>
          <p:nvGrpSpPr>
            <p:cNvPr id="19579" name="Group 51"/>
            <p:cNvGrpSpPr>
              <a:grpSpLocks/>
            </p:cNvGrpSpPr>
            <p:nvPr/>
          </p:nvGrpSpPr>
          <p:grpSpPr bwMode="auto">
            <a:xfrm>
              <a:off x="3969" y="3113"/>
              <a:ext cx="797" cy="1039"/>
              <a:chOff x="4157" y="2527"/>
              <a:chExt cx="797" cy="1039"/>
            </a:xfrm>
          </p:grpSpPr>
          <p:sp>
            <p:nvSpPr>
              <p:cNvPr id="19580" name="Line 52"/>
              <p:cNvSpPr>
                <a:spLocks noChangeAspect="1" noChangeShapeType="1"/>
              </p:cNvSpPr>
              <p:nvPr/>
            </p:nvSpPr>
            <p:spPr bwMode="auto">
              <a:xfrm flipH="1">
                <a:off x="4343" y="3023"/>
                <a:ext cx="6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81" name="Line 53"/>
              <p:cNvSpPr>
                <a:spLocks noChangeAspect="1" noChangeShapeType="1"/>
              </p:cNvSpPr>
              <p:nvPr/>
            </p:nvSpPr>
            <p:spPr bwMode="auto">
              <a:xfrm>
                <a:off x="4764" y="2704"/>
                <a:ext cx="0" cy="7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82" name="Oval 54"/>
              <p:cNvSpPr>
                <a:spLocks noChangeAspect="1" noChangeArrowheads="1"/>
              </p:cNvSpPr>
              <p:nvPr/>
            </p:nvSpPr>
            <p:spPr bwMode="auto">
              <a:xfrm>
                <a:off x="4725" y="3420"/>
                <a:ext cx="72" cy="70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83" name="Text Box 55"/>
              <p:cNvSpPr txBox="1">
                <a:spLocks noChangeAspect="1" noChangeArrowheads="1"/>
              </p:cNvSpPr>
              <p:nvPr/>
            </p:nvSpPr>
            <p:spPr bwMode="auto">
              <a:xfrm>
                <a:off x="4335" y="3015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19584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4353" y="277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585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4484" y="3316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19586" name="Text Box 58"/>
              <p:cNvSpPr txBox="1">
                <a:spLocks noChangeAspect="1" noChangeArrowheads="1"/>
              </p:cNvSpPr>
              <p:nvPr/>
            </p:nvSpPr>
            <p:spPr bwMode="auto">
              <a:xfrm>
                <a:off x="4473" y="252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19587" name="Text Box 59"/>
              <p:cNvSpPr txBox="1">
                <a:spLocks noChangeAspect="1" noChangeArrowheads="1"/>
              </p:cNvSpPr>
              <p:nvPr/>
            </p:nvSpPr>
            <p:spPr bwMode="auto">
              <a:xfrm>
                <a:off x="4157" y="287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endParaRPr lang="ru-RU" sz="2000" i="1" baseline="-20000">
                  <a:latin typeface="GOST type B" pitchFamily="34" charset="0"/>
                </a:endParaRPr>
              </a:p>
            </p:txBody>
          </p:sp>
          <p:grpSp>
            <p:nvGrpSpPr>
              <p:cNvPr id="19588" name="Group 60"/>
              <p:cNvGrpSpPr>
                <a:grpSpLocks noChangeAspect="1"/>
              </p:cNvGrpSpPr>
              <p:nvPr/>
            </p:nvGrpSpPr>
            <p:grpSpPr bwMode="auto">
              <a:xfrm>
                <a:off x="4658" y="2912"/>
                <a:ext cx="109" cy="107"/>
                <a:chOff x="4826" y="2422"/>
                <a:chExt cx="157" cy="151"/>
              </a:xfrm>
            </p:grpSpPr>
            <p:sp>
              <p:nvSpPr>
                <p:cNvPr id="19590" name="Arc 61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91" name="Oval 62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9589" name="Oval 63"/>
              <p:cNvSpPr>
                <a:spLocks noChangeAspect="1" noChangeArrowheads="1"/>
              </p:cNvSpPr>
              <p:nvPr/>
            </p:nvSpPr>
            <p:spPr bwMode="auto">
              <a:xfrm>
                <a:off x="4728" y="2670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460" name="Rectangle 65"/>
          <p:cNvSpPr>
            <a:spLocks noChangeArrowheads="1"/>
          </p:cNvSpPr>
          <p:nvPr/>
        </p:nvSpPr>
        <p:spPr bwMode="auto">
          <a:xfrm>
            <a:off x="1026364" y="1022081"/>
            <a:ext cx="4892675" cy="4489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19461" name="Group 71"/>
          <p:cNvGrpSpPr>
            <a:grpSpLocks/>
          </p:cNvGrpSpPr>
          <p:nvPr/>
        </p:nvGrpSpPr>
        <p:grpSpPr bwMode="auto">
          <a:xfrm>
            <a:off x="3192463" y="3970338"/>
            <a:ext cx="601662" cy="579437"/>
            <a:chOff x="1923" y="2920"/>
            <a:chExt cx="379" cy="365"/>
          </a:xfrm>
        </p:grpSpPr>
        <p:sp>
          <p:nvSpPr>
            <p:cNvPr id="19573" name="Line 72"/>
            <p:cNvSpPr>
              <a:spLocks noChangeShapeType="1"/>
            </p:cNvSpPr>
            <p:nvPr/>
          </p:nvSpPr>
          <p:spPr bwMode="auto">
            <a:xfrm flipV="1">
              <a:off x="1952" y="322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4" name="Line 73"/>
            <p:cNvSpPr>
              <a:spLocks noChangeShapeType="1"/>
            </p:cNvSpPr>
            <p:nvPr/>
          </p:nvSpPr>
          <p:spPr bwMode="auto">
            <a:xfrm flipV="1">
              <a:off x="1923" y="315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5" name="Line 74"/>
            <p:cNvSpPr>
              <a:spLocks noChangeShapeType="1"/>
            </p:cNvSpPr>
            <p:nvPr/>
          </p:nvSpPr>
          <p:spPr bwMode="auto">
            <a:xfrm flipV="1">
              <a:off x="2137" y="2999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76" name="Line 75"/>
            <p:cNvSpPr>
              <a:spLocks noChangeShapeType="1"/>
            </p:cNvSpPr>
            <p:nvPr/>
          </p:nvSpPr>
          <p:spPr bwMode="auto">
            <a:xfrm flipV="1">
              <a:off x="2108" y="2920"/>
              <a:ext cx="165" cy="5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62" name="Line 81"/>
          <p:cNvSpPr>
            <a:spLocks noChangeShapeType="1"/>
          </p:cNvSpPr>
          <p:nvPr/>
        </p:nvSpPr>
        <p:spPr bwMode="auto">
          <a:xfrm flipV="1">
            <a:off x="2609850" y="3933825"/>
            <a:ext cx="1466850" cy="4968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Line 86"/>
          <p:cNvSpPr>
            <a:spLocks noChangeShapeType="1"/>
          </p:cNvSpPr>
          <p:nvPr/>
        </p:nvSpPr>
        <p:spPr bwMode="auto">
          <a:xfrm flipV="1">
            <a:off x="1612900" y="3970338"/>
            <a:ext cx="3121025" cy="105727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lg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4" name="Line 66"/>
          <p:cNvSpPr>
            <a:spLocks noChangeAspect="1" noChangeShapeType="1"/>
          </p:cNvSpPr>
          <p:nvPr/>
        </p:nvSpPr>
        <p:spPr bwMode="auto">
          <a:xfrm flipH="1" flipV="1">
            <a:off x="784225" y="3330575"/>
            <a:ext cx="4181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Text Box 67"/>
          <p:cNvSpPr txBox="1">
            <a:spLocks noChangeAspect="1" noChangeArrowheads="1"/>
          </p:cNvSpPr>
          <p:nvPr/>
        </p:nvSpPr>
        <p:spPr bwMode="auto">
          <a:xfrm rot="10800000" flipV="1">
            <a:off x="579438" y="2932113"/>
            <a:ext cx="330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9466" name="Line 68"/>
          <p:cNvSpPr>
            <a:spLocks noChangeAspect="1" noChangeShapeType="1"/>
          </p:cNvSpPr>
          <p:nvPr/>
        </p:nvSpPr>
        <p:spPr bwMode="auto">
          <a:xfrm flipV="1">
            <a:off x="4068763" y="2259013"/>
            <a:ext cx="0" cy="1677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7" name="Line 69"/>
          <p:cNvSpPr>
            <a:spLocks noChangeAspect="1" noChangeShapeType="1"/>
          </p:cNvSpPr>
          <p:nvPr/>
        </p:nvSpPr>
        <p:spPr bwMode="auto">
          <a:xfrm flipV="1">
            <a:off x="2609850" y="2978150"/>
            <a:ext cx="0" cy="145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68" name="Text Box 70"/>
          <p:cNvSpPr txBox="1">
            <a:spLocks noChangeAspect="1" noChangeArrowheads="1"/>
          </p:cNvSpPr>
          <p:nvPr/>
        </p:nvSpPr>
        <p:spPr bwMode="auto">
          <a:xfrm>
            <a:off x="2128838" y="389890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А</a:t>
            </a:r>
            <a:r>
              <a:rPr lang="en-US" i="1" baseline="-20000">
                <a:latin typeface="GOST type B" pitchFamily="34" charset="0"/>
              </a:rPr>
              <a:t>1</a:t>
            </a:r>
            <a:endParaRPr lang="ru-RU" i="1" baseline="-20000">
              <a:latin typeface="GOST type B" pitchFamily="34" charset="0"/>
            </a:endParaRPr>
          </a:p>
        </p:txBody>
      </p:sp>
      <p:sp>
        <p:nvSpPr>
          <p:cNvPr id="19469" name="Line 82"/>
          <p:cNvSpPr>
            <a:spLocks noChangeShapeType="1"/>
          </p:cNvSpPr>
          <p:nvPr/>
        </p:nvSpPr>
        <p:spPr bwMode="auto">
          <a:xfrm flipV="1">
            <a:off x="2609850" y="2244725"/>
            <a:ext cx="1454150" cy="736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Text Box 83"/>
          <p:cNvSpPr txBox="1">
            <a:spLocks noChangeAspect="1" noChangeArrowheads="1"/>
          </p:cNvSpPr>
          <p:nvPr/>
        </p:nvSpPr>
        <p:spPr bwMode="auto">
          <a:xfrm>
            <a:off x="4005263" y="3506788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B</a:t>
            </a:r>
            <a:r>
              <a:rPr lang="en-US" i="1" baseline="-20000">
                <a:latin typeface="GOST type B" pitchFamily="34" charset="0"/>
              </a:rPr>
              <a:t>1</a:t>
            </a:r>
            <a:endParaRPr lang="ru-RU" i="1" baseline="-20000">
              <a:latin typeface="GOST type B" pitchFamily="34" charset="0"/>
            </a:endParaRPr>
          </a:p>
        </p:txBody>
      </p:sp>
      <p:sp>
        <p:nvSpPr>
          <p:cNvPr id="19471" name="Text Box 84"/>
          <p:cNvSpPr txBox="1">
            <a:spLocks noChangeAspect="1" noChangeArrowheads="1"/>
          </p:cNvSpPr>
          <p:nvPr/>
        </p:nvSpPr>
        <p:spPr bwMode="auto">
          <a:xfrm>
            <a:off x="2084388" y="2728913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А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2" name="Text Box 85"/>
          <p:cNvSpPr txBox="1">
            <a:spLocks noChangeAspect="1" noChangeArrowheads="1"/>
          </p:cNvSpPr>
          <p:nvPr/>
        </p:nvSpPr>
        <p:spPr bwMode="auto">
          <a:xfrm>
            <a:off x="4064000" y="1873250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i="1">
                <a:latin typeface="GOST type B" pitchFamily="34" charset="0"/>
              </a:rPr>
              <a:t>B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3" name="Text Box 87"/>
          <p:cNvSpPr txBox="1">
            <a:spLocks noChangeAspect="1" noChangeArrowheads="1"/>
          </p:cNvSpPr>
          <p:nvPr/>
        </p:nvSpPr>
        <p:spPr bwMode="auto">
          <a:xfrm>
            <a:off x="871538" y="277495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П</a:t>
            </a:r>
            <a:r>
              <a:rPr lang="ru-RU" i="1" baseline="-20000">
                <a:latin typeface="GOST type B" pitchFamily="34" charset="0"/>
              </a:rPr>
              <a:t>2</a:t>
            </a:r>
          </a:p>
        </p:txBody>
      </p:sp>
      <p:sp>
        <p:nvSpPr>
          <p:cNvPr id="19474" name="Text Box 88"/>
          <p:cNvSpPr txBox="1">
            <a:spLocks noChangeAspect="1" noChangeArrowheads="1"/>
          </p:cNvSpPr>
          <p:nvPr/>
        </p:nvSpPr>
        <p:spPr bwMode="auto">
          <a:xfrm>
            <a:off x="855663" y="3249613"/>
            <a:ext cx="573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latin typeface="GOST type B" pitchFamily="34" charset="0"/>
              </a:rPr>
              <a:t>П</a:t>
            </a:r>
            <a:r>
              <a:rPr lang="ru-RU" i="1" baseline="-20000">
                <a:latin typeface="GOST type B" pitchFamily="34" charset="0"/>
              </a:rPr>
              <a:t>1</a:t>
            </a:r>
          </a:p>
        </p:txBody>
      </p:sp>
      <p:sp>
        <p:nvSpPr>
          <p:cNvPr id="19475" name="Text Box 89"/>
          <p:cNvSpPr txBox="1">
            <a:spLocks noChangeAspect="1" noChangeArrowheads="1"/>
          </p:cNvSpPr>
          <p:nvPr/>
        </p:nvSpPr>
        <p:spPr bwMode="auto">
          <a:xfrm rot="10800000" flipV="1">
            <a:off x="1231900" y="4865688"/>
            <a:ext cx="42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i="1">
                <a:solidFill>
                  <a:schemeClr val="accent2"/>
                </a:solidFill>
                <a:latin typeface="GOST type B" pitchFamily="34" charset="0"/>
              </a:rPr>
              <a:t>x</a:t>
            </a:r>
            <a:r>
              <a:rPr lang="ru-RU" sz="2400" i="1" baseline="-20000">
                <a:solidFill>
                  <a:schemeClr val="accent2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19476" name="Text Box 90"/>
          <p:cNvSpPr txBox="1">
            <a:spLocks noChangeAspect="1" noChangeArrowheads="1"/>
          </p:cNvSpPr>
          <p:nvPr/>
        </p:nvSpPr>
        <p:spPr bwMode="auto">
          <a:xfrm>
            <a:off x="1746250" y="4905375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chemeClr val="accent2"/>
                </a:solidFill>
                <a:latin typeface="GOST type B" pitchFamily="34" charset="0"/>
              </a:rPr>
              <a:t>П</a:t>
            </a:r>
            <a:r>
              <a:rPr lang="ru-RU" i="1" baseline="-20000">
                <a:solidFill>
                  <a:schemeClr val="accent2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19477" name="Text Box 91"/>
          <p:cNvSpPr txBox="1">
            <a:spLocks noChangeAspect="1" noChangeArrowheads="1"/>
          </p:cNvSpPr>
          <p:nvPr/>
        </p:nvSpPr>
        <p:spPr bwMode="auto">
          <a:xfrm>
            <a:off x="1528763" y="4429125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chemeClr val="accent2"/>
                </a:solidFill>
                <a:latin typeface="GOST type B" pitchFamily="34" charset="0"/>
              </a:rPr>
              <a:t>П</a:t>
            </a:r>
            <a:r>
              <a:rPr lang="ru-RU" i="1" baseline="-20000">
                <a:solidFill>
                  <a:schemeClr val="accent2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19478" name="Line 92"/>
          <p:cNvSpPr>
            <a:spLocks noChangeShapeType="1"/>
          </p:cNvSpPr>
          <p:nvPr/>
        </p:nvSpPr>
        <p:spPr bwMode="auto">
          <a:xfrm>
            <a:off x="2609850" y="4438650"/>
            <a:ext cx="187325" cy="5667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9" name="Line 93"/>
          <p:cNvSpPr>
            <a:spLocks noChangeShapeType="1"/>
          </p:cNvSpPr>
          <p:nvPr/>
        </p:nvSpPr>
        <p:spPr bwMode="auto">
          <a:xfrm>
            <a:off x="4073525" y="3946525"/>
            <a:ext cx="409575" cy="125095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0" name="Line 94"/>
          <p:cNvSpPr>
            <a:spLocks noChangeShapeType="1"/>
          </p:cNvSpPr>
          <p:nvPr/>
        </p:nvSpPr>
        <p:spPr bwMode="auto">
          <a:xfrm flipV="1">
            <a:off x="2801938" y="4511675"/>
            <a:ext cx="1455737" cy="4905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1" name="Line 95"/>
          <p:cNvSpPr>
            <a:spLocks noChangeShapeType="1"/>
          </p:cNvSpPr>
          <p:nvPr/>
        </p:nvSpPr>
        <p:spPr bwMode="auto">
          <a:xfrm>
            <a:off x="2795588" y="5006975"/>
            <a:ext cx="1687512" cy="19050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2" name="Text Box 96"/>
          <p:cNvSpPr txBox="1">
            <a:spLocks noChangeAspect="1" noChangeArrowheads="1"/>
          </p:cNvSpPr>
          <p:nvPr/>
        </p:nvSpPr>
        <p:spPr bwMode="auto">
          <a:xfrm>
            <a:off x="2387600" y="4841875"/>
            <a:ext cx="573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rgbClr val="C42500"/>
                </a:solidFill>
                <a:latin typeface="GOST type B" pitchFamily="34" charset="0"/>
              </a:rPr>
              <a:t>А</a:t>
            </a:r>
            <a:r>
              <a:rPr lang="ru-RU" i="1" baseline="-20000">
                <a:solidFill>
                  <a:srgbClr val="C42500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19483" name="Text Box 97"/>
          <p:cNvSpPr txBox="1">
            <a:spLocks noChangeAspect="1" noChangeArrowheads="1"/>
          </p:cNvSpPr>
          <p:nvPr/>
        </p:nvSpPr>
        <p:spPr bwMode="auto">
          <a:xfrm>
            <a:off x="4443413" y="4864100"/>
            <a:ext cx="573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>
                <a:solidFill>
                  <a:srgbClr val="C42500"/>
                </a:solidFill>
                <a:latin typeface="GOST type B" pitchFamily="34" charset="0"/>
              </a:rPr>
              <a:t>В</a:t>
            </a:r>
            <a:r>
              <a:rPr lang="ru-RU" i="1" baseline="-20000">
                <a:solidFill>
                  <a:srgbClr val="C42500"/>
                </a:solidFill>
                <a:latin typeface="GOST type B" pitchFamily="34" charset="0"/>
              </a:rPr>
              <a:t>4</a:t>
            </a:r>
          </a:p>
        </p:txBody>
      </p:sp>
      <p:grpSp>
        <p:nvGrpSpPr>
          <p:cNvPr id="19484" name="Group 98"/>
          <p:cNvGrpSpPr>
            <a:grpSpLocks/>
          </p:cNvGrpSpPr>
          <p:nvPr/>
        </p:nvGrpSpPr>
        <p:grpSpPr bwMode="auto">
          <a:xfrm>
            <a:off x="3168650" y="5046663"/>
            <a:ext cx="819150" cy="525462"/>
            <a:chOff x="1996" y="3179"/>
            <a:chExt cx="516" cy="331"/>
          </a:xfrm>
        </p:grpSpPr>
        <p:sp>
          <p:nvSpPr>
            <p:cNvPr id="19569" name="Line 99"/>
            <p:cNvSpPr>
              <a:spLocks noChangeShapeType="1"/>
            </p:cNvSpPr>
            <p:nvPr/>
          </p:nvSpPr>
          <p:spPr bwMode="auto">
            <a:xfrm flipH="1" flipV="1">
              <a:off x="1996" y="3179"/>
              <a:ext cx="131" cy="28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70" name="Group 100"/>
            <p:cNvGrpSpPr>
              <a:grpSpLocks/>
            </p:cNvGrpSpPr>
            <p:nvPr/>
          </p:nvGrpSpPr>
          <p:grpSpPr bwMode="auto">
            <a:xfrm>
              <a:off x="2127" y="3222"/>
              <a:ext cx="385" cy="288"/>
              <a:chOff x="3198" y="1069"/>
              <a:chExt cx="385" cy="288"/>
            </a:xfrm>
          </p:grpSpPr>
          <p:sp>
            <p:nvSpPr>
              <p:cNvPr id="19571" name="Rectangle 101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i="1">
                    <a:solidFill>
                      <a:srgbClr val="C42500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9572" name="Line 102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9485" name="Rectangle 103"/>
          <p:cNvSpPr>
            <a:spLocks noChangeArrowheads="1"/>
          </p:cNvSpPr>
          <p:nvPr/>
        </p:nvSpPr>
        <p:spPr bwMode="auto">
          <a:xfrm>
            <a:off x="3317875" y="4724400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i="1">
                <a:solidFill>
                  <a:srgbClr val="C42500"/>
                </a:solidFill>
                <a:sym typeface="Symbol" pitchFamily="18" charset="2"/>
              </a:rPr>
              <a:t></a:t>
            </a:r>
          </a:p>
        </p:txBody>
      </p:sp>
      <p:sp>
        <p:nvSpPr>
          <p:cNvPr id="19486" name="Arc 104"/>
          <p:cNvSpPr>
            <a:spLocks/>
          </p:cNvSpPr>
          <p:nvPr/>
        </p:nvSpPr>
        <p:spPr bwMode="auto">
          <a:xfrm rot="6151633" flipH="1">
            <a:off x="3087688" y="4746625"/>
            <a:ext cx="211138" cy="344487"/>
          </a:xfrm>
          <a:custGeom>
            <a:avLst/>
            <a:gdLst>
              <a:gd name="T0" fmla="*/ 0 w 14299"/>
              <a:gd name="T1" fmla="*/ 0 h 21600"/>
              <a:gd name="T2" fmla="*/ 2147483647 w 14299"/>
              <a:gd name="T3" fmla="*/ 2147483647 h 21600"/>
              <a:gd name="T4" fmla="*/ 0 w 14299"/>
              <a:gd name="T5" fmla="*/ 2147483647 h 21600"/>
              <a:gd name="T6" fmla="*/ 0 60000 65536"/>
              <a:gd name="T7" fmla="*/ 0 60000 65536"/>
              <a:gd name="T8" fmla="*/ 0 60000 65536"/>
              <a:gd name="T9" fmla="*/ 0 w 14299"/>
              <a:gd name="T10" fmla="*/ 0 h 21600"/>
              <a:gd name="T11" fmla="*/ 14299 w 1429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99" h="21600" fill="none" extrusionOk="0">
                <a:moveTo>
                  <a:pt x="-1" y="0"/>
                </a:moveTo>
                <a:cubicBezTo>
                  <a:pt x="5266" y="0"/>
                  <a:pt x="10351" y="1924"/>
                  <a:pt x="14298" y="5410"/>
                </a:cubicBezTo>
              </a:path>
              <a:path w="14299" h="21600" stroke="0" extrusionOk="0">
                <a:moveTo>
                  <a:pt x="-1" y="0"/>
                </a:moveTo>
                <a:cubicBezTo>
                  <a:pt x="5266" y="0"/>
                  <a:pt x="10351" y="1924"/>
                  <a:pt x="14298" y="541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87" name="Line 105"/>
          <p:cNvSpPr>
            <a:spLocks noChangeShapeType="1"/>
          </p:cNvSpPr>
          <p:nvPr/>
        </p:nvSpPr>
        <p:spPr bwMode="auto">
          <a:xfrm>
            <a:off x="2549525" y="3146425"/>
            <a:ext cx="128588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8" name="Line 106"/>
          <p:cNvSpPr>
            <a:spLocks noChangeShapeType="1"/>
          </p:cNvSpPr>
          <p:nvPr/>
        </p:nvSpPr>
        <p:spPr bwMode="auto">
          <a:xfrm>
            <a:off x="4006850" y="2806700"/>
            <a:ext cx="128588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89" name="Line 107"/>
          <p:cNvSpPr>
            <a:spLocks noChangeShapeType="1"/>
          </p:cNvSpPr>
          <p:nvPr/>
        </p:nvSpPr>
        <p:spPr bwMode="auto">
          <a:xfrm rot="-1290433">
            <a:off x="2681288" y="4803775"/>
            <a:ext cx="128587" cy="6191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0" name="Line 108"/>
          <p:cNvSpPr>
            <a:spLocks noChangeShapeType="1"/>
          </p:cNvSpPr>
          <p:nvPr/>
        </p:nvSpPr>
        <p:spPr bwMode="auto">
          <a:xfrm rot="-1290433">
            <a:off x="4129088" y="4265613"/>
            <a:ext cx="128587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1" name="Line 109"/>
          <p:cNvSpPr>
            <a:spLocks noChangeShapeType="1"/>
          </p:cNvSpPr>
          <p:nvPr/>
        </p:nvSpPr>
        <p:spPr bwMode="auto">
          <a:xfrm rot="-1290433">
            <a:off x="4140200" y="4316413"/>
            <a:ext cx="128588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92" name="Line 110"/>
          <p:cNvSpPr>
            <a:spLocks noChangeShapeType="1"/>
          </p:cNvSpPr>
          <p:nvPr/>
        </p:nvSpPr>
        <p:spPr bwMode="auto">
          <a:xfrm>
            <a:off x="4003675" y="2852738"/>
            <a:ext cx="128588" cy="6191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9493" name="Group 111"/>
          <p:cNvGrpSpPr>
            <a:grpSpLocks/>
          </p:cNvGrpSpPr>
          <p:nvPr/>
        </p:nvGrpSpPr>
        <p:grpSpPr bwMode="auto">
          <a:xfrm rot="1870771">
            <a:off x="2492375" y="4518025"/>
            <a:ext cx="169863" cy="173038"/>
            <a:chOff x="4327" y="2497"/>
            <a:chExt cx="107" cy="109"/>
          </a:xfrm>
        </p:grpSpPr>
        <p:sp>
          <p:nvSpPr>
            <p:cNvPr id="19567" name="Arc 112"/>
            <p:cNvSpPr>
              <a:spLocks noChangeAspect="1"/>
            </p:cNvSpPr>
            <p:nvPr/>
          </p:nvSpPr>
          <p:spPr bwMode="auto">
            <a:xfrm rot="-8571199">
              <a:off x="4327" y="2497"/>
              <a:ext cx="107" cy="1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9568" name="Oval 113"/>
            <p:cNvSpPr>
              <a:spLocks noChangeAspect="1" noChangeArrowheads="1"/>
            </p:cNvSpPr>
            <p:nvPr/>
          </p:nvSpPr>
          <p:spPr bwMode="auto">
            <a:xfrm rot="-8571199">
              <a:off x="4391" y="2545"/>
              <a:ext cx="18" cy="1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15"/>
          <p:cNvGrpSpPr>
            <a:grpSpLocks/>
          </p:cNvGrpSpPr>
          <p:nvPr/>
        </p:nvGrpSpPr>
        <p:grpSpPr bwMode="auto">
          <a:xfrm>
            <a:off x="2779713" y="1914525"/>
            <a:ext cx="1001712" cy="1079500"/>
            <a:chOff x="1650" y="1415"/>
            <a:chExt cx="631" cy="680"/>
          </a:xfrm>
        </p:grpSpPr>
        <p:sp>
          <p:nvSpPr>
            <p:cNvPr id="19563" name="Freeform 116"/>
            <p:cNvSpPr>
              <a:spLocks/>
            </p:cNvSpPr>
            <p:nvPr/>
          </p:nvSpPr>
          <p:spPr bwMode="auto">
            <a:xfrm>
              <a:off x="1694" y="1962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4" name="Freeform 117"/>
            <p:cNvSpPr>
              <a:spLocks/>
            </p:cNvSpPr>
            <p:nvPr/>
          </p:nvSpPr>
          <p:spPr bwMode="auto">
            <a:xfrm>
              <a:off x="1650" y="1832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5" name="Freeform 118"/>
            <p:cNvSpPr>
              <a:spLocks/>
            </p:cNvSpPr>
            <p:nvPr/>
          </p:nvSpPr>
          <p:spPr bwMode="auto">
            <a:xfrm>
              <a:off x="2078" y="1545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6" name="Freeform 119"/>
            <p:cNvSpPr>
              <a:spLocks/>
            </p:cNvSpPr>
            <p:nvPr/>
          </p:nvSpPr>
          <p:spPr bwMode="auto">
            <a:xfrm>
              <a:off x="2034" y="1415"/>
              <a:ext cx="203" cy="133"/>
            </a:xfrm>
            <a:custGeom>
              <a:avLst/>
              <a:gdLst>
                <a:gd name="T0" fmla="*/ 0 w 203"/>
                <a:gd name="T1" fmla="*/ 133 h 133"/>
                <a:gd name="T2" fmla="*/ 49 w 203"/>
                <a:gd name="T3" fmla="*/ 63 h 133"/>
                <a:gd name="T4" fmla="*/ 161 w 203"/>
                <a:gd name="T5" fmla="*/ 70 h 133"/>
                <a:gd name="T6" fmla="*/ 203 w 203"/>
                <a:gd name="T7" fmla="*/ 0 h 1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3"/>
                <a:gd name="T13" fmla="*/ 0 h 133"/>
                <a:gd name="T14" fmla="*/ 203 w 203"/>
                <a:gd name="T15" fmla="*/ 133 h 1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3" h="133">
                  <a:moveTo>
                    <a:pt x="0" y="133"/>
                  </a:moveTo>
                  <a:cubicBezTo>
                    <a:pt x="11" y="103"/>
                    <a:pt x="22" y="73"/>
                    <a:pt x="49" y="63"/>
                  </a:cubicBezTo>
                  <a:cubicBezTo>
                    <a:pt x="76" y="53"/>
                    <a:pt x="135" y="80"/>
                    <a:pt x="161" y="70"/>
                  </a:cubicBezTo>
                  <a:cubicBezTo>
                    <a:pt x="187" y="60"/>
                    <a:pt x="193" y="9"/>
                    <a:pt x="203" y="0"/>
                  </a:cubicBezTo>
                </a:path>
              </a:pathLst>
            </a:custGeom>
            <a:noFill/>
            <a:ln w="1905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32"/>
          <p:cNvGrpSpPr>
            <a:grpSpLocks/>
          </p:cNvGrpSpPr>
          <p:nvPr/>
        </p:nvGrpSpPr>
        <p:grpSpPr bwMode="auto">
          <a:xfrm>
            <a:off x="1814513" y="1125538"/>
            <a:ext cx="3438525" cy="1887537"/>
            <a:chOff x="1143" y="709"/>
            <a:chExt cx="2166" cy="1189"/>
          </a:xfrm>
        </p:grpSpPr>
        <p:sp>
          <p:nvSpPr>
            <p:cNvPr id="19559" name="Line 121"/>
            <p:cNvSpPr>
              <a:spLocks noChangeShapeType="1"/>
            </p:cNvSpPr>
            <p:nvPr/>
          </p:nvSpPr>
          <p:spPr bwMode="auto">
            <a:xfrm flipV="1">
              <a:off x="1143" y="968"/>
              <a:ext cx="1880" cy="93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 type="none" w="med" len="lg"/>
              <a:tailEnd type="triangl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60" name="Text Box 127"/>
            <p:cNvSpPr txBox="1">
              <a:spLocks noChangeAspect="1" noChangeArrowheads="1"/>
            </p:cNvSpPr>
            <p:nvPr/>
          </p:nvSpPr>
          <p:spPr bwMode="auto">
            <a:xfrm rot="10800000" flipV="1">
              <a:off x="3026" y="783"/>
              <a:ext cx="2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solidFill>
                    <a:srgbClr val="00926C"/>
                  </a:solidFill>
                  <a:latin typeface="GOST type B" pitchFamily="34" charset="0"/>
                </a:rPr>
                <a:t>x</a:t>
              </a:r>
              <a:r>
                <a:rPr lang="ru-RU" sz="2400" i="1" baseline="-20000">
                  <a:solidFill>
                    <a:srgbClr val="00926C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9561" name="Text Box 128"/>
            <p:cNvSpPr txBox="1">
              <a:spLocks noChangeAspect="1" noChangeArrowheads="1"/>
            </p:cNvSpPr>
            <p:nvPr/>
          </p:nvSpPr>
          <p:spPr bwMode="auto">
            <a:xfrm>
              <a:off x="2842" y="989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926C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rgbClr val="00926C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19562" name="Text Box 129"/>
            <p:cNvSpPr txBox="1">
              <a:spLocks noChangeAspect="1" noChangeArrowheads="1"/>
            </p:cNvSpPr>
            <p:nvPr/>
          </p:nvSpPr>
          <p:spPr bwMode="auto">
            <a:xfrm>
              <a:off x="2630" y="709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926C"/>
                  </a:solidFill>
                  <a:latin typeface="GOST type B" pitchFamily="34" charset="0"/>
                </a:rPr>
                <a:t>П</a:t>
              </a:r>
              <a:r>
                <a:rPr lang="ru-RU" i="1" baseline="-20000">
                  <a:solidFill>
                    <a:srgbClr val="00926C"/>
                  </a:solidFill>
                  <a:latin typeface="GOST type B" pitchFamily="34" charset="0"/>
                </a:rPr>
                <a:t>5</a:t>
              </a:r>
            </a:p>
          </p:txBody>
        </p:sp>
      </p:grpSp>
      <p:grpSp>
        <p:nvGrpSpPr>
          <p:cNvPr id="14" name="Group 147"/>
          <p:cNvGrpSpPr>
            <a:grpSpLocks/>
          </p:cNvGrpSpPr>
          <p:nvPr/>
        </p:nvGrpSpPr>
        <p:grpSpPr bwMode="auto">
          <a:xfrm>
            <a:off x="1978025" y="1409700"/>
            <a:ext cx="2154238" cy="2474913"/>
            <a:chOff x="1246" y="888"/>
            <a:chExt cx="1357" cy="1559"/>
          </a:xfrm>
        </p:grpSpPr>
        <p:sp>
          <p:nvSpPr>
            <p:cNvPr id="19543" name="Line 122"/>
            <p:cNvSpPr>
              <a:spLocks noChangeShapeType="1"/>
            </p:cNvSpPr>
            <p:nvPr/>
          </p:nvSpPr>
          <p:spPr bwMode="auto">
            <a:xfrm flipH="1" flipV="1">
              <a:off x="1246" y="1075"/>
              <a:ext cx="394" cy="797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4" name="Line 123"/>
            <p:cNvSpPr>
              <a:spLocks noChangeShapeType="1"/>
            </p:cNvSpPr>
            <p:nvPr/>
          </p:nvSpPr>
          <p:spPr bwMode="auto">
            <a:xfrm flipH="1" flipV="1">
              <a:off x="2302" y="888"/>
              <a:ext cx="257" cy="53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45" name="Group 137"/>
            <p:cNvGrpSpPr>
              <a:grpSpLocks/>
            </p:cNvGrpSpPr>
            <p:nvPr/>
          </p:nvGrpSpPr>
          <p:grpSpPr bwMode="auto">
            <a:xfrm>
              <a:off x="2520" y="2197"/>
              <a:ext cx="83" cy="97"/>
              <a:chOff x="2520" y="2197"/>
              <a:chExt cx="83" cy="97"/>
            </a:xfrm>
          </p:grpSpPr>
          <p:sp>
            <p:nvSpPr>
              <p:cNvPr id="19556" name="Line 134"/>
              <p:cNvSpPr>
                <a:spLocks noChangeShapeType="1"/>
              </p:cNvSpPr>
              <p:nvPr/>
            </p:nvSpPr>
            <p:spPr bwMode="auto">
              <a:xfrm>
                <a:off x="2522" y="2197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7" name="Line 135"/>
              <p:cNvSpPr>
                <a:spLocks noChangeShapeType="1"/>
              </p:cNvSpPr>
              <p:nvPr/>
            </p:nvSpPr>
            <p:spPr bwMode="auto">
              <a:xfrm>
                <a:off x="2520" y="2226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8" name="Line 136"/>
              <p:cNvSpPr>
                <a:spLocks noChangeShapeType="1"/>
              </p:cNvSpPr>
              <p:nvPr/>
            </p:nvSpPr>
            <p:spPr bwMode="auto">
              <a:xfrm>
                <a:off x="2522" y="2255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6" name="Group 139"/>
            <p:cNvGrpSpPr>
              <a:grpSpLocks/>
            </p:cNvGrpSpPr>
            <p:nvPr/>
          </p:nvGrpSpPr>
          <p:grpSpPr bwMode="auto">
            <a:xfrm>
              <a:off x="1604" y="2370"/>
              <a:ext cx="83" cy="77"/>
              <a:chOff x="1604" y="2370"/>
              <a:chExt cx="83" cy="77"/>
            </a:xfrm>
          </p:grpSpPr>
          <p:sp>
            <p:nvSpPr>
              <p:cNvPr id="19554" name="Line 133"/>
              <p:cNvSpPr>
                <a:spLocks noChangeShapeType="1"/>
              </p:cNvSpPr>
              <p:nvPr/>
            </p:nvSpPr>
            <p:spPr bwMode="auto">
              <a:xfrm>
                <a:off x="1604" y="2370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5" name="Line 138"/>
              <p:cNvSpPr>
                <a:spLocks noChangeShapeType="1"/>
              </p:cNvSpPr>
              <p:nvPr/>
            </p:nvSpPr>
            <p:spPr bwMode="auto">
              <a:xfrm flipV="1">
                <a:off x="1606" y="2408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7" name="Group 140"/>
            <p:cNvGrpSpPr>
              <a:grpSpLocks/>
            </p:cNvGrpSpPr>
            <p:nvPr/>
          </p:nvGrpSpPr>
          <p:grpSpPr bwMode="auto">
            <a:xfrm rot="-1428536">
              <a:off x="1439" y="1489"/>
              <a:ext cx="83" cy="77"/>
              <a:chOff x="1604" y="2370"/>
              <a:chExt cx="83" cy="77"/>
            </a:xfrm>
          </p:grpSpPr>
          <p:sp>
            <p:nvSpPr>
              <p:cNvPr id="19552" name="Line 141"/>
              <p:cNvSpPr>
                <a:spLocks noChangeShapeType="1"/>
              </p:cNvSpPr>
              <p:nvPr/>
            </p:nvSpPr>
            <p:spPr bwMode="auto">
              <a:xfrm>
                <a:off x="1604" y="2370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3" name="Line 142"/>
              <p:cNvSpPr>
                <a:spLocks noChangeShapeType="1"/>
              </p:cNvSpPr>
              <p:nvPr/>
            </p:nvSpPr>
            <p:spPr bwMode="auto">
              <a:xfrm flipV="1">
                <a:off x="1606" y="2408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9548" name="Group 143"/>
            <p:cNvGrpSpPr>
              <a:grpSpLocks/>
            </p:cNvGrpSpPr>
            <p:nvPr/>
          </p:nvGrpSpPr>
          <p:grpSpPr bwMode="auto">
            <a:xfrm rot="-2045283">
              <a:off x="2366" y="1055"/>
              <a:ext cx="83" cy="97"/>
              <a:chOff x="2520" y="2197"/>
              <a:chExt cx="83" cy="97"/>
            </a:xfrm>
          </p:grpSpPr>
          <p:sp>
            <p:nvSpPr>
              <p:cNvPr id="19549" name="Line 144"/>
              <p:cNvSpPr>
                <a:spLocks noChangeShapeType="1"/>
              </p:cNvSpPr>
              <p:nvPr/>
            </p:nvSpPr>
            <p:spPr bwMode="auto">
              <a:xfrm>
                <a:off x="2522" y="2197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0" name="Line 145"/>
              <p:cNvSpPr>
                <a:spLocks noChangeShapeType="1"/>
              </p:cNvSpPr>
              <p:nvPr/>
            </p:nvSpPr>
            <p:spPr bwMode="auto">
              <a:xfrm>
                <a:off x="2520" y="2226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51" name="Line 146"/>
              <p:cNvSpPr>
                <a:spLocks noChangeShapeType="1"/>
              </p:cNvSpPr>
              <p:nvPr/>
            </p:nvSpPr>
            <p:spPr bwMode="auto">
              <a:xfrm>
                <a:off x="2522" y="2255"/>
                <a:ext cx="81" cy="39"/>
              </a:xfrm>
              <a:prstGeom prst="line">
                <a:avLst/>
              </a:prstGeom>
              <a:noFill/>
              <a:ln w="1905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9" name="Group 150"/>
          <p:cNvGrpSpPr>
            <a:grpSpLocks/>
          </p:cNvGrpSpPr>
          <p:nvPr/>
        </p:nvGrpSpPr>
        <p:grpSpPr bwMode="auto">
          <a:xfrm>
            <a:off x="1508125" y="1022350"/>
            <a:ext cx="2700338" cy="981075"/>
            <a:chOff x="950" y="644"/>
            <a:chExt cx="1701" cy="618"/>
          </a:xfrm>
        </p:grpSpPr>
        <p:sp>
          <p:nvSpPr>
            <p:cNvPr id="19540" name="Line 125"/>
            <p:cNvSpPr>
              <a:spLocks noChangeShapeType="1"/>
            </p:cNvSpPr>
            <p:nvPr/>
          </p:nvSpPr>
          <p:spPr bwMode="auto">
            <a:xfrm flipV="1">
              <a:off x="1244" y="883"/>
              <a:ext cx="1060" cy="18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541" name="Text Box 148"/>
            <p:cNvSpPr txBox="1">
              <a:spLocks noChangeAspect="1" noChangeArrowheads="1"/>
            </p:cNvSpPr>
            <p:nvPr/>
          </p:nvSpPr>
          <p:spPr bwMode="auto">
            <a:xfrm>
              <a:off x="950" y="935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5</a:t>
              </a:r>
            </a:p>
          </p:txBody>
        </p:sp>
        <p:sp>
          <p:nvSpPr>
            <p:cNvPr id="19542" name="Text Box 149"/>
            <p:cNvSpPr txBox="1">
              <a:spLocks noChangeAspect="1" noChangeArrowheads="1"/>
            </p:cNvSpPr>
            <p:nvPr/>
          </p:nvSpPr>
          <p:spPr bwMode="auto">
            <a:xfrm>
              <a:off x="2290" y="644"/>
              <a:ext cx="3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C42500"/>
                  </a:solidFill>
                  <a:latin typeface="GOST type B" pitchFamily="34" charset="0"/>
                </a:rPr>
                <a:t>5</a:t>
              </a:r>
            </a:p>
          </p:txBody>
        </p:sp>
      </p:grpSp>
      <p:grpSp>
        <p:nvGrpSpPr>
          <p:cNvPr id="20" name="Group 163"/>
          <p:cNvGrpSpPr>
            <a:grpSpLocks/>
          </p:cNvGrpSpPr>
          <p:nvPr/>
        </p:nvGrpSpPr>
        <p:grpSpPr bwMode="auto">
          <a:xfrm>
            <a:off x="1978025" y="966788"/>
            <a:ext cx="1679575" cy="1169987"/>
            <a:chOff x="1246" y="609"/>
            <a:chExt cx="1058" cy="737"/>
          </a:xfrm>
        </p:grpSpPr>
        <p:sp>
          <p:nvSpPr>
            <p:cNvPr id="19532" name="Line 124"/>
            <p:cNvSpPr>
              <a:spLocks noChangeShapeType="1"/>
            </p:cNvSpPr>
            <p:nvPr/>
          </p:nvSpPr>
          <p:spPr bwMode="auto">
            <a:xfrm flipV="1">
              <a:off x="1380" y="886"/>
              <a:ext cx="924" cy="460"/>
            </a:xfrm>
            <a:prstGeom prst="line">
              <a:avLst/>
            </a:prstGeom>
            <a:noFill/>
            <a:ln w="12700">
              <a:solidFill>
                <a:srgbClr val="00926C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533" name="Group 160"/>
            <p:cNvGrpSpPr>
              <a:grpSpLocks/>
            </p:cNvGrpSpPr>
            <p:nvPr/>
          </p:nvGrpSpPr>
          <p:grpSpPr bwMode="auto">
            <a:xfrm>
              <a:off x="1697" y="939"/>
              <a:ext cx="417" cy="231"/>
              <a:chOff x="1697" y="939"/>
              <a:chExt cx="417" cy="231"/>
            </a:xfrm>
          </p:grpSpPr>
          <p:sp>
            <p:nvSpPr>
              <p:cNvPr id="19538" name="Arc 152"/>
              <p:cNvSpPr>
                <a:spLocks/>
              </p:cNvSpPr>
              <p:nvPr/>
            </p:nvSpPr>
            <p:spPr bwMode="auto">
              <a:xfrm rot="17216990" flipH="1">
                <a:off x="1966" y="929"/>
                <a:ext cx="90" cy="206"/>
              </a:xfrm>
              <a:custGeom>
                <a:avLst/>
                <a:gdLst>
                  <a:gd name="T0" fmla="*/ 0 w 14299"/>
                  <a:gd name="T1" fmla="*/ 0 h 21600"/>
                  <a:gd name="T2" fmla="*/ 0 w 14299"/>
                  <a:gd name="T3" fmla="*/ 0 h 21600"/>
                  <a:gd name="T4" fmla="*/ 0 w 1429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4299"/>
                  <a:gd name="T10" fmla="*/ 0 h 21600"/>
                  <a:gd name="T11" fmla="*/ 14299 w 1429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299" h="21600" fill="none" extrusionOk="0">
                    <a:moveTo>
                      <a:pt x="-1" y="0"/>
                    </a:moveTo>
                    <a:cubicBezTo>
                      <a:pt x="5266" y="0"/>
                      <a:pt x="10351" y="1924"/>
                      <a:pt x="14298" y="5410"/>
                    </a:cubicBezTo>
                  </a:path>
                  <a:path w="14299" h="21600" stroke="0" extrusionOk="0">
                    <a:moveTo>
                      <a:pt x="-1" y="0"/>
                    </a:moveTo>
                    <a:cubicBezTo>
                      <a:pt x="5266" y="0"/>
                      <a:pt x="10351" y="1924"/>
                      <a:pt x="14298" y="541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539" name="Rectangle 153"/>
              <p:cNvSpPr>
                <a:spLocks noChangeArrowheads="1"/>
              </p:cNvSpPr>
              <p:nvPr/>
            </p:nvSpPr>
            <p:spPr bwMode="auto">
              <a:xfrm>
                <a:off x="1697" y="939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i="1">
                    <a:solidFill>
                      <a:srgbClr val="C42500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  <p:grpSp>
          <p:nvGrpSpPr>
            <p:cNvPr id="19534" name="Group 159"/>
            <p:cNvGrpSpPr>
              <a:grpSpLocks/>
            </p:cNvGrpSpPr>
            <p:nvPr/>
          </p:nvGrpSpPr>
          <p:grpSpPr bwMode="auto">
            <a:xfrm>
              <a:off x="1246" y="609"/>
              <a:ext cx="385" cy="412"/>
              <a:chOff x="1378" y="587"/>
              <a:chExt cx="385" cy="412"/>
            </a:xfrm>
          </p:grpSpPr>
          <p:sp>
            <p:nvSpPr>
              <p:cNvPr id="19535" name="Line 155"/>
              <p:cNvSpPr>
                <a:spLocks noChangeShapeType="1"/>
              </p:cNvSpPr>
              <p:nvPr/>
            </p:nvSpPr>
            <p:spPr bwMode="auto">
              <a:xfrm flipH="1">
                <a:off x="1644" y="830"/>
                <a:ext cx="87" cy="169"/>
              </a:xfrm>
              <a:prstGeom prst="line">
                <a:avLst/>
              </a:pr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36" name="Rectangle 157"/>
              <p:cNvSpPr>
                <a:spLocks noChangeArrowheads="1"/>
              </p:cNvSpPr>
              <p:nvPr/>
            </p:nvSpPr>
            <p:spPr bwMode="auto">
              <a:xfrm>
                <a:off x="1385" y="587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i="1">
                    <a:solidFill>
                      <a:srgbClr val="C42500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9537" name="Line 158"/>
              <p:cNvSpPr>
                <a:spLocks noChangeShapeType="1"/>
              </p:cNvSpPr>
              <p:nvPr/>
            </p:nvSpPr>
            <p:spPr bwMode="auto">
              <a:xfrm>
                <a:off x="1378" y="831"/>
                <a:ext cx="355" cy="0"/>
              </a:xfrm>
              <a:prstGeom prst="line">
                <a:avLst/>
              </a:prstGeom>
              <a:noFill/>
              <a:ln w="12700">
                <a:solidFill>
                  <a:srgbClr val="00926C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9499" name="Group 172"/>
          <p:cNvGrpSpPr>
            <a:grpSpLocks/>
          </p:cNvGrpSpPr>
          <p:nvPr/>
        </p:nvGrpSpPr>
        <p:grpSpPr bwMode="auto">
          <a:xfrm>
            <a:off x="6072188" y="942975"/>
            <a:ext cx="3071812" cy="2197100"/>
            <a:chOff x="3825" y="594"/>
            <a:chExt cx="1935" cy="1384"/>
          </a:xfrm>
        </p:grpSpPr>
        <p:sp>
          <p:nvSpPr>
            <p:cNvPr id="19501" name="Text Box 173"/>
            <p:cNvSpPr txBox="1">
              <a:spLocks noChangeArrowheads="1"/>
            </p:cNvSpPr>
            <p:nvPr/>
          </p:nvSpPr>
          <p:spPr bwMode="auto">
            <a:xfrm>
              <a:off x="3825" y="594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dirty="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19502" name="Group 174"/>
            <p:cNvGrpSpPr>
              <a:grpSpLocks/>
            </p:cNvGrpSpPr>
            <p:nvPr/>
          </p:nvGrpSpPr>
          <p:grpSpPr bwMode="auto">
            <a:xfrm>
              <a:off x="4232" y="597"/>
              <a:ext cx="1528" cy="1381"/>
              <a:chOff x="3806" y="2193"/>
              <a:chExt cx="1528" cy="1381"/>
            </a:xfrm>
          </p:grpSpPr>
          <p:grpSp>
            <p:nvGrpSpPr>
              <p:cNvPr id="19503" name="Group 175"/>
              <p:cNvGrpSpPr>
                <a:grpSpLocks/>
              </p:cNvGrpSpPr>
              <p:nvPr/>
            </p:nvGrpSpPr>
            <p:grpSpPr bwMode="auto">
              <a:xfrm>
                <a:off x="4745" y="2642"/>
                <a:ext cx="532" cy="932"/>
                <a:chOff x="4745" y="2642"/>
                <a:chExt cx="532" cy="932"/>
              </a:xfrm>
            </p:grpSpPr>
            <p:sp>
              <p:nvSpPr>
                <p:cNvPr id="19528" name="Line 176"/>
                <p:cNvSpPr>
                  <a:spLocks noChangeAspect="1" noChangeShapeType="1"/>
                </p:cNvSpPr>
                <p:nvPr/>
              </p:nvSpPr>
              <p:spPr bwMode="auto">
                <a:xfrm rot="7475184" flipH="1">
                  <a:off x="4447" y="3176"/>
                  <a:ext cx="79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29" name="Text Box 17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745" y="2808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30" name="Text Box 1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68" y="2882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4</a:t>
                  </a:r>
                </a:p>
              </p:txBody>
            </p:sp>
            <p:sp>
              <p:nvSpPr>
                <p:cNvPr id="19531" name="Text Box 1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73" y="2642"/>
                  <a:ext cx="30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19504" name="Group 180"/>
              <p:cNvGrpSpPr>
                <a:grpSpLocks/>
              </p:cNvGrpSpPr>
              <p:nvPr/>
            </p:nvGrpSpPr>
            <p:grpSpPr bwMode="auto">
              <a:xfrm>
                <a:off x="4358" y="2338"/>
                <a:ext cx="976" cy="1210"/>
                <a:chOff x="4358" y="2338"/>
                <a:chExt cx="976" cy="1210"/>
              </a:xfrm>
            </p:grpSpPr>
            <p:grpSp>
              <p:nvGrpSpPr>
                <p:cNvPr id="19518" name="Group 181"/>
                <p:cNvGrpSpPr>
                  <a:grpSpLocks/>
                </p:cNvGrpSpPr>
                <p:nvPr/>
              </p:nvGrpSpPr>
              <p:grpSpPr bwMode="auto">
                <a:xfrm>
                  <a:off x="4358" y="2338"/>
                  <a:ext cx="976" cy="1210"/>
                  <a:chOff x="4358" y="2338"/>
                  <a:chExt cx="976" cy="1210"/>
                </a:xfrm>
              </p:grpSpPr>
              <p:sp>
                <p:nvSpPr>
                  <p:cNvPr id="19521" name="AutoShape 182"/>
                  <p:cNvSpPr>
                    <a:spLocks/>
                  </p:cNvSpPr>
                  <p:nvPr/>
                </p:nvSpPr>
                <p:spPr bwMode="auto">
                  <a:xfrm rot="-3292692">
                    <a:off x="4866" y="3206"/>
                    <a:ext cx="95" cy="314"/>
                  </a:xfrm>
                  <a:prstGeom prst="rightBrace">
                    <a:avLst>
                      <a:gd name="adj1" fmla="val 27544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vert="eaVert"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9522" name="Line 183"/>
                  <p:cNvSpPr>
                    <a:spLocks noChangeAspect="1" noChangeShapeType="1"/>
                  </p:cNvSpPr>
                  <p:nvPr/>
                </p:nvSpPr>
                <p:spPr bwMode="auto">
                  <a:xfrm rot="7475184">
                    <a:off x="4716" y="2934"/>
                    <a:ext cx="2" cy="7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523" name="Text Box 18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031" y="3298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4</a:t>
                    </a:r>
                  </a:p>
                </p:txBody>
              </p:sp>
              <p:sp>
                <p:nvSpPr>
                  <p:cNvPr id="19524" name="Text Box 1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489" y="2349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9525" name="Text Box 18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854" y="3091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z</a:t>
                    </a:r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9526" name="AutoShape 187"/>
                  <p:cNvSpPr>
                    <a:spLocks/>
                  </p:cNvSpPr>
                  <p:nvPr/>
                </p:nvSpPr>
                <p:spPr bwMode="auto">
                  <a:xfrm>
                    <a:off x="4424" y="2338"/>
                    <a:ext cx="91" cy="314"/>
                  </a:xfrm>
                  <a:prstGeom prst="rightBrace">
                    <a:avLst>
                      <a:gd name="adj1" fmla="val 28755"/>
                      <a:gd name="adj2" fmla="val 50000"/>
                    </a:avLst>
                  </a:prstGeom>
                  <a:noFill/>
                  <a:ln w="12700">
                    <a:solidFill>
                      <a:srgbClr val="C0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endParaRPr lang="ru-RU">
                      <a:solidFill>
                        <a:srgbClr val="C02500"/>
                      </a:solidFill>
                    </a:endParaRPr>
                  </a:p>
                </p:txBody>
              </p:sp>
              <p:sp>
                <p:nvSpPr>
                  <p:cNvPr id="19527" name="Oval 188"/>
                  <p:cNvSpPr>
                    <a:spLocks noChangeAspect="1" noChangeArrowheads="1"/>
                  </p:cNvSpPr>
                  <p:nvPr/>
                </p:nvSpPr>
                <p:spPr bwMode="auto">
                  <a:xfrm rot="7475184">
                    <a:off x="4980" y="3462"/>
                    <a:ext cx="71" cy="70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9519" name="Arc 189"/>
                <p:cNvSpPr>
                  <a:spLocks noChangeAspect="1"/>
                </p:cNvSpPr>
                <p:nvPr/>
              </p:nvSpPr>
              <p:spPr bwMode="auto">
                <a:xfrm rot="-8571199">
                  <a:off x="4623" y="3276"/>
                  <a:ext cx="107" cy="1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10800000" wrap="none" anchor="ctr"/>
                <a:lstStyle/>
                <a:p>
                  <a:endParaRPr lang="ru-RU"/>
                </a:p>
              </p:txBody>
            </p:sp>
            <p:sp>
              <p:nvSpPr>
                <p:cNvPr id="19520" name="Oval 190"/>
                <p:cNvSpPr>
                  <a:spLocks noChangeAspect="1" noChangeArrowheads="1"/>
                </p:cNvSpPr>
                <p:nvPr/>
              </p:nvSpPr>
              <p:spPr bwMode="auto">
                <a:xfrm rot="-8571199">
                  <a:off x="4687" y="3324"/>
                  <a:ext cx="18" cy="1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rgbClr val="C425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9505" name="Group 191"/>
              <p:cNvGrpSpPr>
                <a:grpSpLocks/>
              </p:cNvGrpSpPr>
              <p:nvPr/>
            </p:nvGrpSpPr>
            <p:grpSpPr bwMode="auto">
              <a:xfrm>
                <a:off x="3806" y="2193"/>
                <a:ext cx="804" cy="1107"/>
                <a:chOff x="3806" y="2193"/>
                <a:chExt cx="804" cy="1107"/>
              </a:xfrm>
            </p:grpSpPr>
            <p:sp>
              <p:nvSpPr>
                <p:cNvPr id="19506" name="Line 1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99" y="2657"/>
                  <a:ext cx="61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07" name="Line 193"/>
                <p:cNvSpPr>
                  <a:spLocks noChangeAspect="1" noChangeShapeType="1"/>
                </p:cNvSpPr>
                <p:nvPr/>
              </p:nvSpPr>
              <p:spPr bwMode="auto">
                <a:xfrm>
                  <a:off x="4420" y="2338"/>
                  <a:ext cx="0" cy="7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9508" name="Oval 194"/>
                <p:cNvSpPr>
                  <a:spLocks noChangeAspect="1" noChangeArrowheads="1"/>
                </p:cNvSpPr>
                <p:nvPr/>
              </p:nvSpPr>
              <p:spPr bwMode="auto">
                <a:xfrm>
                  <a:off x="4381" y="3054"/>
                  <a:ext cx="72" cy="70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09" name="Text Box 1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1" y="2649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10" name="Text Box 1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09" y="2411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9511" name="Text Box 1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04" y="305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19512" name="Text Box 19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22" y="219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19513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06" y="2526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19514" name="Group 200"/>
                <p:cNvGrpSpPr>
                  <a:grpSpLocks noChangeAspect="1"/>
                </p:cNvGrpSpPr>
                <p:nvPr/>
              </p:nvGrpSpPr>
              <p:grpSpPr bwMode="auto">
                <a:xfrm>
                  <a:off x="4314" y="2546"/>
                  <a:ext cx="109" cy="107"/>
                  <a:chOff x="4826" y="2422"/>
                  <a:chExt cx="157" cy="151"/>
                </a:xfrm>
              </p:grpSpPr>
              <p:sp>
                <p:nvSpPr>
                  <p:cNvPr id="19516" name="Arc 201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9517" name="Oval 202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9515" name="Oval 203"/>
                <p:cNvSpPr>
                  <a:spLocks noChangeAspect="1" noChangeArrowheads="1"/>
                </p:cNvSpPr>
                <p:nvPr/>
              </p:nvSpPr>
              <p:spPr bwMode="auto">
                <a:xfrm>
                  <a:off x="4384" y="2304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9500" name="Text Box 204"/>
          <p:cNvSpPr txBox="1">
            <a:spLocks noChangeArrowheads="1"/>
          </p:cNvSpPr>
          <p:nvPr/>
        </p:nvSpPr>
        <p:spPr bwMode="auto">
          <a:xfrm>
            <a:off x="390525" y="5600700"/>
            <a:ext cx="87534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ru-RU">
                <a:solidFill>
                  <a:srgbClr val="800080"/>
                </a:solidFill>
              </a:rPr>
              <a:t>Ось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aseline="-20000">
                <a:solidFill>
                  <a:srgbClr val="800080"/>
                </a:solidFill>
              </a:rPr>
              <a:t>2   </a:t>
            </a:r>
            <a:r>
              <a:rPr lang="ru-RU">
                <a:solidFill>
                  <a:srgbClr val="800080"/>
                </a:solidFill>
              </a:rPr>
              <a:t>новой плоскости проекций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i="1" baseline="-25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>
                <a:solidFill>
                  <a:srgbClr val="800080"/>
                </a:solidFill>
              </a:rPr>
              <a:t>  проведем параллельно фронталь-ной проекции отрезка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aseline="-20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. В этом преобразовании сохраняются </a:t>
            </a:r>
            <a:r>
              <a:rPr lang="en-US" i="1">
                <a:solidFill>
                  <a:srgbClr val="800080"/>
                </a:solidFill>
              </a:rPr>
              <a:t>y </a:t>
            </a:r>
            <a:r>
              <a:rPr lang="ru-RU" i="1">
                <a:solidFill>
                  <a:srgbClr val="800080"/>
                </a:solidFill>
              </a:rPr>
              <a:t>- </a:t>
            </a:r>
            <a:r>
              <a:rPr lang="ru-RU">
                <a:solidFill>
                  <a:srgbClr val="800080"/>
                </a:solidFill>
              </a:rPr>
              <a:t>координаты точек. На 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>
                <a:solidFill>
                  <a:srgbClr val="800080"/>
                </a:solidFill>
              </a:rPr>
              <a:t>  определяются натуральная величина отрезка и его угол наклона  </a:t>
            </a:r>
            <a:r>
              <a:rPr lang="ru-RU" sz="2000" i="1">
                <a:solidFill>
                  <a:srgbClr val="800080"/>
                </a:solidFill>
                <a:sym typeface="Symbol" pitchFamily="18" charset="2"/>
              </a:rPr>
              <a:t></a:t>
            </a:r>
            <a:r>
              <a:rPr lang="en-US" sz="2000" i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en-US" sz="2200" i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800080"/>
                </a:solidFill>
              </a:rPr>
              <a:t>к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 плоскости проекций  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7"/>
          <p:cNvGrpSpPr>
            <a:grpSpLocks/>
          </p:cNvGrpSpPr>
          <p:nvPr/>
        </p:nvGrpSpPr>
        <p:grpSpPr bwMode="auto">
          <a:xfrm>
            <a:off x="974785" y="1259787"/>
            <a:ext cx="5532796" cy="4176712"/>
            <a:chOff x="220" y="1164"/>
            <a:chExt cx="3629" cy="2631"/>
          </a:xfrm>
        </p:grpSpPr>
        <p:grpSp>
          <p:nvGrpSpPr>
            <p:cNvPr id="20596" name="Group 4"/>
            <p:cNvGrpSpPr>
              <a:grpSpLocks/>
            </p:cNvGrpSpPr>
            <p:nvPr/>
          </p:nvGrpSpPr>
          <p:grpSpPr bwMode="auto">
            <a:xfrm>
              <a:off x="220" y="1164"/>
              <a:ext cx="3629" cy="2631"/>
              <a:chOff x="214" y="1161"/>
              <a:chExt cx="3629" cy="2631"/>
            </a:xfrm>
          </p:grpSpPr>
          <p:sp>
            <p:nvSpPr>
              <p:cNvPr id="20614" name="Rectangle 5"/>
              <p:cNvSpPr>
                <a:spLocks noChangeArrowheads="1"/>
              </p:cNvSpPr>
              <p:nvPr/>
            </p:nvSpPr>
            <p:spPr bwMode="auto">
              <a:xfrm>
                <a:off x="214" y="1161"/>
                <a:ext cx="3629" cy="263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 i="1">
                  <a:solidFill>
                    <a:schemeClr val="accent2"/>
                  </a:solidFill>
                  <a:sym typeface="Symbol" pitchFamily="18" charset="2"/>
                </a:endParaRPr>
              </a:p>
            </p:txBody>
          </p:sp>
          <p:grpSp>
            <p:nvGrpSpPr>
              <p:cNvPr id="20615" name="Group 6"/>
              <p:cNvGrpSpPr>
                <a:grpSpLocks/>
              </p:cNvGrpSpPr>
              <p:nvPr/>
            </p:nvGrpSpPr>
            <p:grpSpPr bwMode="auto">
              <a:xfrm>
                <a:off x="340" y="1712"/>
                <a:ext cx="3037" cy="1628"/>
                <a:chOff x="340" y="1712"/>
                <a:chExt cx="3037" cy="1628"/>
              </a:xfrm>
            </p:grpSpPr>
            <p:grpSp>
              <p:nvGrpSpPr>
                <p:cNvPr id="20616" name="Group 7"/>
                <p:cNvGrpSpPr>
                  <a:grpSpLocks/>
                </p:cNvGrpSpPr>
                <p:nvPr/>
              </p:nvGrpSpPr>
              <p:grpSpPr bwMode="auto">
                <a:xfrm>
                  <a:off x="340" y="2478"/>
                  <a:ext cx="3037" cy="288"/>
                  <a:chOff x="340" y="2478"/>
                  <a:chExt cx="3037" cy="288"/>
                </a:xfrm>
              </p:grpSpPr>
              <p:sp>
                <p:nvSpPr>
                  <p:cNvPr id="20619" name="Line 8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519" y="2516"/>
                    <a:ext cx="285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sm" len="lg"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620" name="Text Box 9"/>
                  <p:cNvSpPr txBox="1">
                    <a:spLocks noChangeAspect="1" noChangeArrowheads="1"/>
                  </p:cNvSpPr>
                  <p:nvPr/>
                </p:nvSpPr>
                <p:spPr bwMode="auto">
                  <a:xfrm flipV="1">
                    <a:off x="340" y="2478"/>
                    <a:ext cx="208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400" i="1">
                        <a:latin typeface="GOST type B" pitchFamily="34" charset="0"/>
                      </a:rPr>
                      <a:t>x</a:t>
                    </a:r>
                    <a:endParaRPr lang="ru-RU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17" name="Line 1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441" y="1712"/>
                  <a:ext cx="0" cy="162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618" name="Line 1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818" y="2273"/>
                  <a:ext cx="0" cy="71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97" name="Group 35"/>
            <p:cNvGrpSpPr>
              <a:grpSpLocks/>
            </p:cNvGrpSpPr>
            <p:nvPr/>
          </p:nvGrpSpPr>
          <p:grpSpPr bwMode="auto">
            <a:xfrm>
              <a:off x="1517" y="1339"/>
              <a:ext cx="1192" cy="2172"/>
              <a:chOff x="1517" y="1339"/>
              <a:chExt cx="1192" cy="2172"/>
            </a:xfrm>
          </p:grpSpPr>
          <p:grpSp>
            <p:nvGrpSpPr>
              <p:cNvPr id="20598" name="Group 36"/>
              <p:cNvGrpSpPr>
                <a:grpSpLocks/>
              </p:cNvGrpSpPr>
              <p:nvPr/>
            </p:nvGrpSpPr>
            <p:grpSpPr bwMode="auto">
              <a:xfrm>
                <a:off x="1517" y="2695"/>
                <a:ext cx="1192" cy="816"/>
                <a:chOff x="1517" y="2695"/>
                <a:chExt cx="1192" cy="816"/>
              </a:xfrm>
            </p:grpSpPr>
            <p:grpSp>
              <p:nvGrpSpPr>
                <p:cNvPr id="20607" name="Group 37"/>
                <p:cNvGrpSpPr>
                  <a:grpSpLocks/>
                </p:cNvGrpSpPr>
                <p:nvPr/>
              </p:nvGrpSpPr>
              <p:grpSpPr bwMode="auto">
                <a:xfrm>
                  <a:off x="1517" y="2695"/>
                  <a:ext cx="334" cy="379"/>
                  <a:chOff x="1463" y="2625"/>
                  <a:chExt cx="334" cy="379"/>
                </a:xfrm>
              </p:grpSpPr>
              <p:sp>
                <p:nvSpPr>
                  <p:cNvPr id="20612" name="Text Box 3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463" y="2625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0613" name="Text Box 3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605" y="2773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0608" name="Group 40"/>
                <p:cNvGrpSpPr>
                  <a:grpSpLocks/>
                </p:cNvGrpSpPr>
                <p:nvPr/>
              </p:nvGrpSpPr>
              <p:grpSpPr bwMode="auto">
                <a:xfrm>
                  <a:off x="2381" y="2952"/>
                  <a:ext cx="328" cy="379"/>
                  <a:chOff x="2381" y="2750"/>
                  <a:chExt cx="328" cy="379"/>
                </a:xfrm>
              </p:grpSpPr>
              <p:sp>
                <p:nvSpPr>
                  <p:cNvPr id="20610" name="Text Box 4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latin typeface="GOST type B" pitchFamily="34" charset="0"/>
                      </a:rPr>
                      <a:t>B</a:t>
                    </a:r>
                    <a:endParaRPr lang="ru-RU" sz="32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20611" name="Text Box 4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09" name="Line 43"/>
                <p:cNvSpPr>
                  <a:spLocks noChangeShapeType="1"/>
                </p:cNvSpPr>
                <p:nvPr/>
              </p:nvSpPr>
              <p:spPr bwMode="auto">
                <a:xfrm rot="-2506393">
                  <a:off x="2015" y="2821"/>
                  <a:ext cx="227" cy="69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99" name="Group 44"/>
              <p:cNvGrpSpPr>
                <a:grpSpLocks/>
              </p:cNvGrpSpPr>
              <p:nvPr/>
            </p:nvGrpSpPr>
            <p:grpSpPr bwMode="auto">
              <a:xfrm>
                <a:off x="1577" y="1339"/>
                <a:ext cx="984" cy="938"/>
                <a:chOff x="1577" y="1339"/>
                <a:chExt cx="984" cy="938"/>
              </a:xfrm>
            </p:grpSpPr>
            <p:grpSp>
              <p:nvGrpSpPr>
                <p:cNvPr id="20600" name="Group 45"/>
                <p:cNvGrpSpPr>
                  <a:grpSpLocks/>
                </p:cNvGrpSpPr>
                <p:nvPr/>
              </p:nvGrpSpPr>
              <p:grpSpPr bwMode="auto">
                <a:xfrm>
                  <a:off x="1577" y="1907"/>
                  <a:ext cx="337" cy="370"/>
                  <a:chOff x="1429" y="2251"/>
                  <a:chExt cx="337" cy="370"/>
                </a:xfrm>
              </p:grpSpPr>
              <p:sp>
                <p:nvSpPr>
                  <p:cNvPr id="20605" name="Text Box 4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429" y="2251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0606" name="Text Box 4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584" y="239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2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0601" name="Group 48"/>
                <p:cNvGrpSpPr>
                  <a:grpSpLocks/>
                </p:cNvGrpSpPr>
                <p:nvPr/>
              </p:nvGrpSpPr>
              <p:grpSpPr bwMode="auto">
                <a:xfrm>
                  <a:off x="2262" y="1339"/>
                  <a:ext cx="299" cy="376"/>
                  <a:chOff x="2430" y="1348"/>
                  <a:chExt cx="299" cy="376"/>
                </a:xfrm>
              </p:grpSpPr>
              <p:sp>
                <p:nvSpPr>
                  <p:cNvPr id="20603" name="Text Box 4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430" y="1348"/>
                    <a:ext cx="275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20604" name="Text Box 5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61" y="1493"/>
                    <a:ext cx="16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latin typeface="GOST type B" pitchFamily="34" charset="0"/>
                      </a:rPr>
                      <a:t>2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602" name="Line 51"/>
                <p:cNvSpPr>
                  <a:spLocks noChangeShapeType="1"/>
                </p:cNvSpPr>
                <p:nvPr/>
              </p:nvSpPr>
              <p:spPr bwMode="auto">
                <a:xfrm rot="19093607" flipV="1">
                  <a:off x="1706" y="1987"/>
                  <a:ext cx="849" cy="2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4929188" y="3021013"/>
            <a:ext cx="136525" cy="1704975"/>
            <a:chOff x="3121" y="2268"/>
            <a:chExt cx="86" cy="1074"/>
          </a:xfrm>
        </p:grpSpPr>
        <p:sp>
          <p:nvSpPr>
            <p:cNvPr id="20592" name="Line 26"/>
            <p:cNvSpPr>
              <a:spLocks noChangeShapeType="1"/>
            </p:cNvSpPr>
            <p:nvPr/>
          </p:nvSpPr>
          <p:spPr bwMode="auto">
            <a:xfrm flipV="1">
              <a:off x="3162" y="2268"/>
              <a:ext cx="0" cy="1074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93" name="Group 27"/>
            <p:cNvGrpSpPr>
              <a:grpSpLocks noChangeAspect="1"/>
            </p:cNvGrpSpPr>
            <p:nvPr/>
          </p:nvGrpSpPr>
          <p:grpSpPr bwMode="auto">
            <a:xfrm rot="16122421" flipV="1">
              <a:off x="3109" y="2677"/>
              <a:ext cx="110" cy="86"/>
              <a:chOff x="2533" y="2425"/>
              <a:chExt cx="45" cy="35"/>
            </a:xfrm>
          </p:grpSpPr>
          <p:sp>
            <p:nvSpPr>
              <p:cNvPr id="20594" name="Line 2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5" name="Line 2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5" name="Group 30"/>
          <p:cNvGrpSpPr>
            <a:grpSpLocks/>
          </p:cNvGrpSpPr>
          <p:nvPr/>
        </p:nvGrpSpPr>
        <p:grpSpPr bwMode="auto">
          <a:xfrm>
            <a:off x="3427413" y="2141538"/>
            <a:ext cx="427037" cy="1041400"/>
            <a:chOff x="2175" y="1714"/>
            <a:chExt cx="269" cy="656"/>
          </a:xfrm>
        </p:grpSpPr>
        <p:sp>
          <p:nvSpPr>
            <p:cNvPr id="20588" name="Line 31"/>
            <p:cNvSpPr>
              <a:spLocks noChangeShapeType="1"/>
            </p:cNvSpPr>
            <p:nvPr/>
          </p:nvSpPr>
          <p:spPr bwMode="auto">
            <a:xfrm>
              <a:off x="2444" y="1714"/>
              <a:ext cx="0" cy="656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89" name="Group 32"/>
            <p:cNvGrpSpPr>
              <a:grpSpLocks/>
            </p:cNvGrpSpPr>
            <p:nvPr/>
          </p:nvGrpSpPr>
          <p:grpSpPr bwMode="auto">
            <a:xfrm>
              <a:off x="2175" y="1818"/>
              <a:ext cx="261" cy="370"/>
              <a:chOff x="1281" y="1907"/>
              <a:chExt cx="261" cy="370"/>
            </a:xfrm>
          </p:grpSpPr>
          <p:sp>
            <p:nvSpPr>
              <p:cNvPr id="20590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0591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2860675" y="3592513"/>
            <a:ext cx="2713038" cy="1457325"/>
            <a:chOff x="1818" y="2628"/>
            <a:chExt cx="1709" cy="918"/>
          </a:xfrm>
        </p:grpSpPr>
        <p:grpSp>
          <p:nvGrpSpPr>
            <p:cNvPr id="20575" name="Group 53"/>
            <p:cNvGrpSpPr>
              <a:grpSpLocks/>
            </p:cNvGrpSpPr>
            <p:nvPr/>
          </p:nvGrpSpPr>
          <p:grpSpPr bwMode="auto">
            <a:xfrm>
              <a:off x="1818" y="2628"/>
              <a:ext cx="1347" cy="711"/>
              <a:chOff x="1818" y="2628"/>
              <a:chExt cx="1347" cy="711"/>
            </a:xfrm>
          </p:grpSpPr>
          <p:sp>
            <p:nvSpPr>
              <p:cNvPr id="20584" name="Freeform 54"/>
              <p:cNvSpPr>
                <a:spLocks/>
              </p:cNvSpPr>
              <p:nvPr/>
            </p:nvSpPr>
            <p:spPr bwMode="auto">
              <a:xfrm>
                <a:off x="1818" y="2641"/>
                <a:ext cx="1347" cy="698"/>
              </a:xfrm>
              <a:custGeom>
                <a:avLst/>
                <a:gdLst>
                  <a:gd name="T0" fmla="*/ 0 w 1347"/>
                  <a:gd name="T1" fmla="*/ 347 h 698"/>
                  <a:gd name="T2" fmla="*/ 87 w 1347"/>
                  <a:gd name="T3" fmla="*/ 227 h 698"/>
                  <a:gd name="T4" fmla="*/ 219 w 1347"/>
                  <a:gd name="T5" fmla="*/ 119 h 698"/>
                  <a:gd name="T6" fmla="*/ 366 w 1347"/>
                  <a:gd name="T7" fmla="*/ 44 h 698"/>
                  <a:gd name="T8" fmla="*/ 546 w 1347"/>
                  <a:gd name="T9" fmla="*/ 5 h 698"/>
                  <a:gd name="T10" fmla="*/ 741 w 1347"/>
                  <a:gd name="T11" fmla="*/ 11 h 698"/>
                  <a:gd name="T12" fmla="*/ 939 w 1347"/>
                  <a:gd name="T13" fmla="*/ 71 h 698"/>
                  <a:gd name="T14" fmla="*/ 1113 w 1347"/>
                  <a:gd name="T15" fmla="*/ 188 h 698"/>
                  <a:gd name="T16" fmla="*/ 1230 w 1347"/>
                  <a:gd name="T17" fmla="*/ 323 h 698"/>
                  <a:gd name="T18" fmla="*/ 1314 w 1347"/>
                  <a:gd name="T19" fmla="*/ 500 h 698"/>
                  <a:gd name="T20" fmla="*/ 1347 w 1347"/>
                  <a:gd name="T21" fmla="*/ 698 h 69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7"/>
                  <a:gd name="T34" fmla="*/ 0 h 698"/>
                  <a:gd name="T35" fmla="*/ 1347 w 1347"/>
                  <a:gd name="T36" fmla="*/ 698 h 69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7" h="698">
                    <a:moveTo>
                      <a:pt x="0" y="347"/>
                    </a:moveTo>
                    <a:cubicBezTo>
                      <a:pt x="25" y="306"/>
                      <a:pt x="51" y="265"/>
                      <a:pt x="87" y="227"/>
                    </a:cubicBezTo>
                    <a:cubicBezTo>
                      <a:pt x="123" y="189"/>
                      <a:pt x="173" y="149"/>
                      <a:pt x="219" y="119"/>
                    </a:cubicBezTo>
                    <a:cubicBezTo>
                      <a:pt x="265" y="89"/>
                      <a:pt x="311" y="63"/>
                      <a:pt x="366" y="44"/>
                    </a:cubicBezTo>
                    <a:cubicBezTo>
                      <a:pt x="421" y="25"/>
                      <a:pt x="484" y="10"/>
                      <a:pt x="546" y="5"/>
                    </a:cubicBezTo>
                    <a:cubicBezTo>
                      <a:pt x="608" y="0"/>
                      <a:pt x="676" y="0"/>
                      <a:pt x="741" y="11"/>
                    </a:cubicBezTo>
                    <a:cubicBezTo>
                      <a:pt x="806" y="22"/>
                      <a:pt x="877" y="41"/>
                      <a:pt x="939" y="71"/>
                    </a:cubicBezTo>
                    <a:cubicBezTo>
                      <a:pt x="1001" y="101"/>
                      <a:pt x="1065" y="146"/>
                      <a:pt x="1113" y="188"/>
                    </a:cubicBezTo>
                    <a:cubicBezTo>
                      <a:pt x="1161" y="230"/>
                      <a:pt x="1197" y="271"/>
                      <a:pt x="1230" y="323"/>
                    </a:cubicBezTo>
                    <a:cubicBezTo>
                      <a:pt x="1263" y="375"/>
                      <a:pt x="1295" y="438"/>
                      <a:pt x="1314" y="500"/>
                    </a:cubicBezTo>
                    <a:cubicBezTo>
                      <a:pt x="1333" y="562"/>
                      <a:pt x="1343" y="668"/>
                      <a:pt x="1347" y="698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85" name="Group 55"/>
              <p:cNvGrpSpPr>
                <a:grpSpLocks/>
              </p:cNvGrpSpPr>
              <p:nvPr/>
            </p:nvGrpSpPr>
            <p:grpSpPr bwMode="auto">
              <a:xfrm rot="-7890840">
                <a:off x="2620" y="2657"/>
                <a:ext cx="122" cy="63"/>
                <a:chOff x="1315" y="1479"/>
                <a:chExt cx="122" cy="63"/>
              </a:xfrm>
            </p:grpSpPr>
            <p:sp>
              <p:nvSpPr>
                <p:cNvPr id="20586" name="Line 56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87" name="Freeform 57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76" name="Group 58"/>
            <p:cNvGrpSpPr>
              <a:grpSpLocks/>
            </p:cNvGrpSpPr>
            <p:nvPr/>
          </p:nvGrpSpPr>
          <p:grpSpPr bwMode="auto">
            <a:xfrm>
              <a:off x="2480" y="3147"/>
              <a:ext cx="1047" cy="399"/>
              <a:chOff x="2480" y="3147"/>
              <a:chExt cx="1047" cy="399"/>
            </a:xfrm>
          </p:grpSpPr>
          <p:sp>
            <p:nvSpPr>
              <p:cNvPr id="20577" name="Line 59"/>
              <p:cNvSpPr>
                <a:spLocks noChangeShapeType="1"/>
              </p:cNvSpPr>
              <p:nvPr/>
            </p:nvSpPr>
            <p:spPr bwMode="auto">
              <a:xfrm rot="-1795847">
                <a:off x="2480" y="3165"/>
                <a:ext cx="628" cy="359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78" name="Group 60"/>
              <p:cNvGrpSpPr>
                <a:grpSpLocks/>
              </p:cNvGrpSpPr>
              <p:nvPr/>
            </p:nvGrpSpPr>
            <p:grpSpPr bwMode="auto">
              <a:xfrm>
                <a:off x="3146" y="3147"/>
                <a:ext cx="381" cy="399"/>
                <a:chOff x="621" y="2890"/>
                <a:chExt cx="381" cy="399"/>
              </a:xfrm>
            </p:grpSpPr>
            <p:grpSp>
              <p:nvGrpSpPr>
                <p:cNvPr id="20580" name="Group 61"/>
                <p:cNvGrpSpPr>
                  <a:grpSpLocks/>
                </p:cNvGrpSpPr>
                <p:nvPr/>
              </p:nvGrpSpPr>
              <p:grpSpPr bwMode="auto">
                <a:xfrm>
                  <a:off x="621" y="2910"/>
                  <a:ext cx="328" cy="379"/>
                  <a:chOff x="2381" y="2750"/>
                  <a:chExt cx="328" cy="379"/>
                </a:xfrm>
              </p:grpSpPr>
              <p:sp>
                <p:nvSpPr>
                  <p:cNvPr id="20582" name="Text Box 6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83" name="Text Box 6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581" name="Text Box 6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08" y="2890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0579" name="Oval 65"/>
              <p:cNvSpPr>
                <a:spLocks noChangeAspect="1" noChangeArrowheads="1"/>
              </p:cNvSpPr>
              <p:nvPr/>
            </p:nvSpPr>
            <p:spPr bwMode="auto">
              <a:xfrm flipV="1">
                <a:off x="3126" y="330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3" name="Group 66"/>
          <p:cNvGrpSpPr>
            <a:grpSpLocks/>
          </p:cNvGrpSpPr>
          <p:nvPr/>
        </p:nvGrpSpPr>
        <p:grpSpPr bwMode="auto">
          <a:xfrm>
            <a:off x="2851150" y="1909763"/>
            <a:ext cx="2741613" cy="1395412"/>
            <a:chOff x="1812" y="1568"/>
            <a:chExt cx="1727" cy="879"/>
          </a:xfrm>
        </p:grpSpPr>
        <p:grpSp>
          <p:nvGrpSpPr>
            <p:cNvPr id="20559" name="Group 67"/>
            <p:cNvGrpSpPr>
              <a:grpSpLocks/>
            </p:cNvGrpSpPr>
            <p:nvPr/>
          </p:nvGrpSpPr>
          <p:grpSpPr bwMode="auto">
            <a:xfrm>
              <a:off x="1812" y="2114"/>
              <a:ext cx="1350" cy="196"/>
              <a:chOff x="1812" y="2114"/>
              <a:chExt cx="1350" cy="196"/>
            </a:xfrm>
          </p:grpSpPr>
          <p:sp>
            <p:nvSpPr>
              <p:cNvPr id="20568" name="Line 68"/>
              <p:cNvSpPr>
                <a:spLocks noChangeShapeType="1"/>
              </p:cNvSpPr>
              <p:nvPr/>
            </p:nvSpPr>
            <p:spPr bwMode="auto">
              <a:xfrm>
                <a:off x="1812" y="2268"/>
                <a:ext cx="1350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69" name="Group 69"/>
              <p:cNvGrpSpPr>
                <a:grpSpLocks noChangeAspect="1"/>
              </p:cNvGrpSpPr>
              <p:nvPr/>
            </p:nvGrpSpPr>
            <p:grpSpPr bwMode="auto">
              <a:xfrm rot="82201" flipV="1">
                <a:off x="2692" y="2224"/>
                <a:ext cx="110" cy="86"/>
                <a:chOff x="2533" y="2425"/>
                <a:chExt cx="45" cy="35"/>
              </a:xfrm>
            </p:grpSpPr>
            <p:sp>
              <p:nvSpPr>
                <p:cNvPr id="20573" name="Line 7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74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0570" name="Group 72"/>
              <p:cNvGrpSpPr>
                <a:grpSpLocks/>
              </p:cNvGrpSpPr>
              <p:nvPr/>
            </p:nvGrpSpPr>
            <p:grpSpPr bwMode="auto">
              <a:xfrm flipH="1">
                <a:off x="2442" y="2114"/>
                <a:ext cx="157" cy="151"/>
                <a:chOff x="4308" y="2540"/>
                <a:chExt cx="157" cy="151"/>
              </a:xfrm>
            </p:grpSpPr>
            <p:sp>
              <p:nvSpPr>
                <p:cNvPr id="20571" name="Arc 73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572" name="Oval 74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0560" name="Group 75"/>
            <p:cNvGrpSpPr>
              <a:grpSpLocks/>
            </p:cNvGrpSpPr>
            <p:nvPr/>
          </p:nvGrpSpPr>
          <p:grpSpPr bwMode="auto">
            <a:xfrm>
              <a:off x="2632" y="1568"/>
              <a:ext cx="907" cy="879"/>
              <a:chOff x="2632" y="1568"/>
              <a:chExt cx="907" cy="879"/>
            </a:xfrm>
          </p:grpSpPr>
          <p:grpSp>
            <p:nvGrpSpPr>
              <p:cNvPr id="20561" name="Group 76"/>
              <p:cNvGrpSpPr>
                <a:grpSpLocks/>
              </p:cNvGrpSpPr>
              <p:nvPr/>
            </p:nvGrpSpPr>
            <p:grpSpPr bwMode="auto">
              <a:xfrm>
                <a:off x="3150" y="2044"/>
                <a:ext cx="389" cy="403"/>
                <a:chOff x="617" y="1934"/>
                <a:chExt cx="389" cy="403"/>
              </a:xfrm>
            </p:grpSpPr>
            <p:grpSp>
              <p:nvGrpSpPr>
                <p:cNvPr id="20564" name="Group 77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0566" name="Text Box 7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67" name="Text Box 7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0565" name="Text Box 8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0562" name="Line 81"/>
              <p:cNvSpPr>
                <a:spLocks noChangeShapeType="1"/>
              </p:cNvSpPr>
              <p:nvPr/>
            </p:nvSpPr>
            <p:spPr bwMode="auto">
              <a:xfrm rot="-1795847">
                <a:off x="2632" y="1568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63" name="Oval 82"/>
              <p:cNvSpPr>
                <a:spLocks noChangeAspect="1" noChangeArrowheads="1"/>
              </p:cNvSpPr>
              <p:nvPr/>
            </p:nvSpPr>
            <p:spPr bwMode="auto">
              <a:xfrm flipV="1">
                <a:off x="3126" y="2230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0" name="Group 83"/>
          <p:cNvGrpSpPr>
            <a:grpSpLocks/>
          </p:cNvGrpSpPr>
          <p:nvPr/>
        </p:nvGrpSpPr>
        <p:grpSpPr bwMode="auto">
          <a:xfrm>
            <a:off x="4322763" y="2000250"/>
            <a:ext cx="865187" cy="1096963"/>
            <a:chOff x="2739" y="1625"/>
            <a:chExt cx="545" cy="691"/>
          </a:xfrm>
        </p:grpSpPr>
        <p:grpSp>
          <p:nvGrpSpPr>
            <p:cNvPr id="20552" name="Group 84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0555" name="Line 85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56" name="Group 86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0557" name="Rectangle 87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0558" name="Line 88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0553" name="Rectangle 89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0554" name="Arc 90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53" name="Group 139"/>
          <p:cNvGrpSpPr>
            <a:grpSpLocks/>
          </p:cNvGrpSpPr>
          <p:nvPr/>
        </p:nvGrpSpPr>
        <p:grpSpPr bwMode="auto">
          <a:xfrm>
            <a:off x="3789363" y="4106863"/>
            <a:ext cx="981075" cy="684212"/>
            <a:chOff x="2403" y="2952"/>
            <a:chExt cx="618" cy="431"/>
          </a:xfrm>
        </p:grpSpPr>
        <p:sp>
          <p:nvSpPr>
            <p:cNvPr id="20547" name="Text Box 140"/>
            <p:cNvSpPr txBox="1">
              <a:spLocks noChangeArrowheads="1"/>
            </p:cNvSpPr>
            <p:nvPr/>
          </p:nvSpPr>
          <p:spPr bwMode="auto">
            <a:xfrm>
              <a:off x="2602" y="2952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CC00"/>
                  </a:solidFill>
                  <a:sym typeface="Symbol" pitchFamily="18" charset="2"/>
                </a:rPr>
                <a:t></a:t>
              </a:r>
            </a:p>
          </p:txBody>
        </p:sp>
        <p:grpSp>
          <p:nvGrpSpPr>
            <p:cNvPr id="20548" name="Group 141"/>
            <p:cNvGrpSpPr>
              <a:grpSpLocks/>
            </p:cNvGrpSpPr>
            <p:nvPr/>
          </p:nvGrpSpPr>
          <p:grpSpPr bwMode="auto">
            <a:xfrm>
              <a:off x="2760" y="2959"/>
              <a:ext cx="261" cy="370"/>
              <a:chOff x="1281" y="1907"/>
              <a:chExt cx="261" cy="370"/>
            </a:xfrm>
          </p:grpSpPr>
          <p:sp>
            <p:nvSpPr>
              <p:cNvPr id="20550" name="Text Box 142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0551" name="Text Box 14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0549" name="Oval 144"/>
            <p:cNvSpPr>
              <a:spLocks noChangeAspect="1" noChangeArrowheads="1"/>
            </p:cNvSpPr>
            <p:nvPr/>
          </p:nvSpPr>
          <p:spPr bwMode="auto">
            <a:xfrm flipV="1">
              <a:off x="2403" y="3315"/>
              <a:ext cx="68" cy="6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942" name="Rectangle 246"/>
          <p:cNvSpPr>
            <a:spLocks noChangeArrowheads="1"/>
          </p:cNvSpPr>
          <p:nvPr/>
        </p:nvSpPr>
        <p:spPr bwMode="auto">
          <a:xfrm>
            <a:off x="569343" y="0"/>
            <a:ext cx="8574657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23555" name="Group 249"/>
          <p:cNvGrpSpPr>
            <a:grpSpLocks/>
          </p:cNvGrpSpPr>
          <p:nvPr/>
        </p:nvGrpSpPr>
        <p:grpSpPr bwMode="auto">
          <a:xfrm>
            <a:off x="6516688" y="981075"/>
            <a:ext cx="2128837" cy="2636838"/>
            <a:chOff x="4105" y="618"/>
            <a:chExt cx="1341" cy="1661"/>
          </a:xfrm>
        </p:grpSpPr>
        <p:sp>
          <p:nvSpPr>
            <p:cNvPr id="20494" name="Text Box 250"/>
            <p:cNvSpPr txBox="1">
              <a:spLocks noChangeArrowheads="1"/>
            </p:cNvSpPr>
            <p:nvPr/>
          </p:nvSpPr>
          <p:spPr bwMode="auto">
            <a:xfrm>
              <a:off x="4615" y="618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20495" name="Group 251"/>
            <p:cNvGrpSpPr>
              <a:grpSpLocks/>
            </p:cNvGrpSpPr>
            <p:nvPr/>
          </p:nvGrpSpPr>
          <p:grpSpPr bwMode="auto">
            <a:xfrm>
              <a:off x="4105" y="845"/>
              <a:ext cx="1341" cy="1434"/>
              <a:chOff x="3990" y="2032"/>
              <a:chExt cx="1341" cy="1434"/>
            </a:xfrm>
          </p:grpSpPr>
          <p:grpSp>
            <p:nvGrpSpPr>
              <p:cNvPr id="20496" name="Group 252"/>
              <p:cNvGrpSpPr>
                <a:grpSpLocks/>
              </p:cNvGrpSpPr>
              <p:nvPr/>
            </p:nvGrpSpPr>
            <p:grpSpPr bwMode="auto">
              <a:xfrm>
                <a:off x="4608" y="3116"/>
                <a:ext cx="454" cy="172"/>
                <a:chOff x="4608" y="3116"/>
                <a:chExt cx="454" cy="172"/>
              </a:xfrm>
            </p:grpSpPr>
            <p:sp>
              <p:nvSpPr>
                <p:cNvPr id="20545" name="Line 253"/>
                <p:cNvSpPr>
                  <a:spLocks noChangeShapeType="1"/>
                </p:cNvSpPr>
                <p:nvPr/>
              </p:nvSpPr>
              <p:spPr bwMode="auto">
                <a:xfrm>
                  <a:off x="4608" y="3187"/>
                  <a:ext cx="240" cy="1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6" name="Line 254"/>
                <p:cNvSpPr>
                  <a:spLocks noChangeShapeType="1"/>
                </p:cNvSpPr>
                <p:nvPr/>
              </p:nvSpPr>
              <p:spPr bwMode="auto">
                <a:xfrm flipV="1">
                  <a:off x="4850" y="3116"/>
                  <a:ext cx="212" cy="17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497" name="Line 255"/>
              <p:cNvSpPr>
                <a:spLocks noChangeAspect="1" noChangeShapeType="1"/>
              </p:cNvSpPr>
              <p:nvPr/>
            </p:nvSpPr>
            <p:spPr bwMode="auto">
              <a:xfrm>
                <a:off x="5062" y="2429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498" name="Group 256"/>
              <p:cNvGrpSpPr>
                <a:grpSpLocks/>
              </p:cNvGrpSpPr>
              <p:nvPr/>
            </p:nvGrpSpPr>
            <p:grpSpPr bwMode="auto">
              <a:xfrm>
                <a:off x="4603" y="2996"/>
                <a:ext cx="728" cy="255"/>
                <a:chOff x="4603" y="2996"/>
                <a:chExt cx="728" cy="255"/>
              </a:xfrm>
            </p:grpSpPr>
            <p:grpSp>
              <p:nvGrpSpPr>
                <p:cNvPr id="20535" name="Group 257"/>
                <p:cNvGrpSpPr>
                  <a:grpSpLocks/>
                </p:cNvGrpSpPr>
                <p:nvPr/>
              </p:nvGrpSpPr>
              <p:grpSpPr bwMode="auto">
                <a:xfrm>
                  <a:off x="4603" y="2996"/>
                  <a:ext cx="728" cy="255"/>
                  <a:chOff x="4603" y="2996"/>
                  <a:chExt cx="728" cy="255"/>
                </a:xfrm>
              </p:grpSpPr>
              <p:grpSp>
                <p:nvGrpSpPr>
                  <p:cNvPr id="20537" name="Group 258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0543" name="Text Box 25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0544" name="Text Box 26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0538" name="Group 261"/>
                  <p:cNvGrpSpPr>
                    <a:grpSpLocks/>
                  </p:cNvGrpSpPr>
                  <p:nvPr/>
                </p:nvGrpSpPr>
                <p:grpSpPr bwMode="auto">
                  <a:xfrm>
                    <a:off x="4603" y="3024"/>
                    <a:ext cx="458" cy="158"/>
                    <a:chOff x="4919" y="3059"/>
                    <a:chExt cx="458" cy="158"/>
                  </a:xfrm>
                </p:grpSpPr>
                <p:sp>
                  <p:nvSpPr>
                    <p:cNvPr id="20539" name="Freeform 262"/>
                    <p:cNvSpPr>
                      <a:spLocks/>
                    </p:cNvSpPr>
                    <p:nvPr/>
                  </p:nvSpPr>
                  <p:spPr bwMode="auto">
                    <a:xfrm>
                      <a:off x="4919" y="3059"/>
                      <a:ext cx="458" cy="158"/>
                    </a:xfrm>
                    <a:custGeom>
                      <a:avLst/>
                      <a:gdLst>
                        <a:gd name="T0" fmla="*/ 0 w 458"/>
                        <a:gd name="T1" fmla="*/ 158 h 158"/>
                        <a:gd name="T2" fmla="*/ 49 w 458"/>
                        <a:gd name="T3" fmla="*/ 86 h 158"/>
                        <a:gd name="T4" fmla="*/ 105 w 458"/>
                        <a:gd name="T5" fmla="*/ 39 h 158"/>
                        <a:gd name="T6" fmla="*/ 179 w 458"/>
                        <a:gd name="T7" fmla="*/ 11 h 158"/>
                        <a:gd name="T8" fmla="*/ 249 w 458"/>
                        <a:gd name="T9" fmla="*/ 0 h 158"/>
                        <a:gd name="T10" fmla="*/ 331 w 458"/>
                        <a:gd name="T11" fmla="*/ 12 h 158"/>
                        <a:gd name="T12" fmla="*/ 402 w 458"/>
                        <a:gd name="T13" fmla="*/ 44 h 158"/>
                        <a:gd name="T14" fmla="*/ 458 w 458"/>
                        <a:gd name="T15" fmla="*/ 96 h 15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58"/>
                        <a:gd name="T25" fmla="*/ 0 h 158"/>
                        <a:gd name="T26" fmla="*/ 458 w 458"/>
                        <a:gd name="T27" fmla="*/ 158 h 15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58" h="158">
                          <a:moveTo>
                            <a:pt x="0" y="158"/>
                          </a:moveTo>
                          <a:cubicBezTo>
                            <a:pt x="8" y="146"/>
                            <a:pt x="32" y="106"/>
                            <a:pt x="49" y="86"/>
                          </a:cubicBezTo>
                          <a:cubicBezTo>
                            <a:pt x="66" y="66"/>
                            <a:pt x="83" y="51"/>
                            <a:pt x="105" y="39"/>
                          </a:cubicBezTo>
                          <a:cubicBezTo>
                            <a:pt x="127" y="27"/>
                            <a:pt x="155" y="17"/>
                            <a:pt x="179" y="11"/>
                          </a:cubicBezTo>
                          <a:cubicBezTo>
                            <a:pt x="203" y="5"/>
                            <a:pt x="224" y="0"/>
                            <a:pt x="249" y="0"/>
                          </a:cubicBezTo>
                          <a:cubicBezTo>
                            <a:pt x="274" y="0"/>
                            <a:pt x="306" y="5"/>
                            <a:pt x="331" y="12"/>
                          </a:cubicBezTo>
                          <a:cubicBezTo>
                            <a:pt x="356" y="19"/>
                            <a:pt x="381" y="30"/>
                            <a:pt x="402" y="44"/>
                          </a:cubicBezTo>
                          <a:cubicBezTo>
                            <a:pt x="423" y="58"/>
                            <a:pt x="446" y="85"/>
                            <a:pt x="458" y="96"/>
                          </a:cubicBezTo>
                        </a:path>
                      </a:pathLst>
                    </a:cu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0540" name="Group 263"/>
                    <p:cNvGrpSpPr>
                      <a:grpSpLocks/>
                    </p:cNvGrpSpPr>
                    <p:nvPr/>
                  </p:nvGrpSpPr>
                  <p:grpSpPr bwMode="auto">
                    <a:xfrm rot="-1308084">
                      <a:off x="5016" y="306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0541" name="Line 26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42" name="Line 26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20536" name="Oval 266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0499" name="Group 267"/>
              <p:cNvGrpSpPr>
                <a:grpSpLocks/>
              </p:cNvGrpSpPr>
              <p:nvPr/>
            </p:nvGrpSpPr>
            <p:grpSpPr bwMode="auto">
              <a:xfrm>
                <a:off x="4603" y="2207"/>
                <a:ext cx="705" cy="332"/>
                <a:chOff x="4603" y="2207"/>
                <a:chExt cx="705" cy="332"/>
              </a:xfrm>
            </p:grpSpPr>
            <p:grpSp>
              <p:nvGrpSpPr>
                <p:cNvPr id="20523" name="Group 268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0531" name="Group 269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0533" name="Line 2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34" name="Line 27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0532" name="Line 272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0524" name="Oval 273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0525" name="Group 274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0529" name="Text Box 27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0530" name="Text Box 27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20526" name="Group 277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847" y="2432"/>
                  <a:ext cx="109" cy="107"/>
                  <a:chOff x="4826" y="2422"/>
                  <a:chExt cx="157" cy="151"/>
                </a:xfrm>
              </p:grpSpPr>
              <p:sp>
                <p:nvSpPr>
                  <p:cNvPr id="20527" name="Arc 278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528" name="Oval 279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500" name="Group 280"/>
              <p:cNvGrpSpPr>
                <a:grpSpLocks/>
              </p:cNvGrpSpPr>
              <p:nvPr/>
            </p:nvGrpSpPr>
            <p:grpSpPr bwMode="auto">
              <a:xfrm>
                <a:off x="3990" y="2032"/>
                <a:ext cx="1162" cy="1434"/>
                <a:chOff x="3990" y="2032"/>
                <a:chExt cx="1162" cy="1434"/>
              </a:xfrm>
            </p:grpSpPr>
            <p:grpSp>
              <p:nvGrpSpPr>
                <p:cNvPr id="20501" name="Group 281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0521" name="Arc 282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0522" name="Oval 283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502" name="Group 284"/>
                <p:cNvGrpSpPr>
                  <a:grpSpLocks/>
                </p:cNvGrpSpPr>
                <p:nvPr/>
              </p:nvGrpSpPr>
              <p:grpSpPr bwMode="auto">
                <a:xfrm>
                  <a:off x="3990" y="2032"/>
                  <a:ext cx="1162" cy="1434"/>
                  <a:chOff x="3990" y="2032"/>
                  <a:chExt cx="1162" cy="1434"/>
                </a:xfrm>
              </p:grpSpPr>
              <p:grpSp>
                <p:nvGrpSpPr>
                  <p:cNvPr id="20503" name="Group 285"/>
                  <p:cNvGrpSpPr>
                    <a:grpSpLocks/>
                  </p:cNvGrpSpPr>
                  <p:nvPr/>
                </p:nvGrpSpPr>
                <p:grpSpPr bwMode="auto">
                  <a:xfrm>
                    <a:off x="3990" y="2505"/>
                    <a:ext cx="1154" cy="488"/>
                    <a:chOff x="3990" y="2505"/>
                    <a:chExt cx="1154" cy="488"/>
                  </a:xfrm>
                </p:grpSpPr>
                <p:sp>
                  <p:nvSpPr>
                    <p:cNvPr id="20517" name="Line 286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8" name="Text Box 28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0519" name="Text Box 28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0520" name="Text Box 28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0504" name="Group 290"/>
                  <p:cNvGrpSpPr>
                    <a:grpSpLocks/>
                  </p:cNvGrpSpPr>
                  <p:nvPr/>
                </p:nvGrpSpPr>
                <p:grpSpPr bwMode="auto">
                  <a:xfrm>
                    <a:off x="4306" y="2287"/>
                    <a:ext cx="385" cy="1107"/>
                    <a:chOff x="4306" y="2287"/>
                    <a:chExt cx="385" cy="1107"/>
                  </a:xfrm>
                </p:grpSpPr>
                <p:sp>
                  <p:nvSpPr>
                    <p:cNvPr id="20512" name="Line 29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3" name="Text Box 29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88" y="3144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0514" name="Text Box 29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0515" name="Oval 294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516" name="Oval 29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0505" name="Group 296"/>
                  <p:cNvGrpSpPr>
                    <a:grpSpLocks/>
                  </p:cNvGrpSpPr>
                  <p:nvPr/>
                </p:nvGrpSpPr>
                <p:grpSpPr bwMode="auto">
                  <a:xfrm>
                    <a:off x="4644" y="2032"/>
                    <a:ext cx="508" cy="1434"/>
                    <a:chOff x="4644" y="2032"/>
                    <a:chExt cx="508" cy="1434"/>
                  </a:xfrm>
                </p:grpSpPr>
                <p:grpSp>
                  <p:nvGrpSpPr>
                    <p:cNvPr id="20506" name="Group 2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44" y="2032"/>
                      <a:ext cx="508" cy="1434"/>
                      <a:chOff x="4644" y="2032"/>
                      <a:chExt cx="508" cy="1434"/>
                    </a:xfrm>
                  </p:grpSpPr>
                  <p:sp>
                    <p:nvSpPr>
                      <p:cNvPr id="20508" name="Line 29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9" y="2633"/>
                        <a:ext cx="0" cy="65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09" name="Line 29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8" y="2101"/>
                        <a:ext cx="0" cy="53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510" name="Text Box 300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849" y="3216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ru-RU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1</a:t>
                        </a:r>
                      </a:p>
                    </p:txBody>
                  </p:sp>
                  <p:sp>
                    <p:nvSpPr>
                      <p:cNvPr id="20511" name="Text Box 301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44" y="2032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en-US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20507" name="Oval 30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822" y="3259"/>
                      <a:ext cx="55" cy="55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0491" name="Group 304"/>
          <p:cNvGrpSpPr>
            <a:grpSpLocks/>
          </p:cNvGrpSpPr>
          <p:nvPr/>
        </p:nvGrpSpPr>
        <p:grpSpPr bwMode="auto">
          <a:xfrm>
            <a:off x="390525" y="5564188"/>
            <a:ext cx="8753475" cy="1293812"/>
            <a:chOff x="246" y="3505"/>
            <a:chExt cx="5514" cy="815"/>
          </a:xfrm>
        </p:grpSpPr>
        <p:sp>
          <p:nvSpPr>
            <p:cNvPr id="20492" name="Text Box 248"/>
            <p:cNvSpPr txBox="1">
              <a:spLocks noChangeArrowheads="1"/>
            </p:cNvSpPr>
            <p:nvPr/>
          </p:nvSpPr>
          <p:spPr bwMode="auto">
            <a:xfrm>
              <a:off x="246" y="3505"/>
              <a:ext cx="5514" cy="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Для упрощения горизонтально-проецирующую  ось вращения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l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проводят через точку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>
                  <a:solidFill>
                    <a:srgbClr val="800080"/>
                  </a:solidFill>
                </a:rPr>
                <a:t>, которая остается неподвижной. Точка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5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описывает дугу  окружности с центром  в точке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l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так, чтобы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200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/>
                <a:t> </a:t>
              </a:r>
              <a:r>
                <a:rPr lang="ru-RU">
                  <a:solidFill>
                    <a:srgbClr val="800080"/>
                  </a:solidFill>
                </a:rPr>
                <a:t>оси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х</a:t>
              </a:r>
              <a:r>
                <a:rPr lang="en-US">
                  <a:solidFill>
                    <a:srgbClr val="800080"/>
                  </a:solidFill>
                </a:rPr>
                <a:t>.</a:t>
              </a:r>
              <a:r>
                <a:rPr lang="ru-RU">
                  <a:solidFill>
                    <a:srgbClr val="800080"/>
                  </a:solidFill>
                </a:rPr>
                <a:t> Тогда прямая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займет положение фронтали. 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  </a:t>
              </a:r>
              <a:r>
                <a:rPr lang="ru-RU">
                  <a:solidFill>
                    <a:srgbClr val="800080"/>
                  </a:solidFill>
                </a:rPr>
                <a:t>угол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</a:t>
              </a:r>
              <a:r>
                <a:rPr lang="ru-RU" sz="2400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и отрезок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не искажаются</a:t>
              </a:r>
              <a:r>
                <a:rPr lang="ru-RU" sz="2000"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0493" name="Rectangle 303"/>
            <p:cNvSpPr>
              <a:spLocks noChangeArrowheads="1"/>
            </p:cNvSpPr>
            <p:nvPr/>
          </p:nvSpPr>
          <p:spPr bwMode="auto">
            <a:xfrm>
              <a:off x="3718" y="3802"/>
              <a:ext cx="17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940279" y="1285336"/>
            <a:ext cx="5274003" cy="4185668"/>
            <a:chOff x="214" y="1161"/>
            <a:chExt cx="3629" cy="2631"/>
          </a:xfrm>
        </p:grpSpPr>
        <p:sp>
          <p:nvSpPr>
            <p:cNvPr id="21745" name="Rectangle 3"/>
            <p:cNvSpPr>
              <a:spLocks noChangeArrowheads="1"/>
            </p:cNvSpPr>
            <p:nvPr/>
          </p:nvSpPr>
          <p:spPr bwMode="auto">
            <a:xfrm>
              <a:off x="214" y="1161"/>
              <a:ext cx="3629" cy="263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i="1">
                <a:solidFill>
                  <a:schemeClr val="accent2"/>
                </a:solidFill>
                <a:sym typeface="Symbol" pitchFamily="18" charset="2"/>
              </a:endParaRPr>
            </a:p>
          </p:txBody>
        </p:sp>
        <p:grpSp>
          <p:nvGrpSpPr>
            <p:cNvPr id="21746" name="Group 4"/>
            <p:cNvGrpSpPr>
              <a:grpSpLocks/>
            </p:cNvGrpSpPr>
            <p:nvPr/>
          </p:nvGrpSpPr>
          <p:grpSpPr bwMode="auto">
            <a:xfrm>
              <a:off x="340" y="1712"/>
              <a:ext cx="3037" cy="1628"/>
              <a:chOff x="340" y="1712"/>
              <a:chExt cx="3037" cy="1628"/>
            </a:xfrm>
          </p:grpSpPr>
          <p:grpSp>
            <p:nvGrpSpPr>
              <p:cNvPr id="21747" name="Group 5"/>
              <p:cNvGrpSpPr>
                <a:grpSpLocks/>
              </p:cNvGrpSpPr>
              <p:nvPr/>
            </p:nvGrpSpPr>
            <p:grpSpPr bwMode="auto">
              <a:xfrm>
                <a:off x="340" y="2478"/>
                <a:ext cx="3037" cy="288"/>
                <a:chOff x="340" y="2478"/>
                <a:chExt cx="3037" cy="288"/>
              </a:xfrm>
            </p:grpSpPr>
            <p:sp>
              <p:nvSpPr>
                <p:cNvPr id="21750" name="Line 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519" y="2516"/>
                  <a:ext cx="285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751" name="Text Box 7"/>
                <p:cNvSpPr txBox="1">
                  <a:spLocks noChangeAspect="1" noChangeArrowheads="1"/>
                </p:cNvSpPr>
                <p:nvPr/>
              </p:nvSpPr>
              <p:spPr bwMode="auto">
                <a:xfrm flipV="1">
                  <a:off x="340" y="2478"/>
                  <a:ext cx="20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400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48" name="Line 8"/>
              <p:cNvSpPr>
                <a:spLocks noChangeAspect="1" noChangeShapeType="1"/>
              </p:cNvSpPr>
              <p:nvPr/>
            </p:nvSpPr>
            <p:spPr bwMode="auto">
              <a:xfrm flipV="1">
                <a:off x="2441" y="1712"/>
                <a:ext cx="0" cy="16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9" name="Line 9"/>
              <p:cNvSpPr>
                <a:spLocks noChangeAspect="1" noChangeShapeType="1"/>
              </p:cNvSpPr>
              <p:nvPr/>
            </p:nvSpPr>
            <p:spPr bwMode="auto">
              <a:xfrm flipV="1">
                <a:off x="1818" y="2273"/>
                <a:ext cx="0" cy="71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617663" y="3800475"/>
            <a:ext cx="723900" cy="992188"/>
            <a:chOff x="1035" y="2759"/>
            <a:chExt cx="456" cy="625"/>
          </a:xfrm>
        </p:grpSpPr>
        <p:sp>
          <p:nvSpPr>
            <p:cNvPr id="21738" name="Arc 11"/>
            <p:cNvSpPr>
              <a:spLocks/>
            </p:cNvSpPr>
            <p:nvPr/>
          </p:nvSpPr>
          <p:spPr bwMode="auto">
            <a:xfrm rot="6787998" flipH="1">
              <a:off x="1093" y="3164"/>
              <a:ext cx="90" cy="206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739" name="Rectangle 12"/>
            <p:cNvSpPr>
              <a:spLocks noChangeArrowheads="1"/>
            </p:cNvSpPr>
            <p:nvPr/>
          </p:nvSpPr>
          <p:spPr bwMode="auto">
            <a:xfrm>
              <a:off x="1228" y="3153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</a:t>
              </a:r>
            </a:p>
          </p:txBody>
        </p:sp>
        <p:grpSp>
          <p:nvGrpSpPr>
            <p:cNvPr id="21740" name="Group 13"/>
            <p:cNvGrpSpPr>
              <a:grpSpLocks/>
            </p:cNvGrpSpPr>
            <p:nvPr/>
          </p:nvGrpSpPr>
          <p:grpSpPr bwMode="auto">
            <a:xfrm>
              <a:off x="1106" y="2759"/>
              <a:ext cx="385" cy="412"/>
              <a:chOff x="1106" y="2759"/>
              <a:chExt cx="385" cy="412"/>
            </a:xfrm>
          </p:grpSpPr>
          <p:sp>
            <p:nvSpPr>
              <p:cNvPr id="21741" name="Line 14"/>
              <p:cNvSpPr>
                <a:spLocks noChangeShapeType="1"/>
              </p:cNvSpPr>
              <p:nvPr/>
            </p:nvSpPr>
            <p:spPr bwMode="auto">
              <a:xfrm flipH="1">
                <a:off x="1372" y="3002"/>
                <a:ext cx="81" cy="1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42" name="Group 15"/>
              <p:cNvGrpSpPr>
                <a:grpSpLocks/>
              </p:cNvGrpSpPr>
              <p:nvPr/>
            </p:nvGrpSpPr>
            <p:grpSpPr bwMode="auto">
              <a:xfrm>
                <a:off x="1106" y="2759"/>
                <a:ext cx="385" cy="288"/>
                <a:chOff x="3198" y="1069"/>
                <a:chExt cx="385" cy="288"/>
              </a:xfrm>
            </p:grpSpPr>
            <p:sp>
              <p:nvSpPr>
                <p:cNvPr id="21743" name="Rectangle 16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1744" name="Line 17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8" name="Group 18"/>
          <p:cNvGrpSpPr>
            <a:grpSpLocks/>
          </p:cNvGrpSpPr>
          <p:nvPr/>
        </p:nvGrpSpPr>
        <p:grpSpPr bwMode="auto">
          <a:xfrm>
            <a:off x="1438275" y="3028950"/>
            <a:ext cx="136525" cy="1700213"/>
            <a:chOff x="922" y="2273"/>
            <a:chExt cx="86" cy="1071"/>
          </a:xfrm>
        </p:grpSpPr>
        <p:sp>
          <p:nvSpPr>
            <p:cNvPr id="21734" name="Line 19"/>
            <p:cNvSpPr>
              <a:spLocks noChangeAspect="1" noChangeShapeType="1"/>
            </p:cNvSpPr>
            <p:nvPr/>
          </p:nvSpPr>
          <p:spPr bwMode="auto">
            <a:xfrm flipV="1">
              <a:off x="966" y="2273"/>
              <a:ext cx="0" cy="107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1735" name="Group 20"/>
            <p:cNvGrpSpPr>
              <a:grpSpLocks noChangeAspect="1"/>
            </p:cNvGrpSpPr>
            <p:nvPr/>
          </p:nvGrpSpPr>
          <p:grpSpPr bwMode="auto">
            <a:xfrm rot="5404622" flipV="1">
              <a:off x="910" y="2868"/>
              <a:ext cx="110" cy="86"/>
              <a:chOff x="2533" y="2425"/>
              <a:chExt cx="45" cy="35"/>
            </a:xfrm>
          </p:grpSpPr>
          <p:sp>
            <p:nvSpPr>
              <p:cNvPr id="21736" name="Line 21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7" name="Line 22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09" name="Group 23"/>
          <p:cNvGrpSpPr>
            <a:grpSpLocks/>
          </p:cNvGrpSpPr>
          <p:nvPr/>
        </p:nvGrpSpPr>
        <p:grpSpPr bwMode="auto">
          <a:xfrm>
            <a:off x="4929188" y="3021013"/>
            <a:ext cx="136525" cy="1704975"/>
            <a:chOff x="3121" y="2268"/>
            <a:chExt cx="86" cy="1074"/>
          </a:xfrm>
        </p:grpSpPr>
        <p:sp>
          <p:nvSpPr>
            <p:cNvPr id="21730" name="Line 24"/>
            <p:cNvSpPr>
              <a:spLocks noChangeShapeType="1"/>
            </p:cNvSpPr>
            <p:nvPr/>
          </p:nvSpPr>
          <p:spPr bwMode="auto">
            <a:xfrm flipV="1">
              <a:off x="3162" y="2268"/>
              <a:ext cx="0" cy="1074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731" name="Group 25"/>
            <p:cNvGrpSpPr>
              <a:grpSpLocks noChangeAspect="1"/>
            </p:cNvGrpSpPr>
            <p:nvPr/>
          </p:nvGrpSpPr>
          <p:grpSpPr bwMode="auto">
            <a:xfrm rot="16122421" flipV="1">
              <a:off x="3109" y="2677"/>
              <a:ext cx="110" cy="86"/>
              <a:chOff x="2533" y="2425"/>
              <a:chExt cx="45" cy="35"/>
            </a:xfrm>
          </p:grpSpPr>
          <p:sp>
            <p:nvSpPr>
              <p:cNvPr id="21732" name="Line 26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3" name="Line 27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0" name="Group 28"/>
          <p:cNvGrpSpPr>
            <a:grpSpLocks/>
          </p:cNvGrpSpPr>
          <p:nvPr/>
        </p:nvGrpSpPr>
        <p:grpSpPr bwMode="auto">
          <a:xfrm>
            <a:off x="3427413" y="2141538"/>
            <a:ext cx="427037" cy="1041400"/>
            <a:chOff x="2175" y="1714"/>
            <a:chExt cx="269" cy="656"/>
          </a:xfrm>
        </p:grpSpPr>
        <p:sp>
          <p:nvSpPr>
            <p:cNvPr id="21726" name="Line 29"/>
            <p:cNvSpPr>
              <a:spLocks noChangeShapeType="1"/>
            </p:cNvSpPr>
            <p:nvPr/>
          </p:nvSpPr>
          <p:spPr bwMode="auto">
            <a:xfrm>
              <a:off x="2444" y="1714"/>
              <a:ext cx="0" cy="656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727" name="Group 30"/>
            <p:cNvGrpSpPr>
              <a:grpSpLocks/>
            </p:cNvGrpSpPr>
            <p:nvPr/>
          </p:nvGrpSpPr>
          <p:grpSpPr bwMode="auto">
            <a:xfrm>
              <a:off x="2175" y="1818"/>
              <a:ext cx="261" cy="370"/>
              <a:chOff x="1281" y="1907"/>
              <a:chExt cx="261" cy="370"/>
            </a:xfrm>
          </p:grpSpPr>
          <p:sp>
            <p:nvSpPr>
              <p:cNvPr id="21728" name="Text Box 31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729" name="Text Box 3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21511" name="Group 33"/>
          <p:cNvGrpSpPr>
            <a:grpSpLocks/>
          </p:cNvGrpSpPr>
          <p:nvPr/>
        </p:nvGrpSpPr>
        <p:grpSpPr bwMode="auto">
          <a:xfrm>
            <a:off x="2382838" y="1546225"/>
            <a:ext cx="1892300" cy="3448050"/>
            <a:chOff x="1517" y="1339"/>
            <a:chExt cx="1192" cy="2172"/>
          </a:xfrm>
        </p:grpSpPr>
        <p:grpSp>
          <p:nvGrpSpPr>
            <p:cNvPr id="21710" name="Group 34"/>
            <p:cNvGrpSpPr>
              <a:grpSpLocks/>
            </p:cNvGrpSpPr>
            <p:nvPr/>
          </p:nvGrpSpPr>
          <p:grpSpPr bwMode="auto">
            <a:xfrm>
              <a:off x="1517" y="2695"/>
              <a:ext cx="1192" cy="816"/>
              <a:chOff x="1517" y="2695"/>
              <a:chExt cx="1192" cy="816"/>
            </a:xfrm>
          </p:grpSpPr>
          <p:grpSp>
            <p:nvGrpSpPr>
              <p:cNvPr id="21719" name="Group 35"/>
              <p:cNvGrpSpPr>
                <a:grpSpLocks/>
              </p:cNvGrpSpPr>
              <p:nvPr/>
            </p:nvGrpSpPr>
            <p:grpSpPr bwMode="auto">
              <a:xfrm>
                <a:off x="1517" y="2695"/>
                <a:ext cx="334" cy="379"/>
                <a:chOff x="1463" y="2625"/>
                <a:chExt cx="334" cy="379"/>
              </a:xfrm>
            </p:grpSpPr>
            <p:sp>
              <p:nvSpPr>
                <p:cNvPr id="21724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63" y="2625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1725" name="Text Box 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05" y="277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1720" name="Group 38"/>
              <p:cNvGrpSpPr>
                <a:grpSpLocks/>
              </p:cNvGrpSpPr>
              <p:nvPr/>
            </p:nvGrpSpPr>
            <p:grpSpPr bwMode="auto">
              <a:xfrm>
                <a:off x="2381" y="2952"/>
                <a:ext cx="328" cy="379"/>
                <a:chOff x="2381" y="2750"/>
                <a:chExt cx="328" cy="379"/>
              </a:xfrm>
            </p:grpSpPr>
            <p:sp>
              <p:nvSpPr>
                <p:cNvPr id="21722" name="Text Box 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latin typeface="GOST type B" pitchFamily="34" charset="0"/>
                    </a:rPr>
                    <a:t>B</a:t>
                  </a:r>
                  <a:endParaRPr lang="ru-RU" sz="3200" i="1">
                    <a:latin typeface="GOST type B" pitchFamily="34" charset="0"/>
                  </a:endParaRPr>
                </a:p>
              </p:txBody>
            </p:sp>
            <p:sp>
              <p:nvSpPr>
                <p:cNvPr id="21723" name="Text Box 4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21" name="Line 41"/>
              <p:cNvSpPr>
                <a:spLocks noChangeShapeType="1"/>
              </p:cNvSpPr>
              <p:nvPr/>
            </p:nvSpPr>
            <p:spPr bwMode="auto">
              <a:xfrm rot="-2506393">
                <a:off x="2015" y="2821"/>
                <a:ext cx="227" cy="6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711" name="Group 42"/>
            <p:cNvGrpSpPr>
              <a:grpSpLocks/>
            </p:cNvGrpSpPr>
            <p:nvPr/>
          </p:nvGrpSpPr>
          <p:grpSpPr bwMode="auto">
            <a:xfrm>
              <a:off x="1577" y="1339"/>
              <a:ext cx="984" cy="938"/>
              <a:chOff x="1577" y="1339"/>
              <a:chExt cx="984" cy="938"/>
            </a:xfrm>
          </p:grpSpPr>
          <p:grpSp>
            <p:nvGrpSpPr>
              <p:cNvPr id="21712" name="Group 43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1717" name="Text Box 4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1718" name="Text Box 4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1713" name="Group 46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1715" name="Text Box 4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1716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1714" name="Line 49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1512" name="Group 50"/>
          <p:cNvGrpSpPr>
            <a:grpSpLocks/>
          </p:cNvGrpSpPr>
          <p:nvPr/>
        </p:nvGrpSpPr>
        <p:grpSpPr bwMode="auto">
          <a:xfrm>
            <a:off x="2860675" y="3592513"/>
            <a:ext cx="2713038" cy="1457325"/>
            <a:chOff x="1818" y="2628"/>
            <a:chExt cx="1709" cy="918"/>
          </a:xfrm>
        </p:grpSpPr>
        <p:grpSp>
          <p:nvGrpSpPr>
            <p:cNvPr id="21697" name="Group 51"/>
            <p:cNvGrpSpPr>
              <a:grpSpLocks/>
            </p:cNvGrpSpPr>
            <p:nvPr/>
          </p:nvGrpSpPr>
          <p:grpSpPr bwMode="auto">
            <a:xfrm>
              <a:off x="1818" y="2628"/>
              <a:ext cx="1347" cy="711"/>
              <a:chOff x="1818" y="2628"/>
              <a:chExt cx="1347" cy="711"/>
            </a:xfrm>
          </p:grpSpPr>
          <p:sp>
            <p:nvSpPr>
              <p:cNvPr id="21706" name="Freeform 52"/>
              <p:cNvSpPr>
                <a:spLocks/>
              </p:cNvSpPr>
              <p:nvPr/>
            </p:nvSpPr>
            <p:spPr bwMode="auto">
              <a:xfrm>
                <a:off x="1818" y="2641"/>
                <a:ext cx="1347" cy="698"/>
              </a:xfrm>
              <a:custGeom>
                <a:avLst/>
                <a:gdLst>
                  <a:gd name="T0" fmla="*/ 0 w 1347"/>
                  <a:gd name="T1" fmla="*/ 347 h 698"/>
                  <a:gd name="T2" fmla="*/ 87 w 1347"/>
                  <a:gd name="T3" fmla="*/ 227 h 698"/>
                  <a:gd name="T4" fmla="*/ 219 w 1347"/>
                  <a:gd name="T5" fmla="*/ 119 h 698"/>
                  <a:gd name="T6" fmla="*/ 366 w 1347"/>
                  <a:gd name="T7" fmla="*/ 44 h 698"/>
                  <a:gd name="T8" fmla="*/ 546 w 1347"/>
                  <a:gd name="T9" fmla="*/ 5 h 698"/>
                  <a:gd name="T10" fmla="*/ 741 w 1347"/>
                  <a:gd name="T11" fmla="*/ 11 h 698"/>
                  <a:gd name="T12" fmla="*/ 939 w 1347"/>
                  <a:gd name="T13" fmla="*/ 71 h 698"/>
                  <a:gd name="T14" fmla="*/ 1113 w 1347"/>
                  <a:gd name="T15" fmla="*/ 188 h 698"/>
                  <a:gd name="T16" fmla="*/ 1230 w 1347"/>
                  <a:gd name="T17" fmla="*/ 323 h 698"/>
                  <a:gd name="T18" fmla="*/ 1314 w 1347"/>
                  <a:gd name="T19" fmla="*/ 500 h 698"/>
                  <a:gd name="T20" fmla="*/ 1347 w 1347"/>
                  <a:gd name="T21" fmla="*/ 698 h 69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7"/>
                  <a:gd name="T34" fmla="*/ 0 h 698"/>
                  <a:gd name="T35" fmla="*/ 1347 w 1347"/>
                  <a:gd name="T36" fmla="*/ 698 h 69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7" h="698">
                    <a:moveTo>
                      <a:pt x="0" y="347"/>
                    </a:moveTo>
                    <a:cubicBezTo>
                      <a:pt x="25" y="306"/>
                      <a:pt x="51" y="265"/>
                      <a:pt x="87" y="227"/>
                    </a:cubicBezTo>
                    <a:cubicBezTo>
                      <a:pt x="123" y="189"/>
                      <a:pt x="173" y="149"/>
                      <a:pt x="219" y="119"/>
                    </a:cubicBezTo>
                    <a:cubicBezTo>
                      <a:pt x="265" y="89"/>
                      <a:pt x="311" y="63"/>
                      <a:pt x="366" y="44"/>
                    </a:cubicBezTo>
                    <a:cubicBezTo>
                      <a:pt x="421" y="25"/>
                      <a:pt x="484" y="10"/>
                      <a:pt x="546" y="5"/>
                    </a:cubicBezTo>
                    <a:cubicBezTo>
                      <a:pt x="608" y="0"/>
                      <a:pt x="676" y="0"/>
                      <a:pt x="741" y="11"/>
                    </a:cubicBezTo>
                    <a:cubicBezTo>
                      <a:pt x="806" y="22"/>
                      <a:pt x="877" y="41"/>
                      <a:pt x="939" y="71"/>
                    </a:cubicBezTo>
                    <a:cubicBezTo>
                      <a:pt x="1001" y="101"/>
                      <a:pt x="1065" y="146"/>
                      <a:pt x="1113" y="188"/>
                    </a:cubicBezTo>
                    <a:cubicBezTo>
                      <a:pt x="1161" y="230"/>
                      <a:pt x="1197" y="271"/>
                      <a:pt x="1230" y="323"/>
                    </a:cubicBezTo>
                    <a:cubicBezTo>
                      <a:pt x="1263" y="375"/>
                      <a:pt x="1295" y="438"/>
                      <a:pt x="1314" y="500"/>
                    </a:cubicBezTo>
                    <a:cubicBezTo>
                      <a:pt x="1333" y="562"/>
                      <a:pt x="1343" y="668"/>
                      <a:pt x="1347" y="698"/>
                    </a:cubicBezTo>
                  </a:path>
                </a:pathLst>
              </a:cu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07" name="Group 53"/>
              <p:cNvGrpSpPr>
                <a:grpSpLocks/>
              </p:cNvGrpSpPr>
              <p:nvPr/>
            </p:nvGrpSpPr>
            <p:grpSpPr bwMode="auto">
              <a:xfrm rot="-7890840">
                <a:off x="2620" y="2657"/>
                <a:ext cx="122" cy="63"/>
                <a:chOff x="1315" y="1479"/>
                <a:chExt cx="122" cy="63"/>
              </a:xfrm>
            </p:grpSpPr>
            <p:sp>
              <p:nvSpPr>
                <p:cNvPr id="21708" name="Line 54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709" name="Freeform 55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98" name="Group 56"/>
            <p:cNvGrpSpPr>
              <a:grpSpLocks/>
            </p:cNvGrpSpPr>
            <p:nvPr/>
          </p:nvGrpSpPr>
          <p:grpSpPr bwMode="auto">
            <a:xfrm>
              <a:off x="2480" y="3147"/>
              <a:ext cx="1047" cy="399"/>
              <a:chOff x="2480" y="3147"/>
              <a:chExt cx="1047" cy="399"/>
            </a:xfrm>
          </p:grpSpPr>
          <p:sp>
            <p:nvSpPr>
              <p:cNvPr id="21699" name="Line 57"/>
              <p:cNvSpPr>
                <a:spLocks noChangeShapeType="1"/>
              </p:cNvSpPr>
              <p:nvPr/>
            </p:nvSpPr>
            <p:spPr bwMode="auto">
              <a:xfrm rot="-1795847">
                <a:off x="2480" y="3165"/>
                <a:ext cx="628" cy="359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700" name="Group 58"/>
              <p:cNvGrpSpPr>
                <a:grpSpLocks/>
              </p:cNvGrpSpPr>
              <p:nvPr/>
            </p:nvGrpSpPr>
            <p:grpSpPr bwMode="auto">
              <a:xfrm>
                <a:off x="3146" y="3147"/>
                <a:ext cx="381" cy="399"/>
                <a:chOff x="621" y="2890"/>
                <a:chExt cx="381" cy="399"/>
              </a:xfrm>
            </p:grpSpPr>
            <p:grpSp>
              <p:nvGrpSpPr>
                <p:cNvPr id="21702" name="Group 59"/>
                <p:cNvGrpSpPr>
                  <a:grpSpLocks/>
                </p:cNvGrpSpPr>
                <p:nvPr/>
              </p:nvGrpSpPr>
              <p:grpSpPr bwMode="auto">
                <a:xfrm>
                  <a:off x="621" y="2910"/>
                  <a:ext cx="328" cy="379"/>
                  <a:chOff x="2381" y="2750"/>
                  <a:chExt cx="328" cy="379"/>
                </a:xfrm>
              </p:grpSpPr>
              <p:sp>
                <p:nvSpPr>
                  <p:cNvPr id="21704" name="Text Box 6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705" name="Text Box 6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1703" name="Text Box 6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08" y="2890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1701" name="Oval 63"/>
              <p:cNvSpPr>
                <a:spLocks noChangeAspect="1" noChangeArrowheads="1"/>
              </p:cNvSpPr>
              <p:nvPr/>
            </p:nvSpPr>
            <p:spPr bwMode="auto">
              <a:xfrm flipV="1">
                <a:off x="3126" y="330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3" name="Group 64"/>
          <p:cNvGrpSpPr>
            <a:grpSpLocks/>
          </p:cNvGrpSpPr>
          <p:nvPr/>
        </p:nvGrpSpPr>
        <p:grpSpPr bwMode="auto">
          <a:xfrm>
            <a:off x="2851150" y="1909763"/>
            <a:ext cx="2741613" cy="1395412"/>
            <a:chOff x="1812" y="1568"/>
            <a:chExt cx="1727" cy="879"/>
          </a:xfrm>
        </p:grpSpPr>
        <p:grpSp>
          <p:nvGrpSpPr>
            <p:cNvPr id="21681" name="Group 65"/>
            <p:cNvGrpSpPr>
              <a:grpSpLocks/>
            </p:cNvGrpSpPr>
            <p:nvPr/>
          </p:nvGrpSpPr>
          <p:grpSpPr bwMode="auto">
            <a:xfrm>
              <a:off x="1812" y="2114"/>
              <a:ext cx="1350" cy="196"/>
              <a:chOff x="1812" y="2114"/>
              <a:chExt cx="1350" cy="196"/>
            </a:xfrm>
          </p:grpSpPr>
          <p:sp>
            <p:nvSpPr>
              <p:cNvPr id="21690" name="Line 66"/>
              <p:cNvSpPr>
                <a:spLocks noChangeShapeType="1"/>
              </p:cNvSpPr>
              <p:nvPr/>
            </p:nvSpPr>
            <p:spPr bwMode="auto">
              <a:xfrm>
                <a:off x="1812" y="2268"/>
                <a:ext cx="1350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91" name="Group 67"/>
              <p:cNvGrpSpPr>
                <a:grpSpLocks noChangeAspect="1"/>
              </p:cNvGrpSpPr>
              <p:nvPr/>
            </p:nvGrpSpPr>
            <p:grpSpPr bwMode="auto">
              <a:xfrm rot="82201" flipV="1">
                <a:off x="2692" y="2224"/>
                <a:ext cx="110" cy="86"/>
                <a:chOff x="2533" y="2425"/>
                <a:chExt cx="45" cy="35"/>
              </a:xfrm>
            </p:grpSpPr>
            <p:sp>
              <p:nvSpPr>
                <p:cNvPr id="21695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96" name="Line 6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1692" name="Group 70"/>
              <p:cNvGrpSpPr>
                <a:grpSpLocks/>
              </p:cNvGrpSpPr>
              <p:nvPr/>
            </p:nvGrpSpPr>
            <p:grpSpPr bwMode="auto">
              <a:xfrm flipH="1">
                <a:off x="2442" y="2114"/>
                <a:ext cx="157" cy="151"/>
                <a:chOff x="4308" y="2540"/>
                <a:chExt cx="157" cy="151"/>
              </a:xfrm>
            </p:grpSpPr>
            <p:sp>
              <p:nvSpPr>
                <p:cNvPr id="21693" name="Arc 71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94" name="Oval 72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82" name="Group 73"/>
            <p:cNvGrpSpPr>
              <a:grpSpLocks/>
            </p:cNvGrpSpPr>
            <p:nvPr/>
          </p:nvGrpSpPr>
          <p:grpSpPr bwMode="auto">
            <a:xfrm>
              <a:off x="2632" y="1568"/>
              <a:ext cx="907" cy="879"/>
              <a:chOff x="2632" y="1568"/>
              <a:chExt cx="907" cy="879"/>
            </a:xfrm>
          </p:grpSpPr>
          <p:grpSp>
            <p:nvGrpSpPr>
              <p:cNvPr id="21683" name="Group 74"/>
              <p:cNvGrpSpPr>
                <a:grpSpLocks/>
              </p:cNvGrpSpPr>
              <p:nvPr/>
            </p:nvGrpSpPr>
            <p:grpSpPr bwMode="auto">
              <a:xfrm>
                <a:off x="3150" y="2044"/>
                <a:ext cx="389" cy="403"/>
                <a:chOff x="617" y="1934"/>
                <a:chExt cx="389" cy="403"/>
              </a:xfrm>
            </p:grpSpPr>
            <p:grpSp>
              <p:nvGrpSpPr>
                <p:cNvPr id="21686" name="Group 75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1688" name="Text Box 7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A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89" name="Text Box 7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1687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1684" name="Line 79"/>
              <p:cNvSpPr>
                <a:spLocks noChangeShapeType="1"/>
              </p:cNvSpPr>
              <p:nvPr/>
            </p:nvSpPr>
            <p:spPr bwMode="auto">
              <a:xfrm rot="-1795847">
                <a:off x="2632" y="1568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685" name="Oval 80"/>
              <p:cNvSpPr>
                <a:spLocks noChangeAspect="1" noChangeArrowheads="1"/>
              </p:cNvSpPr>
              <p:nvPr/>
            </p:nvSpPr>
            <p:spPr bwMode="auto">
              <a:xfrm flipV="1">
                <a:off x="3126" y="2230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514" name="Group 81"/>
          <p:cNvGrpSpPr>
            <a:grpSpLocks/>
          </p:cNvGrpSpPr>
          <p:nvPr/>
        </p:nvGrpSpPr>
        <p:grpSpPr bwMode="auto">
          <a:xfrm>
            <a:off x="4322763" y="2000250"/>
            <a:ext cx="865187" cy="1096963"/>
            <a:chOff x="2739" y="1625"/>
            <a:chExt cx="545" cy="691"/>
          </a:xfrm>
        </p:grpSpPr>
        <p:grpSp>
          <p:nvGrpSpPr>
            <p:cNvPr id="21674" name="Group 82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1677" name="Line 83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78" name="Group 84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1679" name="Rectangle 85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1680" name="Line 86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1675" name="Rectangle 87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1676" name="Arc 88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651" name="Group 89"/>
          <p:cNvGrpSpPr>
            <a:grpSpLocks/>
          </p:cNvGrpSpPr>
          <p:nvPr/>
        </p:nvGrpSpPr>
        <p:grpSpPr bwMode="auto">
          <a:xfrm>
            <a:off x="2833688" y="4176713"/>
            <a:ext cx="414337" cy="1281112"/>
            <a:chOff x="1801" y="2996"/>
            <a:chExt cx="261" cy="807"/>
          </a:xfrm>
        </p:grpSpPr>
        <p:sp>
          <p:nvSpPr>
            <p:cNvPr id="21670" name="Line 90"/>
            <p:cNvSpPr>
              <a:spLocks noChangeShapeType="1"/>
            </p:cNvSpPr>
            <p:nvPr/>
          </p:nvSpPr>
          <p:spPr bwMode="auto">
            <a:xfrm>
              <a:off x="1820" y="2996"/>
              <a:ext cx="0" cy="61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671" name="Group 91"/>
            <p:cNvGrpSpPr>
              <a:grpSpLocks/>
            </p:cNvGrpSpPr>
            <p:nvPr/>
          </p:nvGrpSpPr>
          <p:grpSpPr bwMode="auto">
            <a:xfrm>
              <a:off x="1801" y="3433"/>
              <a:ext cx="261" cy="370"/>
              <a:chOff x="1281" y="1907"/>
              <a:chExt cx="261" cy="370"/>
            </a:xfrm>
          </p:grpSpPr>
          <p:sp>
            <p:nvSpPr>
              <p:cNvPr id="21672" name="Text Box 92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endParaRPr lang="ru-RU" sz="3200" i="1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673" name="Text Box 9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24653" name="Group 94"/>
          <p:cNvGrpSpPr>
            <a:grpSpLocks/>
          </p:cNvGrpSpPr>
          <p:nvPr/>
        </p:nvGrpSpPr>
        <p:grpSpPr bwMode="auto">
          <a:xfrm>
            <a:off x="879475" y="1641475"/>
            <a:ext cx="2968625" cy="1577975"/>
            <a:chOff x="570" y="1399"/>
            <a:chExt cx="1870" cy="994"/>
          </a:xfrm>
        </p:grpSpPr>
        <p:grpSp>
          <p:nvGrpSpPr>
            <p:cNvPr id="21655" name="Group 95"/>
            <p:cNvGrpSpPr>
              <a:grpSpLocks/>
            </p:cNvGrpSpPr>
            <p:nvPr/>
          </p:nvGrpSpPr>
          <p:grpSpPr bwMode="auto">
            <a:xfrm>
              <a:off x="964" y="1399"/>
              <a:ext cx="1476" cy="865"/>
              <a:chOff x="964" y="1399"/>
              <a:chExt cx="1476" cy="865"/>
            </a:xfrm>
          </p:grpSpPr>
          <p:sp>
            <p:nvSpPr>
              <p:cNvPr id="21666" name="Freeform 96"/>
              <p:cNvSpPr>
                <a:spLocks/>
              </p:cNvSpPr>
              <p:nvPr/>
            </p:nvSpPr>
            <p:spPr bwMode="auto">
              <a:xfrm>
                <a:off x="964" y="1399"/>
                <a:ext cx="1476" cy="865"/>
              </a:xfrm>
              <a:custGeom>
                <a:avLst/>
                <a:gdLst>
                  <a:gd name="T0" fmla="*/ 0 w 1476"/>
                  <a:gd name="T1" fmla="*/ 865 h 865"/>
                  <a:gd name="T2" fmla="*/ 56 w 1476"/>
                  <a:gd name="T3" fmla="*/ 541 h 865"/>
                  <a:gd name="T4" fmla="*/ 268 w 1476"/>
                  <a:gd name="T5" fmla="*/ 229 h 865"/>
                  <a:gd name="T6" fmla="*/ 534 w 1476"/>
                  <a:gd name="T7" fmla="*/ 57 h 865"/>
                  <a:gd name="T8" fmla="*/ 824 w 1476"/>
                  <a:gd name="T9" fmla="*/ 3 h 865"/>
                  <a:gd name="T10" fmla="*/ 1064 w 1476"/>
                  <a:gd name="T11" fmla="*/ 37 h 865"/>
                  <a:gd name="T12" fmla="*/ 1270 w 1476"/>
                  <a:gd name="T13" fmla="*/ 131 h 865"/>
                  <a:gd name="T14" fmla="*/ 1420 w 1476"/>
                  <a:gd name="T15" fmla="*/ 249 h 865"/>
                  <a:gd name="T16" fmla="*/ 1476 w 1476"/>
                  <a:gd name="T17" fmla="*/ 305 h 86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76"/>
                  <a:gd name="T28" fmla="*/ 0 h 865"/>
                  <a:gd name="T29" fmla="*/ 1476 w 1476"/>
                  <a:gd name="T30" fmla="*/ 865 h 86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76" h="865">
                    <a:moveTo>
                      <a:pt x="0" y="865"/>
                    </a:moveTo>
                    <a:cubicBezTo>
                      <a:pt x="9" y="811"/>
                      <a:pt x="11" y="647"/>
                      <a:pt x="56" y="541"/>
                    </a:cubicBezTo>
                    <a:cubicBezTo>
                      <a:pt x="101" y="435"/>
                      <a:pt x="188" y="310"/>
                      <a:pt x="268" y="229"/>
                    </a:cubicBezTo>
                    <a:cubicBezTo>
                      <a:pt x="348" y="148"/>
                      <a:pt x="441" y="95"/>
                      <a:pt x="534" y="57"/>
                    </a:cubicBezTo>
                    <a:cubicBezTo>
                      <a:pt x="627" y="19"/>
                      <a:pt x="736" y="6"/>
                      <a:pt x="824" y="3"/>
                    </a:cubicBezTo>
                    <a:cubicBezTo>
                      <a:pt x="912" y="0"/>
                      <a:pt x="990" y="16"/>
                      <a:pt x="1064" y="37"/>
                    </a:cubicBezTo>
                    <a:cubicBezTo>
                      <a:pt x="1138" y="58"/>
                      <a:pt x="1211" y="96"/>
                      <a:pt x="1270" y="131"/>
                    </a:cubicBezTo>
                    <a:cubicBezTo>
                      <a:pt x="1329" y="166"/>
                      <a:pt x="1386" y="220"/>
                      <a:pt x="1420" y="249"/>
                    </a:cubicBezTo>
                    <a:cubicBezTo>
                      <a:pt x="1454" y="278"/>
                      <a:pt x="1469" y="296"/>
                      <a:pt x="1476" y="305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67" name="Group 97"/>
              <p:cNvGrpSpPr>
                <a:grpSpLocks/>
              </p:cNvGrpSpPr>
              <p:nvPr/>
            </p:nvGrpSpPr>
            <p:grpSpPr bwMode="auto">
              <a:xfrm>
                <a:off x="1315" y="1481"/>
                <a:ext cx="122" cy="63"/>
                <a:chOff x="1315" y="1479"/>
                <a:chExt cx="122" cy="63"/>
              </a:xfrm>
            </p:grpSpPr>
            <p:sp>
              <p:nvSpPr>
                <p:cNvPr id="21668" name="Line 98"/>
                <p:cNvSpPr>
                  <a:spLocks noChangeAspect="1" noChangeShapeType="1"/>
                </p:cNvSpPr>
                <p:nvPr/>
              </p:nvSpPr>
              <p:spPr bwMode="auto">
                <a:xfrm rot="9163957" flipV="1">
                  <a:off x="1315" y="1479"/>
                  <a:ext cx="106" cy="43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69" name="Freeform 99"/>
                <p:cNvSpPr>
                  <a:spLocks noChangeAspect="1"/>
                </p:cNvSpPr>
                <p:nvPr/>
              </p:nvSpPr>
              <p:spPr bwMode="auto">
                <a:xfrm>
                  <a:off x="1330" y="1518"/>
                  <a:ext cx="107" cy="24"/>
                </a:xfrm>
                <a:custGeom>
                  <a:avLst/>
                  <a:gdLst>
                    <a:gd name="T0" fmla="*/ 0 w 107"/>
                    <a:gd name="T1" fmla="*/ 24 h 24"/>
                    <a:gd name="T2" fmla="*/ 107 w 107"/>
                    <a:gd name="T3" fmla="*/ 0 h 24"/>
                    <a:gd name="T4" fmla="*/ 0 60000 65536"/>
                    <a:gd name="T5" fmla="*/ 0 60000 65536"/>
                    <a:gd name="T6" fmla="*/ 0 w 107"/>
                    <a:gd name="T7" fmla="*/ 0 h 24"/>
                    <a:gd name="T8" fmla="*/ 107 w 107"/>
                    <a:gd name="T9" fmla="*/ 24 h 2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07" h="24">
                      <a:moveTo>
                        <a:pt x="0" y="24"/>
                      </a:moveTo>
                      <a:lnTo>
                        <a:pt x="107" y="0"/>
                      </a:lnTo>
                    </a:path>
                  </a:pathLst>
                </a:cu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56" name="Group 100"/>
            <p:cNvGrpSpPr>
              <a:grpSpLocks/>
            </p:cNvGrpSpPr>
            <p:nvPr/>
          </p:nvGrpSpPr>
          <p:grpSpPr bwMode="auto">
            <a:xfrm>
              <a:off x="570" y="1999"/>
              <a:ext cx="1246" cy="394"/>
              <a:chOff x="570" y="1999"/>
              <a:chExt cx="1246" cy="394"/>
            </a:xfrm>
          </p:grpSpPr>
          <p:sp>
            <p:nvSpPr>
              <p:cNvPr id="21657" name="Line 101"/>
              <p:cNvSpPr>
                <a:spLocks noChangeShapeType="1"/>
              </p:cNvSpPr>
              <p:nvPr/>
            </p:nvSpPr>
            <p:spPr bwMode="auto">
              <a:xfrm rot="6211" flipV="1">
                <a:off x="967" y="2266"/>
                <a:ext cx="849" cy="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658" name="Group 102"/>
              <p:cNvGrpSpPr>
                <a:grpSpLocks/>
              </p:cNvGrpSpPr>
              <p:nvPr/>
            </p:nvGrpSpPr>
            <p:grpSpPr bwMode="auto">
              <a:xfrm>
                <a:off x="570" y="1999"/>
                <a:ext cx="427" cy="394"/>
                <a:chOff x="3158" y="2036"/>
                <a:chExt cx="427" cy="394"/>
              </a:xfrm>
            </p:grpSpPr>
            <p:grpSp>
              <p:nvGrpSpPr>
                <p:cNvPr id="21660" name="Group 103"/>
                <p:cNvGrpSpPr>
                  <a:grpSpLocks/>
                </p:cNvGrpSpPr>
                <p:nvPr/>
              </p:nvGrpSpPr>
              <p:grpSpPr bwMode="auto">
                <a:xfrm>
                  <a:off x="3158" y="2051"/>
                  <a:ext cx="328" cy="379"/>
                  <a:chOff x="2381" y="2750"/>
                  <a:chExt cx="328" cy="379"/>
                </a:xfrm>
              </p:grpSpPr>
              <p:sp>
                <p:nvSpPr>
                  <p:cNvPr id="21664" name="Text Box 10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65" name="Text Box 10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1661" name="Group 106"/>
                <p:cNvGrpSpPr>
                  <a:grpSpLocks/>
                </p:cNvGrpSpPr>
                <p:nvPr/>
              </p:nvGrpSpPr>
              <p:grpSpPr bwMode="auto">
                <a:xfrm>
                  <a:off x="3346" y="2036"/>
                  <a:ext cx="239" cy="327"/>
                  <a:chOff x="3355" y="3096"/>
                  <a:chExt cx="239" cy="327"/>
                </a:xfrm>
              </p:grpSpPr>
              <p:sp>
                <p:nvSpPr>
                  <p:cNvPr id="21662" name="Text Box 10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1663" name="Text Box 10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sp>
            <p:nvSpPr>
              <p:cNvPr id="21659" name="Oval 109"/>
              <p:cNvSpPr>
                <a:spLocks noChangeAspect="1" noChangeArrowheads="1"/>
              </p:cNvSpPr>
              <p:nvPr/>
            </p:nvSpPr>
            <p:spPr bwMode="auto">
              <a:xfrm flipV="1">
                <a:off x="930" y="2231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4681" name="Group 110"/>
          <p:cNvGrpSpPr>
            <a:grpSpLocks/>
          </p:cNvGrpSpPr>
          <p:nvPr/>
        </p:nvGrpSpPr>
        <p:grpSpPr bwMode="auto">
          <a:xfrm>
            <a:off x="2008188" y="2447925"/>
            <a:ext cx="906462" cy="623888"/>
            <a:chOff x="1281" y="1907"/>
            <a:chExt cx="571" cy="393"/>
          </a:xfrm>
        </p:grpSpPr>
        <p:grpSp>
          <p:nvGrpSpPr>
            <p:cNvPr id="21649" name="Group 111"/>
            <p:cNvGrpSpPr>
              <a:grpSpLocks/>
            </p:cNvGrpSpPr>
            <p:nvPr/>
          </p:nvGrpSpPr>
          <p:grpSpPr bwMode="auto">
            <a:xfrm>
              <a:off x="1281" y="1907"/>
              <a:ext cx="420" cy="370"/>
              <a:chOff x="1281" y="1907"/>
              <a:chExt cx="420" cy="370"/>
            </a:xfrm>
          </p:grpSpPr>
          <p:grpSp>
            <p:nvGrpSpPr>
              <p:cNvPr id="21651" name="Group 112"/>
              <p:cNvGrpSpPr>
                <a:grpSpLocks/>
              </p:cNvGrpSpPr>
              <p:nvPr/>
            </p:nvGrpSpPr>
            <p:grpSpPr bwMode="auto">
              <a:xfrm>
                <a:off x="1281" y="1907"/>
                <a:ext cx="261" cy="370"/>
                <a:chOff x="1281" y="1907"/>
                <a:chExt cx="261" cy="370"/>
              </a:xfrm>
            </p:grpSpPr>
            <p:sp>
              <p:nvSpPr>
                <p:cNvPr id="21653" name="Text Box 1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1" y="1907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chemeClr val="accent2"/>
                      </a:solidFill>
                      <a:latin typeface="GOST type B" pitchFamily="34" charset="0"/>
                    </a:rPr>
                    <a:t>i</a:t>
                  </a:r>
                  <a:endParaRPr lang="ru-RU" sz="3200" i="1">
                    <a:solidFill>
                      <a:schemeClr val="accent2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1654" name="Text Box 1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2046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chemeClr val="accent2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1652" name="Text Box 115"/>
              <p:cNvSpPr txBox="1">
                <a:spLocks noChangeArrowheads="1"/>
              </p:cNvSpPr>
              <p:nvPr/>
            </p:nvSpPr>
            <p:spPr bwMode="auto">
              <a:xfrm>
                <a:off x="1462" y="1930"/>
                <a:ext cx="239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sym typeface="Symbol" pitchFamily="18" charset="2"/>
                  </a:rPr>
                  <a:t></a:t>
                </a:r>
              </a:p>
            </p:txBody>
          </p:sp>
        </p:grpSp>
        <p:sp>
          <p:nvSpPr>
            <p:cNvPr id="21650" name="Oval 116"/>
            <p:cNvSpPr>
              <a:spLocks noChangeAspect="1" noChangeArrowheads="1"/>
            </p:cNvSpPr>
            <p:nvPr/>
          </p:nvSpPr>
          <p:spPr bwMode="auto">
            <a:xfrm flipV="1">
              <a:off x="1780" y="2229"/>
              <a:ext cx="72" cy="71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688" name="Group 117"/>
          <p:cNvGrpSpPr>
            <a:grpSpLocks/>
          </p:cNvGrpSpPr>
          <p:nvPr/>
        </p:nvGrpSpPr>
        <p:grpSpPr bwMode="auto">
          <a:xfrm>
            <a:off x="838200" y="4154488"/>
            <a:ext cx="3009900" cy="938212"/>
            <a:chOff x="544" y="2982"/>
            <a:chExt cx="1896" cy="591"/>
          </a:xfrm>
        </p:grpSpPr>
        <p:grpSp>
          <p:nvGrpSpPr>
            <p:cNvPr id="21630" name="Group 118"/>
            <p:cNvGrpSpPr>
              <a:grpSpLocks/>
            </p:cNvGrpSpPr>
            <p:nvPr/>
          </p:nvGrpSpPr>
          <p:grpSpPr bwMode="auto">
            <a:xfrm>
              <a:off x="964" y="3194"/>
              <a:ext cx="1476" cy="198"/>
              <a:chOff x="964" y="3194"/>
              <a:chExt cx="1476" cy="198"/>
            </a:xfrm>
          </p:grpSpPr>
          <p:grpSp>
            <p:nvGrpSpPr>
              <p:cNvPr id="21641" name="Group 119"/>
              <p:cNvGrpSpPr>
                <a:grpSpLocks/>
              </p:cNvGrpSpPr>
              <p:nvPr/>
            </p:nvGrpSpPr>
            <p:grpSpPr bwMode="auto">
              <a:xfrm>
                <a:off x="964" y="3306"/>
                <a:ext cx="1476" cy="86"/>
                <a:chOff x="964" y="3306"/>
                <a:chExt cx="1476" cy="86"/>
              </a:xfrm>
            </p:grpSpPr>
            <p:sp>
              <p:nvSpPr>
                <p:cNvPr id="21645" name="Line 120"/>
                <p:cNvSpPr>
                  <a:spLocks noChangeShapeType="1"/>
                </p:cNvSpPr>
                <p:nvPr/>
              </p:nvSpPr>
              <p:spPr bwMode="auto">
                <a:xfrm flipH="1">
                  <a:off x="964" y="3350"/>
                  <a:ext cx="1476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1646" name="Group 121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488" y="3306"/>
                  <a:ext cx="110" cy="86"/>
                  <a:chOff x="2533" y="2425"/>
                  <a:chExt cx="45" cy="35"/>
                </a:xfrm>
              </p:grpSpPr>
              <p:sp>
                <p:nvSpPr>
                  <p:cNvPr id="21647" name="Line 12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48" name="Line 12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1642" name="Group 124"/>
              <p:cNvGrpSpPr>
                <a:grpSpLocks/>
              </p:cNvGrpSpPr>
              <p:nvPr/>
            </p:nvGrpSpPr>
            <p:grpSpPr bwMode="auto">
              <a:xfrm>
                <a:off x="1660" y="3194"/>
                <a:ext cx="157" cy="151"/>
                <a:chOff x="4308" y="2540"/>
                <a:chExt cx="157" cy="151"/>
              </a:xfrm>
            </p:grpSpPr>
            <p:sp>
              <p:nvSpPr>
                <p:cNvPr id="21643" name="Arc 125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644" name="Oval 126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1631" name="Group 127"/>
            <p:cNvGrpSpPr>
              <a:grpSpLocks/>
            </p:cNvGrpSpPr>
            <p:nvPr/>
          </p:nvGrpSpPr>
          <p:grpSpPr bwMode="auto">
            <a:xfrm>
              <a:off x="544" y="2982"/>
              <a:ext cx="1276" cy="591"/>
              <a:chOff x="544" y="2982"/>
              <a:chExt cx="1276" cy="591"/>
            </a:xfrm>
          </p:grpSpPr>
          <p:sp>
            <p:nvSpPr>
              <p:cNvPr id="21632" name="Line 128"/>
              <p:cNvSpPr>
                <a:spLocks noChangeShapeType="1"/>
              </p:cNvSpPr>
              <p:nvPr/>
            </p:nvSpPr>
            <p:spPr bwMode="auto">
              <a:xfrm flipH="1">
                <a:off x="964" y="2982"/>
                <a:ext cx="856" cy="364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633" name="Oval 129"/>
              <p:cNvSpPr>
                <a:spLocks noChangeAspect="1" noChangeArrowheads="1"/>
              </p:cNvSpPr>
              <p:nvPr/>
            </p:nvSpPr>
            <p:spPr bwMode="auto">
              <a:xfrm flipV="1">
                <a:off x="930" y="3313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1634" name="Group 130"/>
              <p:cNvGrpSpPr>
                <a:grpSpLocks/>
              </p:cNvGrpSpPr>
              <p:nvPr/>
            </p:nvGrpSpPr>
            <p:grpSpPr bwMode="auto">
              <a:xfrm>
                <a:off x="544" y="3179"/>
                <a:ext cx="427" cy="394"/>
                <a:chOff x="3167" y="3096"/>
                <a:chExt cx="427" cy="394"/>
              </a:xfrm>
            </p:grpSpPr>
            <p:grpSp>
              <p:nvGrpSpPr>
                <p:cNvPr id="21635" name="Group 131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1639" name="Text Box 13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40" name="Text Box 13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1636" name="Group 134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1637" name="Text Box 13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1638" name="Text Box 13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</p:grpSp>
      </p:grpSp>
      <p:grpSp>
        <p:nvGrpSpPr>
          <p:cNvPr id="21519" name="Group 137"/>
          <p:cNvGrpSpPr>
            <a:grpSpLocks/>
          </p:cNvGrpSpPr>
          <p:nvPr/>
        </p:nvGrpSpPr>
        <p:grpSpPr bwMode="auto">
          <a:xfrm>
            <a:off x="3789363" y="4106863"/>
            <a:ext cx="981075" cy="684212"/>
            <a:chOff x="2403" y="2952"/>
            <a:chExt cx="618" cy="431"/>
          </a:xfrm>
        </p:grpSpPr>
        <p:sp>
          <p:nvSpPr>
            <p:cNvPr id="21625" name="Text Box 138"/>
            <p:cNvSpPr txBox="1">
              <a:spLocks noChangeArrowheads="1"/>
            </p:cNvSpPr>
            <p:nvPr/>
          </p:nvSpPr>
          <p:spPr bwMode="auto">
            <a:xfrm>
              <a:off x="2602" y="2952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rgbClr val="00CC00"/>
                  </a:solidFill>
                  <a:sym typeface="Symbol" pitchFamily="18" charset="2"/>
                </a:rPr>
                <a:t></a:t>
              </a:r>
            </a:p>
          </p:txBody>
        </p:sp>
        <p:grpSp>
          <p:nvGrpSpPr>
            <p:cNvPr id="21626" name="Group 139"/>
            <p:cNvGrpSpPr>
              <a:grpSpLocks/>
            </p:cNvGrpSpPr>
            <p:nvPr/>
          </p:nvGrpSpPr>
          <p:grpSpPr bwMode="auto">
            <a:xfrm>
              <a:off x="2760" y="2959"/>
              <a:ext cx="261" cy="370"/>
              <a:chOff x="1281" y="1907"/>
              <a:chExt cx="261" cy="370"/>
            </a:xfrm>
          </p:grpSpPr>
          <p:sp>
            <p:nvSpPr>
              <p:cNvPr id="21628" name="Text Box 140"/>
              <p:cNvSpPr txBox="1">
                <a:spLocks noChangeAspect="1" noChangeArrowheads="1"/>
              </p:cNvSpPr>
              <p:nvPr/>
            </p:nvSpPr>
            <p:spPr bwMode="auto">
              <a:xfrm>
                <a:off x="1281" y="190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00CC00"/>
                    </a:solidFill>
                    <a:latin typeface="GOST type B" pitchFamily="34" charset="0"/>
                  </a:rPr>
                  <a:t>l</a:t>
                </a:r>
                <a:endParaRPr lang="ru-RU" sz="32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629" name="Text Box 14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2046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00CC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00CC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1627" name="Oval 142"/>
            <p:cNvSpPr>
              <a:spLocks noChangeAspect="1" noChangeArrowheads="1"/>
            </p:cNvSpPr>
            <p:nvPr/>
          </p:nvSpPr>
          <p:spPr bwMode="auto">
            <a:xfrm flipV="1">
              <a:off x="2403" y="3315"/>
              <a:ext cx="68" cy="68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520" name="Group 246"/>
          <p:cNvGrpSpPr>
            <a:grpSpLocks/>
          </p:cNvGrpSpPr>
          <p:nvPr/>
        </p:nvGrpSpPr>
        <p:grpSpPr bwMode="auto">
          <a:xfrm>
            <a:off x="6516688" y="981075"/>
            <a:ext cx="2128837" cy="2636838"/>
            <a:chOff x="4105" y="618"/>
            <a:chExt cx="1341" cy="1661"/>
          </a:xfrm>
        </p:grpSpPr>
        <p:sp>
          <p:nvSpPr>
            <p:cNvPr id="21572" name="Text Box 144"/>
            <p:cNvSpPr txBox="1">
              <a:spLocks noChangeArrowheads="1"/>
            </p:cNvSpPr>
            <p:nvPr/>
          </p:nvSpPr>
          <p:spPr bwMode="auto">
            <a:xfrm>
              <a:off x="4615" y="618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  <p:grpSp>
          <p:nvGrpSpPr>
            <p:cNvPr id="21573" name="Group 145"/>
            <p:cNvGrpSpPr>
              <a:grpSpLocks/>
            </p:cNvGrpSpPr>
            <p:nvPr/>
          </p:nvGrpSpPr>
          <p:grpSpPr bwMode="auto">
            <a:xfrm>
              <a:off x="4105" y="845"/>
              <a:ext cx="1341" cy="1434"/>
              <a:chOff x="3990" y="2032"/>
              <a:chExt cx="1341" cy="1434"/>
            </a:xfrm>
          </p:grpSpPr>
          <p:grpSp>
            <p:nvGrpSpPr>
              <p:cNvPr id="21574" name="Group 146"/>
              <p:cNvGrpSpPr>
                <a:grpSpLocks/>
              </p:cNvGrpSpPr>
              <p:nvPr/>
            </p:nvGrpSpPr>
            <p:grpSpPr bwMode="auto">
              <a:xfrm>
                <a:off x="4608" y="3116"/>
                <a:ext cx="454" cy="172"/>
                <a:chOff x="4608" y="3116"/>
                <a:chExt cx="454" cy="172"/>
              </a:xfrm>
            </p:grpSpPr>
            <p:sp>
              <p:nvSpPr>
                <p:cNvPr id="21623" name="Line 147"/>
                <p:cNvSpPr>
                  <a:spLocks noChangeShapeType="1"/>
                </p:cNvSpPr>
                <p:nvPr/>
              </p:nvSpPr>
              <p:spPr bwMode="auto">
                <a:xfrm>
                  <a:off x="4608" y="3187"/>
                  <a:ext cx="240" cy="10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624" name="Line 148"/>
                <p:cNvSpPr>
                  <a:spLocks noChangeShapeType="1"/>
                </p:cNvSpPr>
                <p:nvPr/>
              </p:nvSpPr>
              <p:spPr bwMode="auto">
                <a:xfrm flipV="1">
                  <a:off x="4850" y="3116"/>
                  <a:ext cx="212" cy="17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575" name="Line 149"/>
              <p:cNvSpPr>
                <a:spLocks noChangeAspect="1" noChangeShapeType="1"/>
              </p:cNvSpPr>
              <p:nvPr/>
            </p:nvSpPr>
            <p:spPr bwMode="auto">
              <a:xfrm>
                <a:off x="5062" y="2429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76" name="Group 150"/>
              <p:cNvGrpSpPr>
                <a:grpSpLocks/>
              </p:cNvGrpSpPr>
              <p:nvPr/>
            </p:nvGrpSpPr>
            <p:grpSpPr bwMode="auto">
              <a:xfrm>
                <a:off x="4603" y="2996"/>
                <a:ext cx="728" cy="255"/>
                <a:chOff x="4603" y="2996"/>
                <a:chExt cx="728" cy="255"/>
              </a:xfrm>
            </p:grpSpPr>
            <p:grpSp>
              <p:nvGrpSpPr>
                <p:cNvPr id="21613" name="Group 151"/>
                <p:cNvGrpSpPr>
                  <a:grpSpLocks/>
                </p:cNvGrpSpPr>
                <p:nvPr/>
              </p:nvGrpSpPr>
              <p:grpSpPr bwMode="auto">
                <a:xfrm>
                  <a:off x="4603" y="2996"/>
                  <a:ext cx="728" cy="255"/>
                  <a:chOff x="4603" y="2996"/>
                  <a:chExt cx="728" cy="255"/>
                </a:xfrm>
              </p:grpSpPr>
              <p:grpSp>
                <p:nvGrpSpPr>
                  <p:cNvPr id="21615" name="Group 152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1621" name="Text Box 15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1622" name="Text Box 154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1616" name="Group 155"/>
                  <p:cNvGrpSpPr>
                    <a:grpSpLocks/>
                  </p:cNvGrpSpPr>
                  <p:nvPr/>
                </p:nvGrpSpPr>
                <p:grpSpPr bwMode="auto">
                  <a:xfrm>
                    <a:off x="4603" y="3024"/>
                    <a:ext cx="458" cy="158"/>
                    <a:chOff x="4919" y="3059"/>
                    <a:chExt cx="458" cy="158"/>
                  </a:xfrm>
                </p:grpSpPr>
                <p:sp>
                  <p:nvSpPr>
                    <p:cNvPr id="21617" name="Freeform 156"/>
                    <p:cNvSpPr>
                      <a:spLocks/>
                    </p:cNvSpPr>
                    <p:nvPr/>
                  </p:nvSpPr>
                  <p:spPr bwMode="auto">
                    <a:xfrm>
                      <a:off x="4919" y="3059"/>
                      <a:ext cx="458" cy="158"/>
                    </a:xfrm>
                    <a:custGeom>
                      <a:avLst/>
                      <a:gdLst>
                        <a:gd name="T0" fmla="*/ 0 w 458"/>
                        <a:gd name="T1" fmla="*/ 158 h 158"/>
                        <a:gd name="T2" fmla="*/ 49 w 458"/>
                        <a:gd name="T3" fmla="*/ 86 h 158"/>
                        <a:gd name="T4" fmla="*/ 105 w 458"/>
                        <a:gd name="T5" fmla="*/ 39 h 158"/>
                        <a:gd name="T6" fmla="*/ 179 w 458"/>
                        <a:gd name="T7" fmla="*/ 11 h 158"/>
                        <a:gd name="T8" fmla="*/ 249 w 458"/>
                        <a:gd name="T9" fmla="*/ 0 h 158"/>
                        <a:gd name="T10" fmla="*/ 331 w 458"/>
                        <a:gd name="T11" fmla="*/ 12 h 158"/>
                        <a:gd name="T12" fmla="*/ 402 w 458"/>
                        <a:gd name="T13" fmla="*/ 44 h 158"/>
                        <a:gd name="T14" fmla="*/ 458 w 458"/>
                        <a:gd name="T15" fmla="*/ 96 h 158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58"/>
                        <a:gd name="T25" fmla="*/ 0 h 158"/>
                        <a:gd name="T26" fmla="*/ 458 w 458"/>
                        <a:gd name="T27" fmla="*/ 158 h 158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58" h="158">
                          <a:moveTo>
                            <a:pt x="0" y="158"/>
                          </a:moveTo>
                          <a:cubicBezTo>
                            <a:pt x="8" y="146"/>
                            <a:pt x="32" y="106"/>
                            <a:pt x="49" y="86"/>
                          </a:cubicBezTo>
                          <a:cubicBezTo>
                            <a:pt x="66" y="66"/>
                            <a:pt x="83" y="51"/>
                            <a:pt x="105" y="39"/>
                          </a:cubicBezTo>
                          <a:cubicBezTo>
                            <a:pt x="127" y="27"/>
                            <a:pt x="155" y="17"/>
                            <a:pt x="179" y="11"/>
                          </a:cubicBezTo>
                          <a:cubicBezTo>
                            <a:pt x="203" y="5"/>
                            <a:pt x="224" y="0"/>
                            <a:pt x="249" y="0"/>
                          </a:cubicBezTo>
                          <a:cubicBezTo>
                            <a:pt x="274" y="0"/>
                            <a:pt x="306" y="5"/>
                            <a:pt x="331" y="12"/>
                          </a:cubicBezTo>
                          <a:cubicBezTo>
                            <a:pt x="356" y="19"/>
                            <a:pt x="381" y="30"/>
                            <a:pt x="402" y="44"/>
                          </a:cubicBezTo>
                          <a:cubicBezTo>
                            <a:pt x="423" y="58"/>
                            <a:pt x="446" y="85"/>
                            <a:pt x="458" y="96"/>
                          </a:cubicBezTo>
                        </a:path>
                      </a:pathLst>
                    </a:cu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21618" name="Group 157"/>
                    <p:cNvGrpSpPr>
                      <a:grpSpLocks/>
                    </p:cNvGrpSpPr>
                    <p:nvPr/>
                  </p:nvGrpSpPr>
                  <p:grpSpPr bwMode="auto">
                    <a:xfrm rot="-1308084">
                      <a:off x="5016" y="306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1619" name="Line 15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620" name="Line 159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sp>
              <p:nvSpPr>
                <p:cNvPr id="21614" name="Oval 160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1577" name="Group 161"/>
              <p:cNvGrpSpPr>
                <a:grpSpLocks/>
              </p:cNvGrpSpPr>
              <p:nvPr/>
            </p:nvGrpSpPr>
            <p:grpSpPr bwMode="auto">
              <a:xfrm>
                <a:off x="4603" y="2207"/>
                <a:ext cx="705" cy="332"/>
                <a:chOff x="4603" y="2207"/>
                <a:chExt cx="705" cy="332"/>
              </a:xfrm>
            </p:grpSpPr>
            <p:grpSp>
              <p:nvGrpSpPr>
                <p:cNvPr id="21601" name="Group 162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1609" name="Group 163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1611" name="Line 1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612" name="Line 16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1610" name="Line 166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602" name="Oval 167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1603" name="Group 168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1607" name="Text Box 16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608" name="Text Box 17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21604" name="Group 171"/>
                <p:cNvGrpSpPr>
                  <a:grpSpLocks noChangeAspect="1"/>
                </p:cNvGrpSpPr>
                <p:nvPr/>
              </p:nvGrpSpPr>
              <p:grpSpPr bwMode="auto">
                <a:xfrm rot="10800000">
                  <a:off x="4847" y="2432"/>
                  <a:ext cx="109" cy="107"/>
                  <a:chOff x="4826" y="2422"/>
                  <a:chExt cx="157" cy="151"/>
                </a:xfrm>
              </p:grpSpPr>
              <p:sp>
                <p:nvSpPr>
                  <p:cNvPr id="21605" name="Arc 172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06" name="Oval 173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1578" name="Group 174"/>
              <p:cNvGrpSpPr>
                <a:grpSpLocks/>
              </p:cNvGrpSpPr>
              <p:nvPr/>
            </p:nvGrpSpPr>
            <p:grpSpPr bwMode="auto">
              <a:xfrm>
                <a:off x="3990" y="2032"/>
                <a:ext cx="1162" cy="1434"/>
                <a:chOff x="3990" y="2032"/>
                <a:chExt cx="1162" cy="1434"/>
              </a:xfrm>
            </p:grpSpPr>
            <p:grpSp>
              <p:nvGrpSpPr>
                <p:cNvPr id="21579" name="Group 175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1599" name="Arc 176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00" name="Oval 177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580" name="Group 178"/>
                <p:cNvGrpSpPr>
                  <a:grpSpLocks/>
                </p:cNvGrpSpPr>
                <p:nvPr/>
              </p:nvGrpSpPr>
              <p:grpSpPr bwMode="auto">
                <a:xfrm>
                  <a:off x="3990" y="2032"/>
                  <a:ext cx="1162" cy="1434"/>
                  <a:chOff x="3990" y="2032"/>
                  <a:chExt cx="1162" cy="1434"/>
                </a:xfrm>
              </p:grpSpPr>
              <p:grpSp>
                <p:nvGrpSpPr>
                  <p:cNvPr id="21581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3990" y="2505"/>
                    <a:ext cx="1154" cy="488"/>
                    <a:chOff x="3990" y="2505"/>
                    <a:chExt cx="1154" cy="488"/>
                  </a:xfrm>
                </p:grpSpPr>
                <p:sp>
                  <p:nvSpPr>
                    <p:cNvPr id="21595" name="Line 180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6" name="Text Box 18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1597" name="Text Box 18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1598" name="Text Box 18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1582" name="Group 184"/>
                  <p:cNvGrpSpPr>
                    <a:grpSpLocks/>
                  </p:cNvGrpSpPr>
                  <p:nvPr/>
                </p:nvGrpSpPr>
                <p:grpSpPr bwMode="auto">
                  <a:xfrm>
                    <a:off x="4306" y="2287"/>
                    <a:ext cx="385" cy="1107"/>
                    <a:chOff x="4306" y="2287"/>
                    <a:chExt cx="385" cy="1107"/>
                  </a:xfrm>
                </p:grpSpPr>
                <p:sp>
                  <p:nvSpPr>
                    <p:cNvPr id="21590" name="Line 18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1" name="Text Box 18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88" y="3144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1592" name="Text Box 18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1593" name="Oval 18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94" name="Oval 18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1583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4644" y="2032"/>
                    <a:ext cx="508" cy="1434"/>
                    <a:chOff x="4644" y="2032"/>
                    <a:chExt cx="508" cy="1434"/>
                  </a:xfrm>
                </p:grpSpPr>
                <p:grpSp>
                  <p:nvGrpSpPr>
                    <p:cNvPr id="21584" name="Group 1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44" y="2032"/>
                      <a:ext cx="508" cy="1434"/>
                      <a:chOff x="4644" y="2032"/>
                      <a:chExt cx="508" cy="1434"/>
                    </a:xfrm>
                  </p:grpSpPr>
                  <p:sp>
                    <p:nvSpPr>
                      <p:cNvPr id="21586" name="Line 19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9" y="2633"/>
                        <a:ext cx="0" cy="65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587" name="Line 19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48" y="2101"/>
                        <a:ext cx="0" cy="533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588" name="Text Box 194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849" y="3216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ru-RU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1</a:t>
                        </a:r>
                      </a:p>
                    </p:txBody>
                  </p:sp>
                  <p:sp>
                    <p:nvSpPr>
                      <p:cNvPr id="21589" name="Text Box 195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4644" y="2032"/>
                        <a:ext cx="303" cy="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2000" i="1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i</a:t>
                        </a:r>
                        <a:r>
                          <a:rPr lang="en-US" sz="2000" i="1" baseline="-20000">
                            <a:solidFill>
                              <a:schemeClr val="accent2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21585" name="Oval 19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822" y="3259"/>
                      <a:ext cx="55" cy="55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</p:grpSp>
      <p:grpSp>
        <p:nvGrpSpPr>
          <p:cNvPr id="21521" name="Group 197"/>
          <p:cNvGrpSpPr>
            <a:grpSpLocks/>
          </p:cNvGrpSpPr>
          <p:nvPr/>
        </p:nvGrpSpPr>
        <p:grpSpPr bwMode="auto">
          <a:xfrm>
            <a:off x="6588125" y="3573463"/>
            <a:ext cx="2124075" cy="2027237"/>
            <a:chOff x="4127" y="2705"/>
            <a:chExt cx="1338" cy="1277"/>
          </a:xfrm>
        </p:grpSpPr>
        <p:grpSp>
          <p:nvGrpSpPr>
            <p:cNvPr id="21526" name="Group 198"/>
            <p:cNvGrpSpPr>
              <a:grpSpLocks/>
            </p:cNvGrpSpPr>
            <p:nvPr/>
          </p:nvGrpSpPr>
          <p:grpSpPr bwMode="auto">
            <a:xfrm>
              <a:off x="4739" y="2872"/>
              <a:ext cx="447" cy="214"/>
              <a:chOff x="4846" y="2368"/>
              <a:chExt cx="447" cy="214"/>
            </a:xfrm>
          </p:grpSpPr>
          <p:sp>
            <p:nvSpPr>
              <p:cNvPr id="21570" name="Line 199"/>
              <p:cNvSpPr>
                <a:spLocks noChangeShapeType="1"/>
              </p:cNvSpPr>
              <p:nvPr/>
            </p:nvSpPr>
            <p:spPr bwMode="auto">
              <a:xfrm flipV="1">
                <a:off x="5110" y="2368"/>
                <a:ext cx="183" cy="21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71" name="Line 200"/>
              <p:cNvSpPr>
                <a:spLocks noChangeShapeType="1"/>
              </p:cNvSpPr>
              <p:nvPr/>
            </p:nvSpPr>
            <p:spPr bwMode="auto">
              <a:xfrm>
                <a:off x="4846" y="2465"/>
                <a:ext cx="264" cy="117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527" name="Group 201"/>
            <p:cNvGrpSpPr>
              <a:grpSpLocks/>
            </p:cNvGrpSpPr>
            <p:nvPr/>
          </p:nvGrpSpPr>
          <p:grpSpPr bwMode="auto">
            <a:xfrm>
              <a:off x="4739" y="2871"/>
              <a:ext cx="726" cy="919"/>
              <a:chOff x="4846" y="2367"/>
              <a:chExt cx="726" cy="919"/>
            </a:xfrm>
          </p:grpSpPr>
          <p:sp>
            <p:nvSpPr>
              <p:cNvPr id="21559" name="Line 202"/>
              <p:cNvSpPr>
                <a:spLocks noChangeAspect="1" noChangeShapeType="1"/>
              </p:cNvSpPr>
              <p:nvPr/>
            </p:nvSpPr>
            <p:spPr bwMode="auto">
              <a:xfrm>
                <a:off x="5290" y="2367"/>
                <a:ext cx="0" cy="85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560" name="Group 203"/>
              <p:cNvGrpSpPr>
                <a:grpSpLocks/>
              </p:cNvGrpSpPr>
              <p:nvPr/>
            </p:nvGrpSpPr>
            <p:grpSpPr bwMode="auto">
              <a:xfrm>
                <a:off x="4846" y="3031"/>
                <a:ext cx="726" cy="255"/>
                <a:chOff x="4846" y="3031"/>
                <a:chExt cx="726" cy="255"/>
              </a:xfrm>
            </p:grpSpPr>
            <p:grpSp>
              <p:nvGrpSpPr>
                <p:cNvPr id="21561" name="Group 204"/>
                <p:cNvGrpSpPr>
                  <a:grpSpLocks/>
                </p:cNvGrpSpPr>
                <p:nvPr/>
              </p:nvGrpSpPr>
              <p:grpSpPr bwMode="auto">
                <a:xfrm>
                  <a:off x="4846" y="3194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1566" name="Group 205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1568" name="Line 20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569" name="Line 207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1567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562" name="Oval 209"/>
                <p:cNvSpPr>
                  <a:spLocks noChangeAspect="1" noChangeArrowheads="1"/>
                </p:cNvSpPr>
                <p:nvPr/>
              </p:nvSpPr>
              <p:spPr bwMode="auto">
                <a:xfrm>
                  <a:off x="5253" y="3179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1563" name="Group 210"/>
                <p:cNvGrpSpPr>
                  <a:grpSpLocks/>
                </p:cNvGrpSpPr>
                <p:nvPr/>
              </p:nvGrpSpPr>
              <p:grpSpPr bwMode="auto">
                <a:xfrm>
                  <a:off x="5303" y="3031"/>
                  <a:ext cx="269" cy="255"/>
                  <a:chOff x="5303" y="3031"/>
                  <a:chExt cx="269" cy="255"/>
                </a:xfrm>
              </p:grpSpPr>
              <p:sp>
                <p:nvSpPr>
                  <p:cNvPr id="21564" name="Text Box 21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1565" name="Text Box 21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</p:grpSp>
        <p:grpSp>
          <p:nvGrpSpPr>
            <p:cNvPr id="21528" name="Group 213"/>
            <p:cNvGrpSpPr>
              <a:grpSpLocks/>
            </p:cNvGrpSpPr>
            <p:nvPr/>
          </p:nvGrpSpPr>
          <p:grpSpPr bwMode="auto">
            <a:xfrm>
              <a:off x="4744" y="2705"/>
              <a:ext cx="713" cy="265"/>
              <a:chOff x="4851" y="2201"/>
              <a:chExt cx="713" cy="265"/>
            </a:xfrm>
          </p:grpSpPr>
          <p:grpSp>
            <p:nvGrpSpPr>
              <p:cNvPr id="21550" name="Group 214"/>
              <p:cNvGrpSpPr>
                <a:grpSpLocks/>
              </p:cNvGrpSpPr>
              <p:nvPr/>
            </p:nvGrpSpPr>
            <p:grpSpPr bwMode="auto">
              <a:xfrm>
                <a:off x="4851" y="2275"/>
                <a:ext cx="443" cy="191"/>
                <a:chOff x="4851" y="2275"/>
                <a:chExt cx="443" cy="191"/>
              </a:xfrm>
            </p:grpSpPr>
            <p:sp>
              <p:nvSpPr>
                <p:cNvPr id="21555" name="Freeform 215"/>
                <p:cNvSpPr>
                  <a:spLocks/>
                </p:cNvSpPr>
                <p:nvPr/>
              </p:nvSpPr>
              <p:spPr bwMode="auto">
                <a:xfrm>
                  <a:off x="4851" y="2294"/>
                  <a:ext cx="443" cy="172"/>
                </a:xfrm>
                <a:custGeom>
                  <a:avLst/>
                  <a:gdLst>
                    <a:gd name="T0" fmla="*/ 0 w 443"/>
                    <a:gd name="T1" fmla="*/ 172 h 172"/>
                    <a:gd name="T2" fmla="*/ 43 w 443"/>
                    <a:gd name="T3" fmla="*/ 100 h 172"/>
                    <a:gd name="T4" fmla="*/ 115 w 443"/>
                    <a:gd name="T5" fmla="*/ 39 h 172"/>
                    <a:gd name="T6" fmla="*/ 211 w 443"/>
                    <a:gd name="T7" fmla="*/ 5 h 172"/>
                    <a:gd name="T8" fmla="*/ 312 w 443"/>
                    <a:gd name="T9" fmla="*/ 8 h 172"/>
                    <a:gd name="T10" fmla="*/ 392 w 443"/>
                    <a:gd name="T11" fmla="*/ 36 h 172"/>
                    <a:gd name="T12" fmla="*/ 443 w 443"/>
                    <a:gd name="T13" fmla="*/ 72 h 17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43"/>
                    <a:gd name="T22" fmla="*/ 0 h 172"/>
                    <a:gd name="T23" fmla="*/ 443 w 443"/>
                    <a:gd name="T24" fmla="*/ 172 h 17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43" h="172">
                      <a:moveTo>
                        <a:pt x="0" y="172"/>
                      </a:moveTo>
                      <a:cubicBezTo>
                        <a:pt x="12" y="147"/>
                        <a:pt x="24" y="122"/>
                        <a:pt x="43" y="100"/>
                      </a:cubicBezTo>
                      <a:cubicBezTo>
                        <a:pt x="62" y="78"/>
                        <a:pt x="87" y="55"/>
                        <a:pt x="115" y="39"/>
                      </a:cubicBezTo>
                      <a:cubicBezTo>
                        <a:pt x="143" y="23"/>
                        <a:pt x="178" y="10"/>
                        <a:pt x="211" y="5"/>
                      </a:cubicBezTo>
                      <a:cubicBezTo>
                        <a:pt x="244" y="0"/>
                        <a:pt x="282" y="3"/>
                        <a:pt x="312" y="8"/>
                      </a:cubicBezTo>
                      <a:cubicBezTo>
                        <a:pt x="342" y="13"/>
                        <a:pt x="370" y="25"/>
                        <a:pt x="392" y="36"/>
                      </a:cubicBezTo>
                      <a:cubicBezTo>
                        <a:pt x="414" y="47"/>
                        <a:pt x="436" y="68"/>
                        <a:pt x="443" y="72"/>
                      </a:cubicBezTo>
                    </a:path>
                  </a:pathLst>
                </a:cu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1556" name="Group 216"/>
                <p:cNvGrpSpPr>
                  <a:grpSpLocks/>
                </p:cNvGrpSpPr>
                <p:nvPr/>
              </p:nvGrpSpPr>
              <p:grpSpPr bwMode="auto">
                <a:xfrm rot="263923">
                  <a:off x="5083" y="2275"/>
                  <a:ext cx="74" cy="52"/>
                  <a:chOff x="2878" y="3338"/>
                  <a:chExt cx="91" cy="80"/>
                </a:xfrm>
              </p:grpSpPr>
              <p:sp>
                <p:nvSpPr>
                  <p:cNvPr id="21557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2878" y="3338"/>
                    <a:ext cx="91" cy="3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558" name="Line 2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8" y="3374"/>
                    <a:ext cx="91" cy="4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1551" name="Oval 219"/>
              <p:cNvSpPr>
                <a:spLocks noChangeAspect="1" noChangeArrowheads="1"/>
              </p:cNvSpPr>
              <p:nvPr/>
            </p:nvSpPr>
            <p:spPr bwMode="auto">
              <a:xfrm>
                <a:off x="5254" y="2329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1552" name="Group 220"/>
              <p:cNvGrpSpPr>
                <a:grpSpLocks/>
              </p:cNvGrpSpPr>
              <p:nvPr/>
            </p:nvGrpSpPr>
            <p:grpSpPr bwMode="auto">
              <a:xfrm>
                <a:off x="5306" y="2201"/>
                <a:ext cx="258" cy="255"/>
                <a:chOff x="5306" y="2201"/>
                <a:chExt cx="258" cy="255"/>
              </a:xfrm>
            </p:grpSpPr>
            <p:sp>
              <p:nvSpPr>
                <p:cNvPr id="21553" name="Text Box 2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6" y="220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1554" name="Text Box 22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7" y="2273"/>
                  <a:ext cx="13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</p:grpSp>
        </p:grpSp>
        <p:grpSp>
          <p:nvGrpSpPr>
            <p:cNvPr id="21529" name="Group 223"/>
            <p:cNvGrpSpPr>
              <a:grpSpLocks noChangeAspect="1"/>
            </p:cNvGrpSpPr>
            <p:nvPr/>
          </p:nvGrpSpPr>
          <p:grpSpPr bwMode="auto">
            <a:xfrm rot="5658037">
              <a:off x="5000" y="3612"/>
              <a:ext cx="109" cy="107"/>
              <a:chOff x="4826" y="2422"/>
              <a:chExt cx="157" cy="151"/>
            </a:xfrm>
          </p:grpSpPr>
          <p:sp>
            <p:nvSpPr>
              <p:cNvPr id="21548" name="Arc 224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9" name="Oval 225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530" name="Group 226"/>
            <p:cNvGrpSpPr>
              <a:grpSpLocks/>
            </p:cNvGrpSpPr>
            <p:nvPr/>
          </p:nvGrpSpPr>
          <p:grpSpPr bwMode="auto">
            <a:xfrm>
              <a:off x="4127" y="2824"/>
              <a:ext cx="1166" cy="1158"/>
              <a:chOff x="4234" y="2320"/>
              <a:chExt cx="1166" cy="1158"/>
            </a:xfrm>
          </p:grpSpPr>
          <p:sp>
            <p:nvSpPr>
              <p:cNvPr id="21531" name="Line 227"/>
              <p:cNvSpPr>
                <a:spLocks noChangeAspect="1" noChangeShapeType="1"/>
              </p:cNvSpPr>
              <p:nvPr/>
            </p:nvSpPr>
            <p:spPr bwMode="auto">
              <a:xfrm flipH="1">
                <a:off x="4427" y="2784"/>
                <a:ext cx="96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32" name="Line 228"/>
              <p:cNvSpPr>
                <a:spLocks noChangeAspect="1" noChangeShapeType="1"/>
              </p:cNvSpPr>
              <p:nvPr/>
            </p:nvSpPr>
            <p:spPr bwMode="auto">
              <a:xfrm>
                <a:off x="4848" y="2465"/>
                <a:ext cx="0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33" name="Text Box 229"/>
              <p:cNvSpPr txBox="1">
                <a:spLocks noChangeAspect="1" noChangeArrowheads="1"/>
              </p:cNvSpPr>
              <p:nvPr/>
            </p:nvSpPr>
            <p:spPr bwMode="auto">
              <a:xfrm>
                <a:off x="4419" y="2776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34" name="Text Box 230"/>
              <p:cNvSpPr txBox="1">
                <a:spLocks noChangeAspect="1" noChangeArrowheads="1"/>
              </p:cNvSpPr>
              <p:nvPr/>
            </p:nvSpPr>
            <p:spPr bwMode="auto">
              <a:xfrm>
                <a:off x="4437" y="253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latin typeface="GOST type B" pitchFamily="34" charset="0"/>
                  </a:rPr>
                  <a:t>П</a:t>
                </a:r>
                <a:r>
                  <a:rPr lang="ru-RU" sz="2000" i="1" baseline="-20000"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1535" name="Text Box 231"/>
              <p:cNvSpPr txBox="1">
                <a:spLocks noChangeAspect="1" noChangeArrowheads="1"/>
              </p:cNvSpPr>
              <p:nvPr/>
            </p:nvSpPr>
            <p:spPr bwMode="auto">
              <a:xfrm>
                <a:off x="4632" y="3177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36" name="Text Box 232"/>
              <p:cNvSpPr txBox="1">
                <a:spLocks noChangeAspect="1" noChangeArrowheads="1"/>
              </p:cNvSpPr>
              <p:nvPr/>
            </p:nvSpPr>
            <p:spPr bwMode="auto">
              <a:xfrm>
                <a:off x="4550" y="2320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1537" name="Text Box 233"/>
              <p:cNvSpPr txBox="1">
                <a:spLocks noChangeAspect="1" noChangeArrowheads="1"/>
              </p:cNvSpPr>
              <p:nvPr/>
            </p:nvSpPr>
            <p:spPr bwMode="auto">
              <a:xfrm>
                <a:off x="4234" y="265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latin typeface="GOST type B" pitchFamily="34" charset="0"/>
                  </a:rPr>
                  <a:t>x</a:t>
                </a:r>
                <a:endParaRPr lang="ru-RU" sz="2000" i="1" baseline="-20000">
                  <a:latin typeface="GOST type B" pitchFamily="34" charset="0"/>
                </a:endParaRPr>
              </a:p>
            </p:txBody>
          </p:sp>
          <p:grpSp>
            <p:nvGrpSpPr>
              <p:cNvPr id="21538" name="Group 234"/>
              <p:cNvGrpSpPr>
                <a:grpSpLocks noChangeAspect="1"/>
              </p:cNvGrpSpPr>
              <p:nvPr/>
            </p:nvGrpSpPr>
            <p:grpSpPr bwMode="auto">
              <a:xfrm>
                <a:off x="4742" y="2673"/>
                <a:ext cx="109" cy="107"/>
                <a:chOff x="4826" y="2422"/>
                <a:chExt cx="157" cy="151"/>
              </a:xfrm>
            </p:grpSpPr>
            <p:sp>
              <p:nvSpPr>
                <p:cNvPr id="21546" name="Arc 235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547" name="Oval 236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1539" name="Line 237"/>
              <p:cNvSpPr>
                <a:spLocks noChangeShapeType="1"/>
              </p:cNvSpPr>
              <p:nvPr/>
            </p:nvSpPr>
            <p:spPr bwMode="auto">
              <a:xfrm>
                <a:off x="5109" y="2582"/>
                <a:ext cx="0" cy="2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40" name="Line 238"/>
              <p:cNvSpPr>
                <a:spLocks noChangeShapeType="1"/>
              </p:cNvSpPr>
              <p:nvPr/>
            </p:nvSpPr>
            <p:spPr bwMode="auto">
              <a:xfrm>
                <a:off x="5109" y="2874"/>
                <a:ext cx="0" cy="533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541" name="Oval 239"/>
              <p:cNvSpPr>
                <a:spLocks noChangeAspect="1" noChangeArrowheads="1"/>
              </p:cNvSpPr>
              <p:nvPr/>
            </p:nvSpPr>
            <p:spPr bwMode="auto">
              <a:xfrm>
                <a:off x="5081" y="2552"/>
                <a:ext cx="55" cy="5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2" name="Text Box 240"/>
              <p:cNvSpPr txBox="1">
                <a:spLocks noChangeAspect="1" noChangeArrowheads="1"/>
              </p:cNvSpPr>
              <p:nvPr/>
            </p:nvSpPr>
            <p:spPr bwMode="auto">
              <a:xfrm>
                <a:off x="5097" y="3228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1543" name="Text Box 241"/>
              <p:cNvSpPr txBox="1">
                <a:spLocks noChangeAspect="1" noChangeArrowheads="1"/>
              </p:cNvSpPr>
              <p:nvPr/>
            </p:nvSpPr>
            <p:spPr bwMode="auto">
              <a:xfrm>
                <a:off x="4914" y="2533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000" i="1">
                    <a:solidFill>
                      <a:schemeClr val="accent2"/>
                    </a:solidFill>
                    <a:latin typeface="GOST type B" pitchFamily="34" charset="0"/>
                  </a:rPr>
                  <a:t>i</a:t>
                </a:r>
                <a:r>
                  <a:rPr lang="en-US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  <a:endParaRPr lang="ru-RU" sz="2000" i="1" baseline="-20000">
                  <a:solidFill>
                    <a:schemeClr val="accent2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1544" name="Oval 242"/>
              <p:cNvSpPr>
                <a:spLocks noChangeAspect="1" noChangeArrowheads="1"/>
              </p:cNvSpPr>
              <p:nvPr/>
            </p:nvSpPr>
            <p:spPr bwMode="auto">
              <a:xfrm>
                <a:off x="4809" y="3181"/>
                <a:ext cx="72" cy="70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5" name="Oval 243"/>
              <p:cNvSpPr>
                <a:spLocks noChangeAspect="1" noChangeArrowheads="1"/>
              </p:cNvSpPr>
              <p:nvPr/>
            </p:nvSpPr>
            <p:spPr bwMode="auto">
              <a:xfrm>
                <a:off x="4812" y="2431"/>
                <a:ext cx="71" cy="71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9156" name="Rectangle 244"/>
          <p:cNvSpPr>
            <a:spLocks noChangeArrowheads="1"/>
          </p:cNvSpPr>
          <p:nvPr/>
        </p:nvSpPr>
        <p:spPr bwMode="auto">
          <a:xfrm>
            <a:off x="707366" y="0"/>
            <a:ext cx="8436634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grpSp>
        <p:nvGrpSpPr>
          <p:cNvPr id="21523" name="Group 249"/>
          <p:cNvGrpSpPr>
            <a:grpSpLocks/>
          </p:cNvGrpSpPr>
          <p:nvPr/>
        </p:nvGrpSpPr>
        <p:grpSpPr bwMode="auto">
          <a:xfrm>
            <a:off x="390525" y="5603875"/>
            <a:ext cx="8753475" cy="1254125"/>
            <a:chOff x="246" y="3545"/>
            <a:chExt cx="5514" cy="790"/>
          </a:xfrm>
        </p:grpSpPr>
        <p:sp>
          <p:nvSpPr>
            <p:cNvPr id="21524" name="Text Box 245"/>
            <p:cNvSpPr txBox="1">
              <a:spLocks noChangeArrowheads="1"/>
            </p:cNvSpPr>
            <p:nvPr/>
          </p:nvSpPr>
          <p:spPr bwMode="auto">
            <a:xfrm>
              <a:off x="246" y="3545"/>
              <a:ext cx="5514" cy="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ru-RU">
                  <a:solidFill>
                    <a:srgbClr val="800080"/>
                  </a:solidFill>
                </a:rPr>
                <a:t>Для определения угла </a:t>
              </a:r>
              <a:r>
                <a:rPr lang="ru-RU" i="1">
                  <a:solidFill>
                    <a:srgbClr val="800080"/>
                  </a:solidFill>
                  <a:sym typeface="Symbol" pitchFamily="18" charset="2"/>
                </a:rPr>
                <a:t>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прямую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АВ</a:t>
              </a:r>
              <a:r>
                <a:rPr lang="ru-RU">
                  <a:solidFill>
                    <a:srgbClr val="800080"/>
                  </a:solidFill>
                </a:rPr>
                <a:t> нужно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вращать вокруг оси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i</a:t>
              </a:r>
              <a:r>
                <a:rPr lang="en-US" sz="2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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en-US" baseline="-20000">
                  <a:solidFill>
                    <a:srgbClr val="800080"/>
                  </a:solidFill>
                </a:rPr>
                <a:t>  </a:t>
              </a:r>
              <a:r>
                <a:rPr lang="ru-RU">
                  <a:solidFill>
                    <a:srgbClr val="800080"/>
                  </a:solidFill>
                </a:rPr>
                <a:t>до положения горизонтали. Ось проходит через точку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А</a:t>
              </a:r>
              <a:r>
                <a:rPr lang="ru-RU">
                  <a:solidFill>
                    <a:srgbClr val="800080"/>
                  </a:solidFill>
                </a:rPr>
                <a:t>, которая неподвижна. Точка </a:t>
              </a:r>
              <a:r>
                <a:rPr lang="ru-RU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</a:rPr>
                <a:t>  вращается по дуге окружности с центром  в точке </a:t>
              </a:r>
              <a:r>
                <a:rPr lang="en-US" sz="2000" i="1">
                  <a:solidFill>
                    <a:srgbClr val="800080"/>
                  </a:solidFill>
                  <a:latin typeface="GOST type B" pitchFamily="34" charset="0"/>
                </a:rPr>
                <a:t>i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до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положения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/>
                <a:t> </a:t>
              </a:r>
              <a:r>
                <a:rPr lang="ru-RU">
                  <a:solidFill>
                    <a:srgbClr val="800080"/>
                  </a:solidFill>
                </a:rPr>
                <a:t>оси</a:t>
              </a:r>
              <a:r>
                <a:rPr lang="ru-RU" sz="2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х. </a:t>
              </a:r>
              <a:r>
                <a:rPr lang="ru-RU">
                  <a:solidFill>
                    <a:srgbClr val="800080"/>
                  </a:solidFill>
                </a:rPr>
                <a:t>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угол </a:t>
              </a:r>
              <a:r>
                <a:rPr lang="ru-RU" i="1">
                  <a:solidFill>
                    <a:srgbClr val="800080"/>
                  </a:solidFill>
                  <a:sym typeface="Symbol" pitchFamily="18" charset="2"/>
                </a:rPr>
                <a:t></a:t>
              </a:r>
              <a:r>
                <a:rPr lang="ru-RU">
                  <a:solidFill>
                    <a:srgbClr val="800080"/>
                  </a:solidFill>
                </a:rPr>
                <a:t>  и отрезок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АВ</a:t>
              </a:r>
              <a:r>
                <a:rPr lang="ru-RU">
                  <a:solidFill>
                    <a:srgbClr val="800080"/>
                  </a:solidFill>
                </a:rPr>
                <a:t>  не искажаются </a:t>
              </a:r>
              <a:r>
                <a:rPr lang="ru-RU" sz="2000"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1525" name="Rectangle 247"/>
            <p:cNvSpPr>
              <a:spLocks noChangeArrowheads="1"/>
            </p:cNvSpPr>
            <p:nvPr/>
          </p:nvSpPr>
          <p:spPr bwMode="auto">
            <a:xfrm>
              <a:off x="1468" y="4032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Положение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в пространстве определяют две произвольные точки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>
                <a:solidFill>
                  <a:srgbClr val="800080"/>
                </a:solidFill>
              </a:rPr>
              <a:t>, лежащие на этой прямой. Это наиболее удобный способ задания прямой. Прямая линия 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считается заданной, если на комплексном чертеже построить проекции двух ее точек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3075" name="Group 138"/>
          <p:cNvGrpSpPr>
            <a:grpSpLocks/>
          </p:cNvGrpSpPr>
          <p:nvPr/>
        </p:nvGrpSpPr>
        <p:grpSpPr bwMode="auto">
          <a:xfrm>
            <a:off x="3148641" y="1323167"/>
            <a:ext cx="4764088" cy="3997325"/>
            <a:chOff x="0" y="915"/>
            <a:chExt cx="3001" cy="2518"/>
          </a:xfrm>
        </p:grpSpPr>
        <p:grpSp>
          <p:nvGrpSpPr>
            <p:cNvPr id="3130" name="Group 16"/>
            <p:cNvGrpSpPr>
              <a:grpSpLocks/>
            </p:cNvGrpSpPr>
            <p:nvPr/>
          </p:nvGrpSpPr>
          <p:grpSpPr bwMode="auto">
            <a:xfrm>
              <a:off x="0" y="2039"/>
              <a:ext cx="373" cy="288"/>
              <a:chOff x="384" y="2345"/>
              <a:chExt cx="373" cy="288"/>
            </a:xfrm>
          </p:grpSpPr>
          <p:sp>
            <p:nvSpPr>
              <p:cNvPr id="3141" name="Line 17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2" name="Text Box 18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sp>
          <p:nvSpPr>
            <p:cNvPr id="3131" name="Rectangle 7"/>
            <p:cNvSpPr>
              <a:spLocks noChangeAspect="1" noChangeArrowheads="1"/>
            </p:cNvSpPr>
            <p:nvPr/>
          </p:nvSpPr>
          <p:spPr bwMode="auto">
            <a:xfrm>
              <a:off x="383" y="976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grpSp>
          <p:nvGrpSpPr>
            <p:cNvPr id="3132" name="Group 8"/>
            <p:cNvGrpSpPr>
              <a:grpSpLocks/>
            </p:cNvGrpSpPr>
            <p:nvPr/>
          </p:nvGrpSpPr>
          <p:grpSpPr bwMode="auto">
            <a:xfrm>
              <a:off x="345" y="915"/>
              <a:ext cx="490" cy="385"/>
              <a:chOff x="236" y="1132"/>
              <a:chExt cx="394" cy="309"/>
            </a:xfrm>
          </p:grpSpPr>
          <p:sp>
            <p:nvSpPr>
              <p:cNvPr id="3139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236" y="1132"/>
                <a:ext cx="31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3140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371" y="1271"/>
                <a:ext cx="259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3133" name="Group 11"/>
            <p:cNvGrpSpPr>
              <a:grpSpLocks/>
            </p:cNvGrpSpPr>
            <p:nvPr/>
          </p:nvGrpSpPr>
          <p:grpSpPr bwMode="auto">
            <a:xfrm>
              <a:off x="371" y="2306"/>
              <a:ext cx="2630" cy="1127"/>
              <a:chOff x="755" y="2609"/>
              <a:chExt cx="2168" cy="929"/>
            </a:xfrm>
          </p:grpSpPr>
          <p:sp>
            <p:nvSpPr>
              <p:cNvPr id="3135" name="AutoShape 12"/>
              <p:cNvSpPr>
                <a:spLocks noChangeAspect="1" noChangeArrowheads="1"/>
              </p:cNvSpPr>
              <p:nvPr/>
            </p:nvSpPr>
            <p:spPr bwMode="auto">
              <a:xfrm flipH="1">
                <a:off x="755" y="2609"/>
                <a:ext cx="2168" cy="929"/>
              </a:xfrm>
              <a:prstGeom prst="parallelogram">
                <a:avLst>
                  <a:gd name="adj" fmla="val 70908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36" name="Group 13"/>
              <p:cNvGrpSpPr>
                <a:grpSpLocks/>
              </p:cNvGrpSpPr>
              <p:nvPr/>
            </p:nvGrpSpPr>
            <p:grpSpPr bwMode="auto">
              <a:xfrm rot="-851333">
                <a:off x="1346" y="3215"/>
                <a:ext cx="395" cy="314"/>
                <a:chOff x="235" y="1130"/>
                <a:chExt cx="395" cy="314"/>
              </a:xfrm>
            </p:grpSpPr>
            <p:sp>
              <p:nvSpPr>
                <p:cNvPr id="3137" name="Text Box 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5" y="1130"/>
                  <a:ext cx="313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3138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1" y="1270"/>
                  <a:ext cx="259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3134" name="Text Box 19"/>
            <p:cNvSpPr txBox="1">
              <a:spLocks noChangeArrowheads="1"/>
            </p:cNvSpPr>
            <p:nvPr/>
          </p:nvSpPr>
          <p:spPr bwMode="auto">
            <a:xfrm>
              <a:off x="2200" y="2049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O</a:t>
              </a:r>
              <a:endParaRPr lang="ru-RU" sz="2400" b="1"/>
            </a:p>
          </p:txBody>
        </p:sp>
      </p:grpSp>
      <p:sp>
        <p:nvSpPr>
          <p:cNvPr id="3076" name="Text Box 135"/>
          <p:cNvSpPr txBox="1">
            <a:spLocks noChangeArrowheads="1"/>
          </p:cNvSpPr>
          <p:nvPr/>
        </p:nvSpPr>
        <p:spPr bwMode="auto">
          <a:xfrm>
            <a:off x="1960772" y="782847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4233" name="Rectangle 137"/>
          <p:cNvSpPr>
            <a:spLocks noGrp="1" noChangeArrowheads="1"/>
          </p:cNvSpPr>
          <p:nvPr>
            <p:ph type="title"/>
          </p:nvPr>
        </p:nvSpPr>
        <p:spPr>
          <a:xfrm>
            <a:off x="400050" y="26988"/>
            <a:ext cx="8229600" cy="744537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Проекции прямой</a:t>
            </a:r>
          </a:p>
        </p:txBody>
      </p:sp>
      <p:grpSp>
        <p:nvGrpSpPr>
          <p:cNvPr id="7" name="Group 179"/>
          <p:cNvGrpSpPr>
            <a:grpSpLocks/>
          </p:cNvGrpSpPr>
          <p:nvPr/>
        </p:nvGrpSpPr>
        <p:grpSpPr bwMode="auto">
          <a:xfrm>
            <a:off x="1670050" y="1981200"/>
            <a:ext cx="1493838" cy="2724150"/>
            <a:chOff x="1052" y="1248"/>
            <a:chExt cx="941" cy="1716"/>
          </a:xfrm>
        </p:grpSpPr>
        <p:sp>
          <p:nvSpPr>
            <p:cNvPr id="3125" name="Line 180"/>
            <p:cNvSpPr>
              <a:spLocks noChangeAspect="1" noChangeShapeType="1"/>
            </p:cNvSpPr>
            <p:nvPr/>
          </p:nvSpPr>
          <p:spPr bwMode="auto">
            <a:xfrm>
              <a:off x="1513" y="2305"/>
              <a:ext cx="480" cy="65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26" name="Group 181"/>
            <p:cNvGrpSpPr>
              <a:grpSpLocks/>
            </p:cNvGrpSpPr>
            <p:nvPr/>
          </p:nvGrpSpPr>
          <p:grpSpPr bwMode="auto">
            <a:xfrm>
              <a:off x="1052" y="1248"/>
              <a:ext cx="464" cy="1420"/>
              <a:chOff x="1052" y="1248"/>
              <a:chExt cx="464" cy="1420"/>
            </a:xfrm>
          </p:grpSpPr>
          <p:sp>
            <p:nvSpPr>
              <p:cNvPr id="3127" name="Line 182"/>
              <p:cNvSpPr>
                <a:spLocks noChangeAspect="1" noChangeShapeType="1"/>
              </p:cNvSpPr>
              <p:nvPr/>
            </p:nvSpPr>
            <p:spPr bwMode="auto">
              <a:xfrm>
                <a:off x="1052" y="2300"/>
                <a:ext cx="268" cy="36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8" name="Line 183"/>
              <p:cNvSpPr>
                <a:spLocks noChangeAspect="1" noChangeShapeType="1"/>
              </p:cNvSpPr>
              <p:nvPr/>
            </p:nvSpPr>
            <p:spPr bwMode="auto">
              <a:xfrm>
                <a:off x="1052" y="1600"/>
                <a:ext cx="0" cy="705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9" name="Line 184"/>
              <p:cNvSpPr>
                <a:spLocks noChangeAspect="1" noChangeShapeType="1"/>
              </p:cNvSpPr>
              <p:nvPr/>
            </p:nvSpPr>
            <p:spPr bwMode="auto">
              <a:xfrm>
                <a:off x="1516" y="1248"/>
                <a:ext cx="0" cy="106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9" name="Group 140"/>
          <p:cNvGrpSpPr>
            <a:grpSpLocks/>
          </p:cNvGrpSpPr>
          <p:nvPr/>
        </p:nvGrpSpPr>
        <p:grpSpPr bwMode="auto">
          <a:xfrm>
            <a:off x="1295400" y="1457325"/>
            <a:ext cx="1870075" cy="1666875"/>
            <a:chOff x="816" y="918"/>
            <a:chExt cx="1178" cy="1050"/>
          </a:xfrm>
        </p:grpSpPr>
        <p:grpSp>
          <p:nvGrpSpPr>
            <p:cNvPr id="3107" name="Group 141"/>
            <p:cNvGrpSpPr>
              <a:grpSpLocks/>
            </p:cNvGrpSpPr>
            <p:nvPr/>
          </p:nvGrpSpPr>
          <p:grpSpPr bwMode="auto">
            <a:xfrm>
              <a:off x="1052" y="1600"/>
              <a:ext cx="268" cy="368"/>
              <a:chOff x="1052" y="1600"/>
              <a:chExt cx="268" cy="368"/>
            </a:xfrm>
          </p:grpSpPr>
          <p:sp>
            <p:nvSpPr>
              <p:cNvPr id="3121" name="Line 142"/>
              <p:cNvSpPr>
                <a:spLocks noChangeAspect="1" noChangeShapeType="1"/>
              </p:cNvSpPr>
              <p:nvPr/>
            </p:nvSpPr>
            <p:spPr bwMode="auto">
              <a:xfrm>
                <a:off x="1052" y="1600"/>
                <a:ext cx="268" cy="36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22" name="Group 143"/>
              <p:cNvGrpSpPr>
                <a:grpSpLocks noChangeAspect="1"/>
              </p:cNvGrpSpPr>
              <p:nvPr/>
            </p:nvGrpSpPr>
            <p:grpSpPr bwMode="auto">
              <a:xfrm rot="-7476000">
                <a:off x="1167" y="1781"/>
                <a:ext cx="81" cy="63"/>
                <a:chOff x="2533" y="2425"/>
                <a:chExt cx="45" cy="35"/>
              </a:xfrm>
            </p:grpSpPr>
            <p:sp>
              <p:nvSpPr>
                <p:cNvPr id="3123" name="Line 14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24" name="Line 14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3108" name="Group 146"/>
            <p:cNvGrpSpPr>
              <a:grpSpLocks/>
            </p:cNvGrpSpPr>
            <p:nvPr/>
          </p:nvGrpSpPr>
          <p:grpSpPr bwMode="auto">
            <a:xfrm>
              <a:off x="816" y="1185"/>
              <a:ext cx="352" cy="400"/>
              <a:chOff x="1200" y="1488"/>
              <a:chExt cx="352" cy="400"/>
            </a:xfrm>
          </p:grpSpPr>
          <p:sp>
            <p:nvSpPr>
              <p:cNvPr id="3119" name="Text Box 14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3120" name="Text Box 14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109" name="Oval 149"/>
            <p:cNvSpPr>
              <a:spLocks noChangeAspect="1" noChangeArrowheads="1"/>
            </p:cNvSpPr>
            <p:nvPr/>
          </p:nvSpPr>
          <p:spPr bwMode="auto">
            <a:xfrm>
              <a:off x="1014" y="156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10" name="Group 150"/>
            <p:cNvGrpSpPr>
              <a:grpSpLocks/>
            </p:cNvGrpSpPr>
            <p:nvPr/>
          </p:nvGrpSpPr>
          <p:grpSpPr bwMode="auto">
            <a:xfrm>
              <a:off x="1139" y="918"/>
              <a:ext cx="352" cy="400"/>
              <a:chOff x="1200" y="1488"/>
              <a:chExt cx="352" cy="400"/>
            </a:xfrm>
          </p:grpSpPr>
          <p:sp>
            <p:nvSpPr>
              <p:cNvPr id="3117" name="Text Box 15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3118" name="Text Box 15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111" name="Oval 153"/>
            <p:cNvSpPr>
              <a:spLocks noChangeAspect="1" noChangeArrowheads="1"/>
            </p:cNvSpPr>
            <p:nvPr/>
          </p:nvSpPr>
          <p:spPr bwMode="auto">
            <a:xfrm>
              <a:off x="1480" y="122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112" name="Group 154"/>
            <p:cNvGrpSpPr>
              <a:grpSpLocks/>
            </p:cNvGrpSpPr>
            <p:nvPr/>
          </p:nvGrpSpPr>
          <p:grpSpPr bwMode="auto">
            <a:xfrm>
              <a:off x="1509" y="1247"/>
              <a:ext cx="485" cy="666"/>
              <a:chOff x="1509" y="1247"/>
              <a:chExt cx="485" cy="666"/>
            </a:xfrm>
          </p:grpSpPr>
          <p:sp>
            <p:nvSpPr>
              <p:cNvPr id="3113" name="Line 155"/>
              <p:cNvSpPr>
                <a:spLocks noChangeAspect="1" noChangeShapeType="1"/>
              </p:cNvSpPr>
              <p:nvPr/>
            </p:nvSpPr>
            <p:spPr bwMode="auto">
              <a:xfrm>
                <a:off x="1509" y="1247"/>
                <a:ext cx="485" cy="666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114" name="Group 156"/>
              <p:cNvGrpSpPr>
                <a:grpSpLocks noChangeAspect="1"/>
              </p:cNvGrpSpPr>
              <p:nvPr/>
            </p:nvGrpSpPr>
            <p:grpSpPr bwMode="auto">
              <a:xfrm rot="-7476000">
                <a:off x="1716" y="1555"/>
                <a:ext cx="81" cy="63"/>
                <a:chOff x="2533" y="2425"/>
                <a:chExt cx="45" cy="35"/>
              </a:xfrm>
            </p:grpSpPr>
            <p:sp>
              <p:nvSpPr>
                <p:cNvPr id="3115" name="Line 15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16" name="Line 15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6" name="Group 159"/>
          <p:cNvGrpSpPr>
            <a:grpSpLocks/>
          </p:cNvGrpSpPr>
          <p:nvPr/>
        </p:nvGrpSpPr>
        <p:grpSpPr bwMode="auto">
          <a:xfrm>
            <a:off x="1771650" y="3036888"/>
            <a:ext cx="1560513" cy="2200275"/>
            <a:chOff x="1116" y="1913"/>
            <a:chExt cx="983" cy="1386"/>
          </a:xfrm>
        </p:grpSpPr>
        <p:sp>
          <p:nvSpPr>
            <p:cNvPr id="3088" name="Oval 160"/>
            <p:cNvSpPr>
              <a:spLocks noChangeAspect="1" noChangeArrowheads="1"/>
            </p:cNvSpPr>
            <p:nvPr/>
          </p:nvSpPr>
          <p:spPr bwMode="auto">
            <a:xfrm>
              <a:off x="1288" y="2625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61"/>
            <p:cNvGrpSpPr>
              <a:grpSpLocks/>
            </p:cNvGrpSpPr>
            <p:nvPr/>
          </p:nvGrpSpPr>
          <p:grpSpPr bwMode="auto">
            <a:xfrm>
              <a:off x="1116" y="1913"/>
              <a:ext cx="983" cy="1386"/>
              <a:chOff x="1116" y="1913"/>
              <a:chExt cx="983" cy="1386"/>
            </a:xfrm>
          </p:grpSpPr>
          <p:grpSp>
            <p:nvGrpSpPr>
              <p:cNvPr id="3090" name="Group 162"/>
              <p:cNvGrpSpPr>
                <a:grpSpLocks/>
              </p:cNvGrpSpPr>
              <p:nvPr/>
            </p:nvGrpSpPr>
            <p:grpSpPr bwMode="auto">
              <a:xfrm>
                <a:off x="1291" y="1968"/>
                <a:ext cx="64" cy="700"/>
                <a:chOff x="1291" y="1968"/>
                <a:chExt cx="64" cy="700"/>
              </a:xfrm>
            </p:grpSpPr>
            <p:sp>
              <p:nvSpPr>
                <p:cNvPr id="3103" name="Line 163"/>
                <p:cNvSpPr>
                  <a:spLocks noChangeAspect="1" noChangeShapeType="1"/>
                </p:cNvSpPr>
                <p:nvPr/>
              </p:nvSpPr>
              <p:spPr bwMode="auto">
                <a:xfrm>
                  <a:off x="1320" y="1968"/>
                  <a:ext cx="1" cy="700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3104" name="Group 164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281" y="2237"/>
                  <a:ext cx="84" cy="64"/>
                  <a:chOff x="2533" y="2425"/>
                  <a:chExt cx="45" cy="35"/>
                </a:xfrm>
              </p:grpSpPr>
              <p:sp>
                <p:nvSpPr>
                  <p:cNvPr id="3105" name="Line 16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106" name="Line 16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091" name="Group 167"/>
              <p:cNvGrpSpPr>
                <a:grpSpLocks/>
              </p:cNvGrpSpPr>
              <p:nvPr/>
            </p:nvGrpSpPr>
            <p:grpSpPr bwMode="auto">
              <a:xfrm>
                <a:off x="1116" y="2613"/>
                <a:ext cx="352" cy="400"/>
                <a:chOff x="1200" y="1488"/>
                <a:chExt cx="352" cy="400"/>
              </a:xfrm>
            </p:grpSpPr>
            <p:sp>
              <p:nvSpPr>
                <p:cNvPr id="3101" name="Text Box 16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3102" name="Text Box 16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3092" name="Group 170"/>
              <p:cNvGrpSpPr>
                <a:grpSpLocks/>
              </p:cNvGrpSpPr>
              <p:nvPr/>
            </p:nvGrpSpPr>
            <p:grpSpPr bwMode="auto">
              <a:xfrm>
                <a:off x="1747" y="2899"/>
                <a:ext cx="352" cy="400"/>
                <a:chOff x="1200" y="1488"/>
                <a:chExt cx="352" cy="400"/>
              </a:xfrm>
            </p:grpSpPr>
            <p:sp>
              <p:nvSpPr>
                <p:cNvPr id="3099" name="Text Box 17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100" name="Text Box 1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3093" name="Group 173"/>
              <p:cNvGrpSpPr>
                <a:grpSpLocks/>
              </p:cNvGrpSpPr>
              <p:nvPr/>
            </p:nvGrpSpPr>
            <p:grpSpPr bwMode="auto">
              <a:xfrm>
                <a:off x="1968" y="1913"/>
                <a:ext cx="64" cy="1043"/>
                <a:chOff x="1968" y="1913"/>
                <a:chExt cx="64" cy="1043"/>
              </a:xfrm>
            </p:grpSpPr>
            <p:sp>
              <p:nvSpPr>
                <p:cNvPr id="3095" name="Line 174"/>
                <p:cNvSpPr>
                  <a:spLocks noChangeAspect="1" noChangeShapeType="1"/>
                </p:cNvSpPr>
                <p:nvPr/>
              </p:nvSpPr>
              <p:spPr bwMode="auto">
                <a:xfrm>
                  <a:off x="1997" y="1913"/>
                  <a:ext cx="0" cy="1043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3096" name="Group 175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958" y="2326"/>
                  <a:ext cx="84" cy="64"/>
                  <a:chOff x="2533" y="2425"/>
                  <a:chExt cx="45" cy="35"/>
                </a:xfrm>
              </p:grpSpPr>
              <p:sp>
                <p:nvSpPr>
                  <p:cNvPr id="3097" name="Line 17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98" name="Line 17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3094" name="Oval 178"/>
              <p:cNvSpPr>
                <a:spLocks noChangeAspect="1" noChangeArrowheads="1"/>
              </p:cNvSpPr>
              <p:nvPr/>
            </p:nvSpPr>
            <p:spPr bwMode="auto">
              <a:xfrm>
                <a:off x="1962" y="2933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4" name="Group 139"/>
          <p:cNvGrpSpPr>
            <a:grpSpLocks/>
          </p:cNvGrpSpPr>
          <p:nvPr/>
        </p:nvGrpSpPr>
        <p:grpSpPr bwMode="auto">
          <a:xfrm>
            <a:off x="1144588" y="2454275"/>
            <a:ext cx="2563812" cy="771525"/>
            <a:chOff x="721" y="1546"/>
            <a:chExt cx="1615" cy="486"/>
          </a:xfrm>
        </p:grpSpPr>
        <p:sp>
          <p:nvSpPr>
            <p:cNvPr id="3082" name="Oval 31"/>
            <p:cNvSpPr>
              <a:spLocks noChangeAspect="1" noChangeArrowheads="1"/>
            </p:cNvSpPr>
            <p:nvPr/>
          </p:nvSpPr>
          <p:spPr bwMode="auto">
            <a:xfrm>
              <a:off x="1282" y="1917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3" name="Text Box 32"/>
            <p:cNvSpPr txBox="1">
              <a:spLocks noChangeAspect="1" noChangeArrowheads="1"/>
            </p:cNvSpPr>
            <p:nvPr/>
          </p:nvSpPr>
          <p:spPr bwMode="auto">
            <a:xfrm>
              <a:off x="1248" y="1601"/>
              <a:ext cx="2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4E03C9"/>
                  </a:solidFill>
                  <a:latin typeface="GOST type B" pitchFamily="34" charset="0"/>
                </a:rPr>
                <a:t>A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3084" name="Oval 58"/>
            <p:cNvSpPr>
              <a:spLocks noChangeAspect="1" noChangeArrowheads="1"/>
            </p:cNvSpPr>
            <p:nvPr/>
          </p:nvSpPr>
          <p:spPr bwMode="auto">
            <a:xfrm>
              <a:off x="1956" y="1862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5" name="Text Box 59"/>
            <p:cNvSpPr txBox="1">
              <a:spLocks noChangeAspect="1" noChangeArrowheads="1"/>
            </p:cNvSpPr>
            <p:nvPr/>
          </p:nvSpPr>
          <p:spPr bwMode="auto">
            <a:xfrm>
              <a:off x="1922" y="1546"/>
              <a:ext cx="2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3086" name="Line 70"/>
            <p:cNvSpPr>
              <a:spLocks noChangeShapeType="1"/>
            </p:cNvSpPr>
            <p:nvPr/>
          </p:nvSpPr>
          <p:spPr bwMode="auto">
            <a:xfrm flipV="1">
              <a:off x="721" y="1868"/>
              <a:ext cx="1615" cy="138"/>
            </a:xfrm>
            <a:prstGeom prst="line">
              <a:avLst/>
            </a:prstGeom>
            <a:noFill/>
            <a:ln w="317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87" name="Text Box 74"/>
            <p:cNvSpPr txBox="1">
              <a:spLocks noChangeArrowheads="1"/>
            </p:cNvSpPr>
            <p:nvPr/>
          </p:nvSpPr>
          <p:spPr bwMode="auto">
            <a:xfrm>
              <a:off x="732" y="1705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4E03C9"/>
                  </a:solidFill>
                  <a:latin typeface="GOST type B" pitchFamily="34" charset="0"/>
                </a:rPr>
                <a:t>m</a:t>
              </a:r>
              <a:endParaRPr lang="ru-RU" sz="2400" b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1086928" y="1233907"/>
            <a:ext cx="5676152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2531" name="Group 7"/>
          <p:cNvGrpSpPr>
            <a:grpSpLocks/>
          </p:cNvGrpSpPr>
          <p:nvPr/>
        </p:nvGrpSpPr>
        <p:grpSpPr bwMode="auto">
          <a:xfrm>
            <a:off x="1078302" y="1546225"/>
            <a:ext cx="5082786" cy="3448050"/>
            <a:chOff x="311" y="1430"/>
            <a:chExt cx="3592" cy="2172"/>
          </a:xfrm>
        </p:grpSpPr>
        <p:grpSp>
          <p:nvGrpSpPr>
            <p:cNvPr id="22575" name="Group 8"/>
            <p:cNvGrpSpPr>
              <a:grpSpLocks/>
            </p:cNvGrpSpPr>
            <p:nvPr/>
          </p:nvGrpSpPr>
          <p:grpSpPr bwMode="auto">
            <a:xfrm>
              <a:off x="311" y="2610"/>
              <a:ext cx="3592" cy="292"/>
              <a:chOff x="311" y="2610"/>
              <a:chExt cx="3592" cy="292"/>
            </a:xfrm>
          </p:grpSpPr>
          <p:sp>
            <p:nvSpPr>
              <p:cNvPr id="22593" name="Line 9"/>
              <p:cNvSpPr>
                <a:spLocks noChangeAspect="1" noChangeShapeType="1"/>
              </p:cNvSpPr>
              <p:nvPr/>
            </p:nvSpPr>
            <p:spPr bwMode="auto">
              <a:xfrm flipH="1" flipV="1">
                <a:off x="342" y="2610"/>
                <a:ext cx="35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94" name="Text Box 10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311" y="26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400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2576" name="Group 11"/>
            <p:cNvGrpSpPr>
              <a:grpSpLocks/>
            </p:cNvGrpSpPr>
            <p:nvPr/>
          </p:nvGrpSpPr>
          <p:grpSpPr bwMode="auto">
            <a:xfrm>
              <a:off x="1917" y="2786"/>
              <a:ext cx="334" cy="379"/>
              <a:chOff x="1463" y="2625"/>
              <a:chExt cx="334" cy="379"/>
            </a:xfrm>
          </p:grpSpPr>
          <p:sp>
            <p:nvSpPr>
              <p:cNvPr id="22591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2592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2577" name="Group 14"/>
            <p:cNvGrpSpPr>
              <a:grpSpLocks/>
            </p:cNvGrpSpPr>
            <p:nvPr/>
          </p:nvGrpSpPr>
          <p:grpSpPr bwMode="auto">
            <a:xfrm>
              <a:off x="2472" y="3043"/>
              <a:ext cx="328" cy="379"/>
              <a:chOff x="2381" y="2750"/>
              <a:chExt cx="328" cy="379"/>
            </a:xfrm>
          </p:grpSpPr>
          <p:sp>
            <p:nvSpPr>
              <p:cNvPr id="22589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2590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2578" name="Line 17"/>
            <p:cNvSpPr>
              <a:spLocks noChangeShapeType="1"/>
            </p:cNvSpPr>
            <p:nvPr/>
          </p:nvSpPr>
          <p:spPr bwMode="auto">
            <a:xfrm rot="-2506393">
              <a:off x="2106" y="2912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2579" name="Group 18"/>
            <p:cNvGrpSpPr>
              <a:grpSpLocks/>
            </p:cNvGrpSpPr>
            <p:nvPr/>
          </p:nvGrpSpPr>
          <p:grpSpPr bwMode="auto">
            <a:xfrm>
              <a:off x="1668" y="1430"/>
              <a:ext cx="984" cy="938"/>
              <a:chOff x="1577" y="1339"/>
              <a:chExt cx="984" cy="938"/>
            </a:xfrm>
          </p:grpSpPr>
          <p:grpSp>
            <p:nvGrpSpPr>
              <p:cNvPr id="22582" name="Group 19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2587" name="Text Box 2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2588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2583" name="Group 22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2585" name="Text Box 2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2586" name="Text Box 2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2584" name="Line 25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580" name="Oval 26"/>
            <p:cNvSpPr>
              <a:spLocks noChangeAspect="1" noChangeArrowheads="1"/>
            </p:cNvSpPr>
            <p:nvPr/>
          </p:nvSpPr>
          <p:spPr bwMode="auto">
            <a:xfrm flipV="1">
              <a:off x="2510" y="1776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81" name="Oval 27"/>
            <p:cNvSpPr>
              <a:spLocks noChangeAspect="1" noChangeArrowheads="1"/>
            </p:cNvSpPr>
            <p:nvPr/>
          </p:nvSpPr>
          <p:spPr bwMode="auto">
            <a:xfrm flipV="1">
              <a:off x="1890" y="2333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2532" name="Oval 28"/>
          <p:cNvSpPr>
            <a:spLocks noChangeAspect="1" noChangeArrowheads="1"/>
          </p:cNvSpPr>
          <p:nvPr/>
        </p:nvSpPr>
        <p:spPr bwMode="auto">
          <a:xfrm flipV="1">
            <a:off x="3948113" y="46990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Oval 29"/>
          <p:cNvSpPr>
            <a:spLocks noChangeAspect="1" noChangeArrowheads="1"/>
          </p:cNvSpPr>
          <p:nvPr/>
        </p:nvSpPr>
        <p:spPr bwMode="auto">
          <a:xfrm flipV="1">
            <a:off x="2965450" y="4127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Line 30"/>
          <p:cNvSpPr>
            <a:spLocks noChangeAspect="1" noChangeShapeType="1"/>
          </p:cNvSpPr>
          <p:nvPr/>
        </p:nvSpPr>
        <p:spPr bwMode="auto">
          <a:xfrm flipV="1">
            <a:off x="3994150" y="2143125"/>
            <a:ext cx="0" cy="258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Line 31"/>
          <p:cNvSpPr>
            <a:spLocks noChangeAspect="1" noChangeShapeType="1"/>
          </p:cNvSpPr>
          <p:nvPr/>
        </p:nvSpPr>
        <p:spPr bwMode="auto">
          <a:xfrm flipV="1">
            <a:off x="3005138" y="3033713"/>
            <a:ext cx="0" cy="113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44" name="Rectangle 124"/>
          <p:cNvSpPr>
            <a:spLocks noChangeArrowheads="1"/>
          </p:cNvSpPr>
          <p:nvPr/>
        </p:nvSpPr>
        <p:spPr bwMode="auto">
          <a:xfrm>
            <a:off x="1069675" y="144463"/>
            <a:ext cx="8074324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2537" name="Text Box 126"/>
          <p:cNvSpPr txBox="1">
            <a:spLocks noChangeArrowheads="1"/>
          </p:cNvSpPr>
          <p:nvPr/>
        </p:nvSpPr>
        <p:spPr bwMode="auto">
          <a:xfrm>
            <a:off x="390525" y="5597525"/>
            <a:ext cx="875347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>
                <a:solidFill>
                  <a:srgbClr val="800080"/>
                </a:solidFill>
              </a:rPr>
              <a:t>Данный отрезок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 АВ </a:t>
            </a:r>
            <a:r>
              <a:rPr lang="ru-RU">
                <a:solidFill>
                  <a:srgbClr val="800080"/>
                </a:solidFill>
              </a:rPr>
              <a:t> занимает общее положение, преобразуем его во фронтальную прямую уровня путем перемещения концов отрезка по горизонтальным плоскостям уровня согласно схемы</a:t>
            </a:r>
          </a:p>
          <a:p>
            <a:pPr eaLnBrk="1" hangingPunct="1"/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>
                <a:solidFill>
                  <a:srgbClr val="800080"/>
                </a:solidFill>
              </a:rPr>
              <a:t> </a:t>
            </a:r>
          </a:p>
        </p:txBody>
      </p:sp>
      <p:grpSp>
        <p:nvGrpSpPr>
          <p:cNvPr id="9" name="Group 228"/>
          <p:cNvGrpSpPr>
            <a:grpSpLocks/>
          </p:cNvGrpSpPr>
          <p:nvPr/>
        </p:nvGrpSpPr>
        <p:grpSpPr bwMode="auto">
          <a:xfrm>
            <a:off x="6659563" y="1196975"/>
            <a:ext cx="2514600" cy="2324100"/>
            <a:chOff x="4195" y="754"/>
            <a:chExt cx="1584" cy="1464"/>
          </a:xfrm>
        </p:grpSpPr>
        <p:grpSp>
          <p:nvGrpSpPr>
            <p:cNvPr id="22539" name="Group 192"/>
            <p:cNvGrpSpPr>
              <a:grpSpLocks/>
            </p:cNvGrpSpPr>
            <p:nvPr/>
          </p:nvGrpSpPr>
          <p:grpSpPr bwMode="auto">
            <a:xfrm>
              <a:off x="4195" y="754"/>
              <a:ext cx="1341" cy="1464"/>
              <a:chOff x="4195" y="754"/>
              <a:chExt cx="1341" cy="1464"/>
            </a:xfrm>
          </p:grpSpPr>
          <p:grpSp>
            <p:nvGrpSpPr>
              <p:cNvPr id="22543" name="Group 193"/>
              <p:cNvGrpSpPr>
                <a:grpSpLocks/>
              </p:cNvGrpSpPr>
              <p:nvPr/>
            </p:nvGrpSpPr>
            <p:grpSpPr bwMode="auto">
              <a:xfrm>
                <a:off x="4195" y="1031"/>
                <a:ext cx="1341" cy="1187"/>
                <a:chOff x="4186" y="2228"/>
                <a:chExt cx="1341" cy="1187"/>
              </a:xfrm>
            </p:grpSpPr>
            <p:sp>
              <p:nvSpPr>
                <p:cNvPr id="22545" name="Line 194"/>
                <p:cNvSpPr>
                  <a:spLocks noChangeAspect="1" noChangeShapeType="1"/>
                </p:cNvSpPr>
                <p:nvPr/>
              </p:nvSpPr>
              <p:spPr bwMode="auto">
                <a:xfrm>
                  <a:off x="5258" y="2450"/>
                  <a:ext cx="0" cy="70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2546" name="Group 195"/>
                <p:cNvGrpSpPr>
                  <a:grpSpLocks/>
                </p:cNvGrpSpPr>
                <p:nvPr/>
              </p:nvGrpSpPr>
              <p:grpSpPr bwMode="auto">
                <a:xfrm>
                  <a:off x="5221" y="3017"/>
                  <a:ext cx="306" cy="255"/>
                  <a:chOff x="5025" y="2996"/>
                  <a:chExt cx="306" cy="255"/>
                </a:xfrm>
              </p:grpSpPr>
              <p:grpSp>
                <p:nvGrpSpPr>
                  <p:cNvPr id="22571" name="Group 196"/>
                  <p:cNvGrpSpPr>
                    <a:grpSpLocks/>
                  </p:cNvGrpSpPr>
                  <p:nvPr/>
                </p:nvGrpSpPr>
                <p:grpSpPr bwMode="auto">
                  <a:xfrm>
                    <a:off x="5062" y="2996"/>
                    <a:ext cx="269" cy="255"/>
                    <a:chOff x="5303" y="3031"/>
                    <a:chExt cx="269" cy="255"/>
                  </a:xfrm>
                </p:grpSpPr>
                <p:sp>
                  <p:nvSpPr>
                    <p:cNvPr id="22573" name="Text Box 19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3" y="303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2574" name="Text Box 19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4" y="3103"/>
                      <a:ext cx="16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22572" name="Oval 19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25" y="3083"/>
                    <a:ext cx="71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2547" name="Group 200"/>
                <p:cNvGrpSpPr>
                  <a:grpSpLocks/>
                </p:cNvGrpSpPr>
                <p:nvPr/>
              </p:nvGrpSpPr>
              <p:grpSpPr bwMode="auto">
                <a:xfrm>
                  <a:off x="4799" y="2228"/>
                  <a:ext cx="705" cy="257"/>
                  <a:chOff x="4603" y="2207"/>
                  <a:chExt cx="705" cy="257"/>
                </a:xfrm>
              </p:grpSpPr>
              <p:grpSp>
                <p:nvGrpSpPr>
                  <p:cNvPr id="22562" name="Group 201"/>
                  <p:cNvGrpSpPr>
                    <a:grpSpLocks/>
                  </p:cNvGrpSpPr>
                  <p:nvPr/>
                </p:nvGrpSpPr>
                <p:grpSpPr bwMode="auto">
                  <a:xfrm>
                    <a:off x="4603" y="2408"/>
                    <a:ext cx="444" cy="52"/>
                    <a:chOff x="4846" y="3194"/>
                    <a:chExt cx="444" cy="52"/>
                  </a:xfrm>
                </p:grpSpPr>
                <p:grpSp>
                  <p:nvGrpSpPr>
                    <p:cNvPr id="22567" name="Group 2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89" y="3194"/>
                      <a:ext cx="74" cy="52"/>
                      <a:chOff x="2878" y="3338"/>
                      <a:chExt cx="91" cy="80"/>
                    </a:xfrm>
                  </p:grpSpPr>
                  <p:sp>
                    <p:nvSpPr>
                      <p:cNvPr id="22569" name="Line 20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878" y="3338"/>
                        <a:ext cx="91" cy="3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570" name="Line 20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878" y="3374"/>
                        <a:ext cx="91" cy="4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C425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2568" name="Line 2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46" y="3218"/>
                      <a:ext cx="4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2563" name="Oval 20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5026" y="2393"/>
                    <a:ext cx="71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2564" name="Group 207"/>
                  <p:cNvGrpSpPr>
                    <a:grpSpLocks/>
                  </p:cNvGrpSpPr>
                  <p:nvPr/>
                </p:nvGrpSpPr>
                <p:grpSpPr bwMode="auto">
                  <a:xfrm>
                    <a:off x="5050" y="2207"/>
                    <a:ext cx="258" cy="255"/>
                    <a:chOff x="5306" y="2201"/>
                    <a:chExt cx="258" cy="255"/>
                  </a:xfrm>
                </p:grpSpPr>
                <p:sp>
                  <p:nvSpPr>
                    <p:cNvPr id="22565" name="Text Box 20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306" y="2201"/>
                      <a:ext cx="258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>
                          <a:solidFill>
                            <a:srgbClr val="C42500"/>
                          </a:solidFill>
                          <a:sym typeface="Symbol" pitchFamily="18" charset="2"/>
                        </a:rPr>
                        <a:t></a:t>
                      </a:r>
                      <a:endPara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2566" name="Text Box 209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5407" y="2273"/>
                      <a:ext cx="138" cy="18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 baseline="-20000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</p:grpSp>
            </p:grpSp>
            <p:grpSp>
              <p:nvGrpSpPr>
                <p:cNvPr id="22548" name="Group 210"/>
                <p:cNvGrpSpPr>
                  <a:grpSpLocks/>
                </p:cNvGrpSpPr>
                <p:nvPr/>
              </p:nvGrpSpPr>
              <p:grpSpPr bwMode="auto">
                <a:xfrm>
                  <a:off x="4186" y="2308"/>
                  <a:ext cx="1154" cy="1107"/>
                  <a:chOff x="3990" y="2287"/>
                  <a:chExt cx="1154" cy="1107"/>
                </a:xfrm>
              </p:grpSpPr>
              <p:sp>
                <p:nvSpPr>
                  <p:cNvPr id="22549" name="Text Box 21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88" y="3144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1</a:t>
                    </a:r>
                  </a:p>
                </p:txBody>
              </p:sp>
              <p:grpSp>
                <p:nvGrpSpPr>
                  <p:cNvPr id="22550" name="Group 212"/>
                  <p:cNvGrpSpPr>
                    <a:grpSpLocks/>
                  </p:cNvGrpSpPr>
                  <p:nvPr/>
                </p:nvGrpSpPr>
                <p:grpSpPr bwMode="auto">
                  <a:xfrm>
                    <a:off x="3990" y="2287"/>
                    <a:ext cx="1154" cy="932"/>
                    <a:chOff x="3990" y="2287"/>
                    <a:chExt cx="1154" cy="932"/>
                  </a:xfrm>
                </p:grpSpPr>
                <p:sp>
                  <p:nvSpPr>
                    <p:cNvPr id="22551" name="Line 213"/>
                    <p:cNvSpPr>
                      <a:spLocks noChangeAspect="1" noChangeShapeType="1"/>
                    </p:cNvSpPr>
                    <p:nvPr/>
                  </p:nvSpPr>
                  <p:spPr bwMode="auto">
                    <a:xfrm flipH="1">
                      <a:off x="4183" y="2751"/>
                      <a:ext cx="961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triangle" w="med" len="lg"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2" name="Line 214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604" y="2432"/>
                      <a:ext cx="0" cy="755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3" name="Text Box 21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5" y="2743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2554" name="Text Box 21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93" y="2505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222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latin typeface="GOST type B" pitchFamily="34" charset="0"/>
                        </a:rPr>
                        <a:t>П</a:t>
                      </a:r>
                      <a:r>
                        <a:rPr lang="ru-RU" sz="2000" i="1" baseline="-20000"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2555" name="Text Box 21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306" y="2287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ru-RU" sz="2000" i="1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А</a:t>
                      </a:r>
                      <a:r>
                        <a:rPr lang="ru-RU" sz="2000" i="1" baseline="-20000">
                          <a:solidFill>
                            <a:schemeClr val="accent2"/>
                          </a:solidFill>
                          <a:latin typeface="GOST type B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22556" name="Text Box 21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990" y="2620"/>
                      <a:ext cx="303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/>
                      <a:r>
                        <a:rPr lang="en-US" sz="2000" i="1">
                          <a:latin typeface="GOST type B" pitchFamily="34" charset="0"/>
                        </a:rPr>
                        <a:t>x</a:t>
                      </a:r>
                      <a:endParaRPr lang="ru-RU" sz="2000" i="1" baseline="-20000">
                        <a:latin typeface="GOST type B" pitchFamily="34" charset="0"/>
                      </a:endParaRPr>
                    </a:p>
                  </p:txBody>
                </p:sp>
                <p:grpSp>
                  <p:nvGrpSpPr>
                    <p:cNvPr id="22557" name="Group 21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4498" y="2640"/>
                      <a:ext cx="109" cy="107"/>
                      <a:chOff x="4826" y="2422"/>
                      <a:chExt cx="157" cy="151"/>
                    </a:xfrm>
                  </p:grpSpPr>
                  <p:sp>
                    <p:nvSpPr>
                      <p:cNvPr id="22560" name="Arc 220"/>
                      <p:cNvSpPr>
                        <a:spLocks noChangeAspect="1"/>
                      </p:cNvSpPr>
                      <p:nvPr/>
                    </p:nvSpPr>
                    <p:spPr bwMode="auto">
                      <a:xfrm rot="-5400000">
                        <a:off x="4829" y="2419"/>
                        <a:ext cx="151" cy="157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0 w 21600"/>
                          <a:gd name="T3" fmla="*/ 0 h 21600"/>
                          <a:gd name="T4" fmla="*/ 0 w 21600"/>
                          <a:gd name="T5" fmla="*/ 0 h 21600"/>
                          <a:gd name="T6" fmla="*/ 0 60000 65536"/>
                          <a:gd name="T7" fmla="*/ 0 60000 65536"/>
                          <a:gd name="T8" fmla="*/ 0 60000 65536"/>
                          <a:gd name="T9" fmla="*/ 0 w 21600"/>
                          <a:gd name="T10" fmla="*/ 0 h 21600"/>
                          <a:gd name="T11" fmla="*/ 21600 w 21600"/>
                          <a:gd name="T12" fmla="*/ 21600 h 21600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1600" h="21600" fill="none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</a:path>
                          <a:path w="21600" h="21600" stroke="0" extrusionOk="0">
                            <a:moveTo>
                              <a:pt x="-1" y="0"/>
                            </a:moveTo>
                            <a:cubicBezTo>
                              <a:pt x="11929" y="0"/>
                              <a:pt x="21600" y="9670"/>
                              <a:pt x="21600" y="21600"/>
                            </a:cubicBezTo>
                            <a:lnTo>
                              <a:pt x="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2561" name="Oval 221"/>
                      <p:cNvSpPr>
                        <a:spLocks noChangeAspect="1" noChangeArrowheads="1"/>
                      </p:cNvSpPr>
                      <p:nvPr/>
                    </p:nvSpPr>
                    <p:spPr bwMode="auto">
                      <a:xfrm rot="-5400000">
                        <a:off x="4907" y="2511"/>
                        <a:ext cx="25" cy="25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</p:grpSp>
                <p:sp>
                  <p:nvSpPr>
                    <p:cNvPr id="22558" name="Oval 22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70" y="3149"/>
                      <a:ext cx="72" cy="7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559" name="Oval 22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568" y="2398"/>
                      <a:ext cx="71" cy="71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sp>
            <p:nvSpPr>
              <p:cNvPr id="22544" name="Text Box 224"/>
              <p:cNvSpPr txBox="1">
                <a:spLocks noChangeArrowheads="1"/>
              </p:cNvSpPr>
              <p:nvPr/>
            </p:nvSpPr>
            <p:spPr bwMode="auto">
              <a:xfrm>
                <a:off x="4513" y="754"/>
                <a:ext cx="67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>
                    <a:solidFill>
                      <a:srgbClr val="C42500"/>
                    </a:solidFill>
                  </a:rPr>
                  <a:t>Схема:</a:t>
                </a:r>
              </a:p>
            </p:txBody>
          </p:sp>
        </p:grpSp>
        <p:grpSp>
          <p:nvGrpSpPr>
            <p:cNvPr id="22540" name="Group 225"/>
            <p:cNvGrpSpPr>
              <a:grpSpLocks/>
            </p:cNvGrpSpPr>
            <p:nvPr/>
          </p:nvGrpSpPr>
          <p:grpSpPr bwMode="auto">
            <a:xfrm>
              <a:off x="5499" y="1024"/>
              <a:ext cx="280" cy="250"/>
              <a:chOff x="5334" y="2198"/>
              <a:chExt cx="280" cy="250"/>
            </a:xfrm>
          </p:grpSpPr>
          <p:sp>
            <p:nvSpPr>
              <p:cNvPr id="22541" name="Text Box 226"/>
              <p:cNvSpPr txBox="1">
                <a:spLocks noChangeAspect="1" noChangeArrowheads="1"/>
              </p:cNvSpPr>
              <p:nvPr/>
            </p:nvSpPr>
            <p:spPr bwMode="auto">
              <a:xfrm>
                <a:off x="5355" y="2198"/>
                <a:ext cx="25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2542" name="Line 227"/>
              <p:cNvSpPr>
                <a:spLocks noChangeShapeType="1"/>
              </p:cNvSpPr>
              <p:nvPr/>
            </p:nvSpPr>
            <p:spPr bwMode="auto">
              <a:xfrm>
                <a:off x="5334" y="2429"/>
                <a:ext cx="233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931652" y="144463"/>
            <a:ext cx="8212347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983411" y="1323766"/>
            <a:ext cx="5796922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3556" name="Group 6"/>
          <p:cNvGrpSpPr>
            <a:grpSpLocks/>
          </p:cNvGrpSpPr>
          <p:nvPr/>
        </p:nvGrpSpPr>
        <p:grpSpPr bwMode="auto">
          <a:xfrm>
            <a:off x="992038" y="3422650"/>
            <a:ext cx="5693434" cy="463550"/>
            <a:chOff x="311" y="2610"/>
            <a:chExt cx="3592" cy="292"/>
          </a:xfrm>
        </p:grpSpPr>
        <p:sp>
          <p:nvSpPr>
            <p:cNvPr id="23692" name="Line 7"/>
            <p:cNvSpPr>
              <a:spLocks noChangeAspect="1" noChangeShapeType="1"/>
            </p:cNvSpPr>
            <p:nvPr/>
          </p:nvSpPr>
          <p:spPr bwMode="auto">
            <a:xfrm flipH="1" flipV="1">
              <a:off x="342" y="2610"/>
              <a:ext cx="35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93" name="Text Box 8"/>
            <p:cNvSpPr txBox="1">
              <a:spLocks noChangeAspect="1" noChangeArrowheads="1"/>
            </p:cNvSpPr>
            <p:nvPr/>
          </p:nvSpPr>
          <p:spPr bwMode="auto">
            <a:xfrm flipV="1">
              <a:off x="311" y="2614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400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5194300" y="2003425"/>
            <a:ext cx="865188" cy="1096963"/>
            <a:chOff x="2739" y="1625"/>
            <a:chExt cx="545" cy="691"/>
          </a:xfrm>
        </p:grpSpPr>
        <p:grpSp>
          <p:nvGrpSpPr>
            <p:cNvPr id="23685" name="Group 54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3688" name="Line 55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689" name="Group 56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3690" name="Rectangle 57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3691" name="Line 58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3686" name="Rectangle 59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3687" name="Arc 60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290"/>
          <p:cNvGrpSpPr>
            <a:grpSpLocks/>
          </p:cNvGrpSpPr>
          <p:nvPr/>
        </p:nvGrpSpPr>
        <p:grpSpPr bwMode="auto">
          <a:xfrm>
            <a:off x="2986088" y="2065338"/>
            <a:ext cx="2879725" cy="1025525"/>
            <a:chOff x="1881" y="1301"/>
            <a:chExt cx="1814" cy="646"/>
          </a:xfrm>
        </p:grpSpPr>
        <p:sp>
          <p:nvSpPr>
            <p:cNvPr id="23673" name="Line 39"/>
            <p:cNvSpPr>
              <a:spLocks noChangeShapeType="1"/>
            </p:cNvSpPr>
            <p:nvPr/>
          </p:nvSpPr>
          <p:spPr bwMode="auto">
            <a:xfrm>
              <a:off x="1881" y="1905"/>
              <a:ext cx="1814" cy="0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74" name="Group 287"/>
            <p:cNvGrpSpPr>
              <a:grpSpLocks/>
            </p:cNvGrpSpPr>
            <p:nvPr/>
          </p:nvGrpSpPr>
          <p:grpSpPr bwMode="auto">
            <a:xfrm>
              <a:off x="2282" y="1301"/>
              <a:ext cx="699" cy="646"/>
              <a:chOff x="2282" y="1301"/>
              <a:chExt cx="699" cy="646"/>
            </a:xfrm>
          </p:grpSpPr>
          <p:grpSp>
            <p:nvGrpSpPr>
              <p:cNvPr id="23675" name="Group 40"/>
              <p:cNvGrpSpPr>
                <a:grpSpLocks noChangeAspect="1"/>
              </p:cNvGrpSpPr>
              <p:nvPr/>
            </p:nvGrpSpPr>
            <p:grpSpPr bwMode="auto">
              <a:xfrm rot="82201" flipV="1">
                <a:off x="2282" y="1861"/>
                <a:ext cx="110" cy="86"/>
                <a:chOff x="2533" y="2425"/>
                <a:chExt cx="45" cy="35"/>
              </a:xfrm>
            </p:grpSpPr>
            <p:sp>
              <p:nvSpPr>
                <p:cNvPr id="23683" name="Line 41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4" name="Line 4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3676" name="Group 43"/>
              <p:cNvGrpSpPr>
                <a:grpSpLocks/>
              </p:cNvGrpSpPr>
              <p:nvPr/>
            </p:nvGrpSpPr>
            <p:grpSpPr bwMode="auto">
              <a:xfrm flipH="1">
                <a:off x="2521" y="1751"/>
                <a:ext cx="157" cy="151"/>
                <a:chOff x="4308" y="2540"/>
                <a:chExt cx="157" cy="151"/>
              </a:xfrm>
            </p:grpSpPr>
            <p:sp>
              <p:nvSpPr>
                <p:cNvPr id="23681" name="Arc 44"/>
                <p:cNvSpPr>
                  <a:spLocks/>
                </p:cNvSpPr>
                <p:nvPr/>
              </p:nvSpPr>
              <p:spPr bwMode="auto">
                <a:xfrm rot="-5400000">
                  <a:off x="4311" y="2537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2" name="Oval 45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396" y="2629"/>
                  <a:ext cx="25" cy="25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rgbClr val="00CC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23677" name="Line 66"/>
              <p:cNvSpPr>
                <a:spLocks noChangeShapeType="1"/>
              </p:cNvSpPr>
              <p:nvPr/>
            </p:nvSpPr>
            <p:spPr bwMode="auto">
              <a:xfrm>
                <a:off x="2515" y="1345"/>
                <a:ext cx="466" cy="0"/>
              </a:xfrm>
              <a:prstGeom prst="line">
                <a:avLst/>
              </a:prstGeom>
              <a:noFill/>
              <a:ln w="9525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678" name="Group 67"/>
              <p:cNvGrpSpPr>
                <a:grpSpLocks noChangeAspect="1"/>
              </p:cNvGrpSpPr>
              <p:nvPr/>
            </p:nvGrpSpPr>
            <p:grpSpPr bwMode="auto">
              <a:xfrm rot="82201" flipV="1">
                <a:off x="2707" y="1301"/>
                <a:ext cx="110" cy="86"/>
                <a:chOff x="2533" y="2425"/>
                <a:chExt cx="45" cy="35"/>
              </a:xfrm>
            </p:grpSpPr>
            <p:sp>
              <p:nvSpPr>
                <p:cNvPr id="23679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3680" name="Line 6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rgbClr val="00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" name="Group 285"/>
          <p:cNvGrpSpPr>
            <a:grpSpLocks/>
          </p:cNvGrpSpPr>
          <p:nvPr/>
        </p:nvGrpSpPr>
        <p:grpSpPr bwMode="auto">
          <a:xfrm>
            <a:off x="4672013" y="2138363"/>
            <a:ext cx="1263650" cy="2079625"/>
            <a:chOff x="2943" y="1347"/>
            <a:chExt cx="796" cy="1310"/>
          </a:xfrm>
        </p:grpSpPr>
        <p:sp>
          <p:nvSpPr>
            <p:cNvPr id="23665" name="Line 28"/>
            <p:cNvSpPr>
              <a:spLocks noChangeShapeType="1"/>
            </p:cNvSpPr>
            <p:nvPr/>
          </p:nvSpPr>
          <p:spPr bwMode="auto">
            <a:xfrm flipV="1">
              <a:off x="3694" y="1905"/>
              <a:ext cx="0" cy="752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66" name="Group 29"/>
            <p:cNvGrpSpPr>
              <a:grpSpLocks noChangeAspect="1"/>
            </p:cNvGrpSpPr>
            <p:nvPr/>
          </p:nvGrpSpPr>
          <p:grpSpPr bwMode="auto">
            <a:xfrm rot="16122421" flipV="1">
              <a:off x="3641" y="2314"/>
              <a:ext cx="110" cy="86"/>
              <a:chOff x="2533" y="2425"/>
              <a:chExt cx="45" cy="35"/>
            </a:xfrm>
          </p:grpSpPr>
          <p:sp>
            <p:nvSpPr>
              <p:cNvPr id="23671" name="Line 3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72" name="Line 3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3667" name="Line 70"/>
            <p:cNvSpPr>
              <a:spLocks noChangeShapeType="1"/>
            </p:cNvSpPr>
            <p:nvPr/>
          </p:nvSpPr>
          <p:spPr bwMode="auto">
            <a:xfrm flipV="1">
              <a:off x="2984" y="1347"/>
              <a:ext cx="0" cy="1301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68" name="Group 71"/>
            <p:cNvGrpSpPr>
              <a:grpSpLocks noChangeAspect="1"/>
            </p:cNvGrpSpPr>
            <p:nvPr/>
          </p:nvGrpSpPr>
          <p:grpSpPr bwMode="auto">
            <a:xfrm rot="16122421" flipV="1">
              <a:off x="2931" y="2244"/>
              <a:ext cx="110" cy="86"/>
              <a:chOff x="2533" y="2425"/>
              <a:chExt cx="45" cy="35"/>
            </a:xfrm>
          </p:grpSpPr>
          <p:sp>
            <p:nvSpPr>
              <p:cNvPr id="23669" name="Line 72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670" name="Line 73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rgbClr val="00CC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291"/>
          <p:cNvGrpSpPr>
            <a:grpSpLocks/>
          </p:cNvGrpSpPr>
          <p:nvPr/>
        </p:nvGrpSpPr>
        <p:grpSpPr bwMode="auto">
          <a:xfrm>
            <a:off x="4568825" y="1558925"/>
            <a:ext cx="1719263" cy="1690688"/>
            <a:chOff x="2878" y="982"/>
            <a:chExt cx="1083" cy="1065"/>
          </a:xfrm>
        </p:grpSpPr>
        <p:grpSp>
          <p:nvGrpSpPr>
            <p:cNvPr id="23651" name="Group 46"/>
            <p:cNvGrpSpPr>
              <a:grpSpLocks/>
            </p:cNvGrpSpPr>
            <p:nvPr/>
          </p:nvGrpSpPr>
          <p:grpSpPr bwMode="auto">
            <a:xfrm>
              <a:off x="3572" y="1521"/>
              <a:ext cx="389" cy="403"/>
              <a:chOff x="617" y="1934"/>
              <a:chExt cx="389" cy="403"/>
            </a:xfrm>
          </p:grpSpPr>
          <p:grpSp>
            <p:nvGrpSpPr>
              <p:cNvPr id="23661" name="Group 47"/>
              <p:cNvGrpSpPr>
                <a:grpSpLocks/>
              </p:cNvGrpSpPr>
              <p:nvPr/>
            </p:nvGrpSpPr>
            <p:grpSpPr bwMode="auto">
              <a:xfrm>
                <a:off x="617" y="1958"/>
                <a:ext cx="328" cy="379"/>
                <a:chOff x="2381" y="2750"/>
                <a:chExt cx="328" cy="379"/>
              </a:xfrm>
            </p:grpSpPr>
            <p:sp>
              <p:nvSpPr>
                <p:cNvPr id="23663" name="Text Box 4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endParaRPr lang="ru-RU" sz="32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3664" name="Text Box 4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62" name="Text Box 50"/>
              <p:cNvSpPr txBox="1">
                <a:spLocks noChangeAspect="1" noChangeArrowheads="1"/>
              </p:cNvSpPr>
              <p:nvPr/>
            </p:nvSpPr>
            <p:spPr bwMode="auto">
              <a:xfrm>
                <a:off x="812" y="1934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grpSp>
          <p:nvGrpSpPr>
            <p:cNvPr id="23652" name="Group 289"/>
            <p:cNvGrpSpPr>
              <a:grpSpLocks/>
            </p:cNvGrpSpPr>
            <p:nvPr/>
          </p:nvGrpSpPr>
          <p:grpSpPr bwMode="auto">
            <a:xfrm>
              <a:off x="2878" y="982"/>
              <a:ext cx="852" cy="1065"/>
              <a:chOff x="2878" y="982"/>
              <a:chExt cx="852" cy="1065"/>
            </a:xfrm>
          </p:grpSpPr>
          <p:sp>
            <p:nvSpPr>
              <p:cNvPr id="23653" name="Line 51"/>
              <p:cNvSpPr>
                <a:spLocks noChangeShapeType="1"/>
              </p:cNvSpPr>
              <p:nvPr/>
            </p:nvSpPr>
            <p:spPr bwMode="auto">
              <a:xfrm rot="-1795847">
                <a:off x="3164" y="1205"/>
                <a:ext cx="336" cy="842"/>
              </a:xfrm>
              <a:prstGeom prst="line">
                <a:avLst/>
              </a:prstGeom>
              <a:noFill/>
              <a:ln w="317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654" name="Oval 52"/>
              <p:cNvSpPr>
                <a:spLocks noChangeAspect="1" noChangeArrowheads="1"/>
              </p:cNvSpPr>
              <p:nvPr/>
            </p:nvSpPr>
            <p:spPr bwMode="auto">
              <a:xfrm flipV="1">
                <a:off x="3658" y="186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3655" name="Group 61"/>
              <p:cNvGrpSpPr>
                <a:grpSpLocks/>
              </p:cNvGrpSpPr>
              <p:nvPr/>
            </p:nvGrpSpPr>
            <p:grpSpPr bwMode="auto">
              <a:xfrm>
                <a:off x="2878" y="982"/>
                <a:ext cx="389" cy="403"/>
                <a:chOff x="617" y="1934"/>
                <a:chExt cx="389" cy="403"/>
              </a:xfrm>
            </p:grpSpPr>
            <p:grpSp>
              <p:nvGrpSpPr>
                <p:cNvPr id="23657" name="Group 62"/>
                <p:cNvGrpSpPr>
                  <a:grpSpLocks/>
                </p:cNvGrpSpPr>
                <p:nvPr/>
              </p:nvGrpSpPr>
              <p:grpSpPr bwMode="auto">
                <a:xfrm>
                  <a:off x="617" y="1958"/>
                  <a:ext cx="328" cy="379"/>
                  <a:chOff x="2381" y="2750"/>
                  <a:chExt cx="328" cy="379"/>
                </a:xfrm>
              </p:grpSpPr>
              <p:sp>
                <p:nvSpPr>
                  <p:cNvPr id="23659" name="Text Box 6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60" name="Text Box 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3658" name="Text Box 6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12" y="1934"/>
                  <a:ext cx="19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</a:p>
              </p:txBody>
            </p:sp>
          </p:grpSp>
          <p:sp>
            <p:nvSpPr>
              <p:cNvPr id="23656" name="Oval 74"/>
              <p:cNvSpPr>
                <a:spLocks noChangeAspect="1" noChangeArrowheads="1"/>
              </p:cNvSpPr>
              <p:nvPr/>
            </p:nvSpPr>
            <p:spPr bwMode="auto">
              <a:xfrm flipV="1">
                <a:off x="2948" y="1309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3561" name="Group 286"/>
          <p:cNvGrpSpPr>
            <a:grpSpLocks/>
          </p:cNvGrpSpPr>
          <p:nvPr/>
        </p:nvGrpSpPr>
        <p:grpSpPr bwMode="auto">
          <a:xfrm>
            <a:off x="4492625" y="3924300"/>
            <a:ext cx="1682750" cy="917575"/>
            <a:chOff x="2830" y="2472"/>
            <a:chExt cx="1060" cy="578"/>
          </a:xfrm>
        </p:grpSpPr>
        <p:sp>
          <p:nvSpPr>
            <p:cNvPr id="23637" name="Line 32"/>
            <p:cNvSpPr>
              <a:spLocks noChangeShapeType="1"/>
            </p:cNvSpPr>
            <p:nvPr/>
          </p:nvSpPr>
          <p:spPr bwMode="auto">
            <a:xfrm rot="-1795847">
              <a:off x="3012" y="2472"/>
              <a:ext cx="628" cy="359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38" name="Group 33"/>
            <p:cNvGrpSpPr>
              <a:grpSpLocks/>
            </p:cNvGrpSpPr>
            <p:nvPr/>
          </p:nvGrpSpPr>
          <p:grpSpPr bwMode="auto">
            <a:xfrm>
              <a:off x="3509" y="2651"/>
              <a:ext cx="381" cy="399"/>
              <a:chOff x="621" y="2890"/>
              <a:chExt cx="381" cy="399"/>
            </a:xfrm>
          </p:grpSpPr>
          <p:grpSp>
            <p:nvGrpSpPr>
              <p:cNvPr id="23647" name="Group 34"/>
              <p:cNvGrpSpPr>
                <a:grpSpLocks/>
              </p:cNvGrpSpPr>
              <p:nvPr/>
            </p:nvGrpSpPr>
            <p:grpSpPr bwMode="auto">
              <a:xfrm>
                <a:off x="621" y="2910"/>
                <a:ext cx="328" cy="379"/>
                <a:chOff x="2381" y="2750"/>
                <a:chExt cx="328" cy="379"/>
              </a:xfrm>
            </p:grpSpPr>
            <p:sp>
              <p:nvSpPr>
                <p:cNvPr id="23649" name="Text Box 3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A</a:t>
                  </a:r>
                  <a:endParaRPr lang="ru-RU" sz="32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3650" name="Text Box 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48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808" y="2890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sp>
          <p:nvSpPr>
            <p:cNvPr id="23639" name="Oval 38"/>
            <p:cNvSpPr>
              <a:spLocks noChangeAspect="1" noChangeArrowheads="1"/>
            </p:cNvSpPr>
            <p:nvPr/>
          </p:nvSpPr>
          <p:spPr bwMode="auto">
            <a:xfrm flipV="1">
              <a:off x="3658" y="2611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40" name="Oval 75"/>
            <p:cNvSpPr>
              <a:spLocks noChangeAspect="1" noChangeArrowheads="1"/>
            </p:cNvSpPr>
            <p:nvPr/>
          </p:nvSpPr>
          <p:spPr bwMode="auto">
            <a:xfrm flipV="1">
              <a:off x="2949" y="2608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3641" name="Group 76"/>
            <p:cNvGrpSpPr>
              <a:grpSpLocks/>
            </p:cNvGrpSpPr>
            <p:nvPr/>
          </p:nvGrpSpPr>
          <p:grpSpPr bwMode="auto">
            <a:xfrm>
              <a:off x="2830" y="2624"/>
              <a:ext cx="381" cy="399"/>
              <a:chOff x="621" y="2890"/>
              <a:chExt cx="381" cy="399"/>
            </a:xfrm>
          </p:grpSpPr>
          <p:grpSp>
            <p:nvGrpSpPr>
              <p:cNvPr id="23643" name="Group 77"/>
              <p:cNvGrpSpPr>
                <a:grpSpLocks/>
              </p:cNvGrpSpPr>
              <p:nvPr/>
            </p:nvGrpSpPr>
            <p:grpSpPr bwMode="auto">
              <a:xfrm>
                <a:off x="621" y="2910"/>
                <a:ext cx="328" cy="379"/>
                <a:chOff x="2381" y="2750"/>
                <a:chExt cx="328" cy="379"/>
              </a:xfrm>
            </p:grpSpPr>
            <p:sp>
              <p:nvSpPr>
                <p:cNvPr id="23645" name="Text Box 7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81" y="2750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3646" name="Text Box 7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7" y="2898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3644" name="Text Box 80"/>
              <p:cNvSpPr txBox="1">
                <a:spLocks noChangeAspect="1" noChangeArrowheads="1"/>
              </p:cNvSpPr>
              <p:nvPr/>
            </p:nvSpPr>
            <p:spPr bwMode="auto">
              <a:xfrm>
                <a:off x="808" y="2890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  <p:sp>
          <p:nvSpPr>
            <p:cNvPr id="23642" name="Line 114"/>
            <p:cNvSpPr>
              <a:spLocks noChangeShapeType="1"/>
            </p:cNvSpPr>
            <p:nvPr/>
          </p:nvSpPr>
          <p:spPr bwMode="auto">
            <a:xfrm>
              <a:off x="3287" y="2560"/>
              <a:ext cx="105" cy="17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62" name="Group 288"/>
          <p:cNvGrpSpPr>
            <a:grpSpLocks/>
          </p:cNvGrpSpPr>
          <p:nvPr/>
        </p:nvGrpSpPr>
        <p:grpSpPr bwMode="auto">
          <a:xfrm>
            <a:off x="2613025" y="1549400"/>
            <a:ext cx="1797050" cy="3448050"/>
            <a:chOff x="1646" y="976"/>
            <a:chExt cx="1132" cy="2172"/>
          </a:xfrm>
        </p:grpSpPr>
        <p:grpSp>
          <p:nvGrpSpPr>
            <p:cNvPr id="23615" name="Group 9"/>
            <p:cNvGrpSpPr>
              <a:grpSpLocks/>
            </p:cNvGrpSpPr>
            <p:nvPr/>
          </p:nvGrpSpPr>
          <p:grpSpPr bwMode="auto">
            <a:xfrm>
              <a:off x="1895" y="2332"/>
              <a:ext cx="334" cy="379"/>
              <a:chOff x="1463" y="2625"/>
              <a:chExt cx="334" cy="379"/>
            </a:xfrm>
          </p:grpSpPr>
          <p:sp>
            <p:nvSpPr>
              <p:cNvPr id="23635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3636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3616" name="Group 12"/>
            <p:cNvGrpSpPr>
              <a:grpSpLocks/>
            </p:cNvGrpSpPr>
            <p:nvPr/>
          </p:nvGrpSpPr>
          <p:grpSpPr bwMode="auto">
            <a:xfrm>
              <a:off x="2450" y="2589"/>
              <a:ext cx="328" cy="379"/>
              <a:chOff x="2381" y="2750"/>
              <a:chExt cx="328" cy="379"/>
            </a:xfrm>
          </p:grpSpPr>
          <p:sp>
            <p:nvSpPr>
              <p:cNvPr id="23633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3634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3617" name="Line 15"/>
            <p:cNvSpPr>
              <a:spLocks noChangeShapeType="1"/>
            </p:cNvSpPr>
            <p:nvPr/>
          </p:nvSpPr>
          <p:spPr bwMode="auto">
            <a:xfrm rot="-2506393">
              <a:off x="2084" y="2458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618" name="Group 16"/>
            <p:cNvGrpSpPr>
              <a:grpSpLocks/>
            </p:cNvGrpSpPr>
            <p:nvPr/>
          </p:nvGrpSpPr>
          <p:grpSpPr bwMode="auto">
            <a:xfrm>
              <a:off x="1646" y="976"/>
              <a:ext cx="984" cy="938"/>
              <a:chOff x="1577" y="1339"/>
              <a:chExt cx="984" cy="938"/>
            </a:xfrm>
          </p:grpSpPr>
          <p:grpSp>
            <p:nvGrpSpPr>
              <p:cNvPr id="23626" name="Group 17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3631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3632" name="Text Box 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3627" name="Group 20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3629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3630" name="Text Box 2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3628" name="Line 23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619" name="Oval 24"/>
            <p:cNvSpPr>
              <a:spLocks noChangeAspect="1" noChangeArrowheads="1"/>
            </p:cNvSpPr>
            <p:nvPr/>
          </p:nvSpPr>
          <p:spPr bwMode="auto">
            <a:xfrm flipV="1">
              <a:off x="2487" y="296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0" name="Oval 25"/>
            <p:cNvSpPr>
              <a:spLocks noChangeAspect="1" noChangeArrowheads="1"/>
            </p:cNvSpPr>
            <p:nvPr/>
          </p:nvSpPr>
          <p:spPr bwMode="auto">
            <a:xfrm flipV="1">
              <a:off x="1868" y="260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1" name="Line 26"/>
            <p:cNvSpPr>
              <a:spLocks noChangeAspect="1" noChangeShapeType="1"/>
            </p:cNvSpPr>
            <p:nvPr/>
          </p:nvSpPr>
          <p:spPr bwMode="auto">
            <a:xfrm flipV="1">
              <a:off x="2516" y="1352"/>
              <a:ext cx="0" cy="16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2" name="Line 27"/>
            <p:cNvSpPr>
              <a:spLocks noChangeAspect="1" noChangeShapeType="1"/>
            </p:cNvSpPr>
            <p:nvPr/>
          </p:nvSpPr>
          <p:spPr bwMode="auto">
            <a:xfrm flipV="1">
              <a:off x="1893" y="1913"/>
              <a:ext cx="0" cy="7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3" name="Line 113"/>
            <p:cNvSpPr>
              <a:spLocks noChangeShapeType="1"/>
            </p:cNvSpPr>
            <p:nvPr/>
          </p:nvSpPr>
          <p:spPr bwMode="auto">
            <a:xfrm>
              <a:off x="2156" y="2707"/>
              <a:ext cx="56" cy="183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624" name="Oval 115"/>
            <p:cNvSpPr>
              <a:spLocks noChangeAspect="1" noChangeArrowheads="1"/>
            </p:cNvSpPr>
            <p:nvPr/>
          </p:nvSpPr>
          <p:spPr bwMode="auto">
            <a:xfrm flipV="1">
              <a:off x="2488" y="1322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625" name="Oval 116"/>
            <p:cNvSpPr>
              <a:spLocks noChangeAspect="1" noChangeArrowheads="1"/>
            </p:cNvSpPr>
            <p:nvPr/>
          </p:nvSpPr>
          <p:spPr bwMode="auto">
            <a:xfrm flipV="1">
              <a:off x="1868" y="1879"/>
              <a:ext cx="48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63" name="Group 245"/>
          <p:cNvGrpSpPr>
            <a:grpSpLocks/>
          </p:cNvGrpSpPr>
          <p:nvPr/>
        </p:nvGrpSpPr>
        <p:grpSpPr bwMode="auto">
          <a:xfrm>
            <a:off x="6659563" y="1196975"/>
            <a:ext cx="2128837" cy="2324100"/>
            <a:chOff x="4195" y="754"/>
            <a:chExt cx="1341" cy="1464"/>
          </a:xfrm>
        </p:grpSpPr>
        <p:grpSp>
          <p:nvGrpSpPr>
            <p:cNvPr id="23583" name="Group 181"/>
            <p:cNvGrpSpPr>
              <a:grpSpLocks/>
            </p:cNvGrpSpPr>
            <p:nvPr/>
          </p:nvGrpSpPr>
          <p:grpSpPr bwMode="auto">
            <a:xfrm>
              <a:off x="4195" y="1031"/>
              <a:ext cx="1341" cy="1187"/>
              <a:chOff x="4186" y="2228"/>
              <a:chExt cx="1341" cy="1187"/>
            </a:xfrm>
          </p:grpSpPr>
          <p:sp>
            <p:nvSpPr>
              <p:cNvPr id="23585" name="Line 182"/>
              <p:cNvSpPr>
                <a:spLocks noChangeAspect="1" noChangeShapeType="1"/>
              </p:cNvSpPr>
              <p:nvPr/>
            </p:nvSpPr>
            <p:spPr bwMode="auto">
              <a:xfrm>
                <a:off x="5258" y="2450"/>
                <a:ext cx="0" cy="7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3586" name="Group 183"/>
              <p:cNvGrpSpPr>
                <a:grpSpLocks/>
              </p:cNvGrpSpPr>
              <p:nvPr/>
            </p:nvGrpSpPr>
            <p:grpSpPr bwMode="auto">
              <a:xfrm>
                <a:off x="5221" y="3017"/>
                <a:ext cx="306" cy="255"/>
                <a:chOff x="5025" y="2996"/>
                <a:chExt cx="306" cy="255"/>
              </a:xfrm>
            </p:grpSpPr>
            <p:grpSp>
              <p:nvGrpSpPr>
                <p:cNvPr id="23611" name="Group 184"/>
                <p:cNvGrpSpPr>
                  <a:grpSpLocks/>
                </p:cNvGrpSpPr>
                <p:nvPr/>
              </p:nvGrpSpPr>
              <p:grpSpPr bwMode="auto">
                <a:xfrm>
                  <a:off x="5062" y="2996"/>
                  <a:ext cx="269" cy="255"/>
                  <a:chOff x="5303" y="3031"/>
                  <a:chExt cx="269" cy="255"/>
                </a:xfrm>
              </p:grpSpPr>
              <p:sp>
                <p:nvSpPr>
                  <p:cNvPr id="23613" name="Text Box 1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14" name="Text Box 18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3612" name="Oval 187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3587" name="Group 188"/>
              <p:cNvGrpSpPr>
                <a:grpSpLocks/>
              </p:cNvGrpSpPr>
              <p:nvPr/>
            </p:nvGrpSpPr>
            <p:grpSpPr bwMode="auto">
              <a:xfrm>
                <a:off x="4799" y="2228"/>
                <a:ext cx="705" cy="257"/>
                <a:chOff x="4603" y="2207"/>
                <a:chExt cx="705" cy="257"/>
              </a:xfrm>
            </p:grpSpPr>
            <p:grpSp>
              <p:nvGrpSpPr>
                <p:cNvPr id="23602" name="Group 189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3607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3609" name="Line 1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610" name="Line 19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608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3603" name="Oval 194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3604" name="Group 195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3605" name="Text Box 19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3606" name="Text Box 19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</p:grpSp>
          </p:grpSp>
          <p:grpSp>
            <p:nvGrpSpPr>
              <p:cNvPr id="23588" name="Group 198"/>
              <p:cNvGrpSpPr>
                <a:grpSpLocks/>
              </p:cNvGrpSpPr>
              <p:nvPr/>
            </p:nvGrpSpPr>
            <p:grpSpPr bwMode="auto">
              <a:xfrm>
                <a:off x="4186" y="2308"/>
                <a:ext cx="1154" cy="1107"/>
                <a:chOff x="3990" y="2287"/>
                <a:chExt cx="1154" cy="1107"/>
              </a:xfrm>
            </p:grpSpPr>
            <p:sp>
              <p:nvSpPr>
                <p:cNvPr id="23589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88" y="3144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grpSp>
              <p:nvGrpSpPr>
                <p:cNvPr id="23590" name="Group 200"/>
                <p:cNvGrpSpPr>
                  <a:grpSpLocks/>
                </p:cNvGrpSpPr>
                <p:nvPr/>
              </p:nvGrpSpPr>
              <p:grpSpPr bwMode="auto">
                <a:xfrm>
                  <a:off x="3990" y="2287"/>
                  <a:ext cx="1154" cy="932"/>
                  <a:chOff x="3990" y="2287"/>
                  <a:chExt cx="1154" cy="932"/>
                </a:xfrm>
              </p:grpSpPr>
              <p:sp>
                <p:nvSpPr>
                  <p:cNvPr id="23591" name="Line 20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83" y="2751"/>
                    <a:ext cx="96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92" name="Line 20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604" y="2432"/>
                    <a:ext cx="0" cy="7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93" name="Text Box 20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75" y="2743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3594" name="Text Box 20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93" y="2505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222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3595" name="Text Box 20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06" y="2287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3596" name="Text Box 20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90" y="2620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latin typeface="GOST type B" pitchFamily="34" charset="0"/>
                      </a:rPr>
                      <a:t>x</a:t>
                    </a:r>
                    <a:endParaRPr lang="ru-RU" sz="2000" i="1" baseline="-20000">
                      <a:latin typeface="GOST type B" pitchFamily="34" charset="0"/>
                    </a:endParaRPr>
                  </a:p>
                </p:txBody>
              </p:sp>
              <p:grpSp>
                <p:nvGrpSpPr>
                  <p:cNvPr id="23597" name="Group 20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498" y="2640"/>
                    <a:ext cx="109" cy="107"/>
                    <a:chOff x="4826" y="2422"/>
                    <a:chExt cx="157" cy="151"/>
                  </a:xfrm>
                </p:grpSpPr>
                <p:sp>
                  <p:nvSpPr>
                    <p:cNvPr id="23600" name="Arc 208"/>
                    <p:cNvSpPr>
                      <a:spLocks noChangeAspect="1"/>
                    </p:cNvSpPr>
                    <p:nvPr/>
                  </p:nvSpPr>
                  <p:spPr bwMode="auto">
                    <a:xfrm rot="-5400000">
                      <a:off x="4829" y="2419"/>
                      <a:ext cx="151" cy="157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601" name="Oval 209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5400000">
                      <a:off x="4907" y="2511"/>
                      <a:ext cx="25" cy="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598" name="Oval 210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149"/>
                    <a:ext cx="72" cy="7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3599" name="Oval 21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68" y="2398"/>
                    <a:ext cx="71" cy="7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23584" name="Text Box 212"/>
            <p:cNvSpPr txBox="1">
              <a:spLocks noChangeArrowheads="1"/>
            </p:cNvSpPr>
            <p:nvPr/>
          </p:nvSpPr>
          <p:spPr bwMode="auto">
            <a:xfrm>
              <a:off x="4513" y="754"/>
              <a:ext cx="67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>
                  <a:solidFill>
                    <a:srgbClr val="C42500"/>
                  </a:solidFill>
                </a:rPr>
                <a:t>Схема:</a:t>
              </a:r>
            </a:p>
          </p:txBody>
        </p:sp>
      </p:grpSp>
      <p:grpSp>
        <p:nvGrpSpPr>
          <p:cNvPr id="23564" name="Group 246"/>
          <p:cNvGrpSpPr>
            <a:grpSpLocks/>
          </p:cNvGrpSpPr>
          <p:nvPr/>
        </p:nvGrpSpPr>
        <p:grpSpPr bwMode="auto">
          <a:xfrm>
            <a:off x="8729663" y="1625600"/>
            <a:ext cx="444500" cy="396875"/>
            <a:chOff x="5334" y="2198"/>
            <a:chExt cx="280" cy="250"/>
          </a:xfrm>
        </p:grpSpPr>
        <p:sp>
          <p:nvSpPr>
            <p:cNvPr id="23581" name="Text Box 247"/>
            <p:cNvSpPr txBox="1">
              <a:spLocks noChangeAspect="1" noChangeArrowheads="1"/>
            </p:cNvSpPr>
            <p:nvPr/>
          </p:nvSpPr>
          <p:spPr bwMode="auto">
            <a:xfrm>
              <a:off x="5355" y="2198"/>
              <a:ext cx="2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sz="2000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3582" name="Line 248"/>
            <p:cNvSpPr>
              <a:spLocks noChangeShapeType="1"/>
            </p:cNvSpPr>
            <p:nvPr/>
          </p:nvSpPr>
          <p:spPr bwMode="auto">
            <a:xfrm>
              <a:off x="5334" y="2429"/>
              <a:ext cx="233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684" name="Group 294"/>
          <p:cNvGrpSpPr>
            <a:grpSpLocks/>
          </p:cNvGrpSpPr>
          <p:nvPr/>
        </p:nvGrpSpPr>
        <p:grpSpPr bwMode="auto">
          <a:xfrm>
            <a:off x="5221288" y="1600200"/>
            <a:ext cx="1431925" cy="1439863"/>
            <a:chOff x="3289" y="1008"/>
            <a:chExt cx="902" cy="907"/>
          </a:xfrm>
        </p:grpSpPr>
        <p:grpSp>
          <p:nvGrpSpPr>
            <p:cNvPr id="23573" name="Group 252"/>
            <p:cNvGrpSpPr>
              <a:grpSpLocks/>
            </p:cNvGrpSpPr>
            <p:nvPr/>
          </p:nvGrpSpPr>
          <p:grpSpPr bwMode="auto">
            <a:xfrm>
              <a:off x="3855" y="1587"/>
              <a:ext cx="336" cy="328"/>
              <a:chOff x="3833" y="1661"/>
              <a:chExt cx="336" cy="328"/>
            </a:xfrm>
          </p:grpSpPr>
          <p:sp>
            <p:nvSpPr>
              <p:cNvPr id="23579" name="Text Box 250"/>
              <p:cNvSpPr txBox="1">
                <a:spLocks noChangeAspect="1" noChangeArrowheads="1"/>
              </p:cNvSpPr>
              <p:nvPr/>
            </p:nvSpPr>
            <p:spPr bwMode="auto">
              <a:xfrm>
                <a:off x="3858" y="1661"/>
                <a:ext cx="311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3580" name="Line 251"/>
              <p:cNvSpPr>
                <a:spLocks noChangeAspect="1" noChangeShapeType="1"/>
              </p:cNvSpPr>
              <p:nvPr/>
            </p:nvSpPr>
            <p:spPr bwMode="auto">
              <a:xfrm>
                <a:off x="3833" y="1979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574" name="Group 261"/>
            <p:cNvGrpSpPr>
              <a:grpSpLocks/>
            </p:cNvGrpSpPr>
            <p:nvPr/>
          </p:nvGrpSpPr>
          <p:grpSpPr bwMode="auto">
            <a:xfrm>
              <a:off x="3289" y="1008"/>
              <a:ext cx="398" cy="345"/>
              <a:chOff x="3289" y="1008"/>
              <a:chExt cx="398" cy="345"/>
            </a:xfrm>
          </p:grpSpPr>
          <p:grpSp>
            <p:nvGrpSpPr>
              <p:cNvPr id="23575" name="Group 253"/>
              <p:cNvGrpSpPr>
                <a:grpSpLocks/>
              </p:cNvGrpSpPr>
              <p:nvPr/>
            </p:nvGrpSpPr>
            <p:grpSpPr bwMode="auto">
              <a:xfrm>
                <a:off x="3289" y="1025"/>
                <a:ext cx="336" cy="328"/>
                <a:chOff x="3833" y="1661"/>
                <a:chExt cx="336" cy="328"/>
              </a:xfrm>
            </p:grpSpPr>
            <p:sp>
              <p:nvSpPr>
                <p:cNvPr id="23577" name="Text Box 25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58" y="1661"/>
                  <a:ext cx="311" cy="3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solidFill>
                        <a:schemeClr val="accent2"/>
                      </a:solidFill>
                      <a:latin typeface="GOST type B" pitchFamily="34" charset="0"/>
                    </a:rPr>
                    <a:t>Г</a:t>
                  </a:r>
                  <a:r>
                    <a:rPr lang="ru-RU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3578" name="Line 255"/>
                <p:cNvSpPr>
                  <a:spLocks noChangeAspect="1" noChangeShapeType="1"/>
                </p:cNvSpPr>
                <p:nvPr/>
              </p:nvSpPr>
              <p:spPr bwMode="auto">
                <a:xfrm>
                  <a:off x="3833" y="1979"/>
                  <a:ext cx="280" cy="0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3576" name="Text Box 260"/>
              <p:cNvSpPr txBox="1">
                <a:spLocks noChangeAspect="1" noChangeArrowheads="1"/>
              </p:cNvSpPr>
              <p:nvPr/>
            </p:nvSpPr>
            <p:spPr bwMode="auto">
              <a:xfrm>
                <a:off x="3493" y="1008"/>
                <a:ext cx="19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chemeClr val="accent2"/>
                    </a:solidFill>
                    <a:sym typeface="Symbol" pitchFamily="18" charset="2"/>
                  </a:rPr>
                  <a:t></a:t>
                </a:r>
              </a:p>
            </p:txBody>
          </p:sp>
        </p:grpSp>
      </p:grpSp>
      <p:grpSp>
        <p:nvGrpSpPr>
          <p:cNvPr id="23566" name="Group 284"/>
          <p:cNvGrpSpPr>
            <a:grpSpLocks/>
          </p:cNvGrpSpPr>
          <p:nvPr/>
        </p:nvGrpSpPr>
        <p:grpSpPr bwMode="auto">
          <a:xfrm>
            <a:off x="390525" y="5584825"/>
            <a:ext cx="8753475" cy="1284288"/>
            <a:chOff x="246" y="3518"/>
            <a:chExt cx="5514" cy="809"/>
          </a:xfrm>
        </p:grpSpPr>
        <p:sp>
          <p:nvSpPr>
            <p:cNvPr id="23567" name="Text Box 244"/>
            <p:cNvSpPr txBox="1">
              <a:spLocks noChangeArrowheads="1"/>
            </p:cNvSpPr>
            <p:nvPr/>
          </p:nvSpPr>
          <p:spPr bwMode="auto">
            <a:xfrm>
              <a:off x="246" y="3545"/>
              <a:ext cx="5514" cy="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Горизонтальную проекцию прямой (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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baseline="-20000">
                  <a:solidFill>
                    <a:srgbClr val="800080"/>
                  </a:solidFill>
                </a:rPr>
                <a:t>  </a:t>
              </a:r>
              <a:r>
                <a:rPr lang="ru-RU">
                  <a:solidFill>
                    <a:srgbClr val="800080"/>
                  </a:solidFill>
                </a:rPr>
                <a:t>) располагают параллель-но оси х. Фронтальную проекцию (определяющую н.в. отрезка и угла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</a:t>
              </a:r>
              <a:r>
                <a:rPr lang="ru-RU">
                  <a:solidFill>
                    <a:srgbClr val="800080"/>
                  </a:solidFill>
                </a:rPr>
                <a:t>) задают новые проекции точек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 и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, расположенные на соответствую-щих следах горизонтальных плоскостей уровня 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Г(Г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  </a:t>
              </a:r>
              <a:r>
                <a:rPr lang="ru-RU">
                  <a:solidFill>
                    <a:srgbClr val="800080"/>
                  </a:solidFill>
                </a:rPr>
                <a:t>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Г(Г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</a:p>
          </p:txBody>
        </p:sp>
        <p:sp>
          <p:nvSpPr>
            <p:cNvPr id="23568" name="Rectangle 272"/>
            <p:cNvSpPr>
              <a:spLocks noChangeArrowheads="1"/>
            </p:cNvSpPr>
            <p:nvPr/>
          </p:nvSpPr>
          <p:spPr bwMode="auto">
            <a:xfrm>
              <a:off x="2971" y="3890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69" name="Rectangle 275"/>
            <p:cNvSpPr>
              <a:spLocks noChangeArrowheads="1"/>
            </p:cNvSpPr>
            <p:nvPr/>
          </p:nvSpPr>
          <p:spPr bwMode="auto">
            <a:xfrm>
              <a:off x="5135" y="4032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0" name="Rectangle 276"/>
            <p:cNvSpPr>
              <a:spLocks noChangeArrowheads="1"/>
            </p:cNvSpPr>
            <p:nvPr/>
          </p:nvSpPr>
          <p:spPr bwMode="auto">
            <a:xfrm>
              <a:off x="3372" y="3883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1" name="Rectangle 282"/>
            <p:cNvSpPr>
              <a:spLocks noChangeArrowheads="1"/>
            </p:cNvSpPr>
            <p:nvPr/>
          </p:nvSpPr>
          <p:spPr bwMode="auto">
            <a:xfrm>
              <a:off x="3013" y="3518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3572" name="Rectangle 283"/>
            <p:cNvSpPr>
              <a:spLocks noChangeArrowheads="1"/>
            </p:cNvSpPr>
            <p:nvPr/>
          </p:nvSpPr>
          <p:spPr bwMode="auto">
            <a:xfrm>
              <a:off x="3196" y="3518"/>
              <a:ext cx="17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4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83410" y="144463"/>
            <a:ext cx="8160589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Определение натуральной величины отрезка и его углов наклона к плоскостям проекций</a:t>
            </a:r>
          </a:p>
        </p:txBody>
      </p:sp>
      <p:sp>
        <p:nvSpPr>
          <p:cNvPr id="24579" name="Rectangle 67"/>
          <p:cNvSpPr>
            <a:spLocks noChangeArrowheads="1"/>
          </p:cNvSpPr>
          <p:nvPr/>
        </p:nvSpPr>
        <p:spPr bwMode="auto">
          <a:xfrm>
            <a:off x="460375" y="1268413"/>
            <a:ext cx="6199188" cy="41767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i="1">
              <a:solidFill>
                <a:schemeClr val="accent2"/>
              </a:solidFill>
              <a:sym typeface="Symbol" pitchFamily="18" charset="2"/>
            </a:endParaRPr>
          </a:p>
        </p:txBody>
      </p:sp>
      <p:grpSp>
        <p:nvGrpSpPr>
          <p:cNvPr id="2" name="Group 342"/>
          <p:cNvGrpSpPr>
            <a:grpSpLocks/>
          </p:cNvGrpSpPr>
          <p:nvPr/>
        </p:nvGrpSpPr>
        <p:grpSpPr bwMode="auto">
          <a:xfrm>
            <a:off x="1228725" y="3854450"/>
            <a:ext cx="617538" cy="938213"/>
            <a:chOff x="774" y="2428"/>
            <a:chExt cx="389" cy="591"/>
          </a:xfrm>
        </p:grpSpPr>
        <p:sp>
          <p:nvSpPr>
            <p:cNvPr id="24824" name="Arc 69"/>
            <p:cNvSpPr>
              <a:spLocks/>
            </p:cNvSpPr>
            <p:nvPr/>
          </p:nvSpPr>
          <p:spPr bwMode="auto">
            <a:xfrm rot="6787998" flipH="1">
              <a:off x="832" y="2799"/>
              <a:ext cx="90" cy="206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825" name="Rectangle 70"/>
            <p:cNvSpPr>
              <a:spLocks noChangeArrowheads="1"/>
            </p:cNvSpPr>
            <p:nvPr/>
          </p:nvSpPr>
          <p:spPr bwMode="auto">
            <a:xfrm>
              <a:off x="967" y="2788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</a:t>
              </a:r>
            </a:p>
          </p:txBody>
        </p:sp>
        <p:grpSp>
          <p:nvGrpSpPr>
            <p:cNvPr id="24826" name="Group 71"/>
            <p:cNvGrpSpPr>
              <a:grpSpLocks/>
            </p:cNvGrpSpPr>
            <p:nvPr/>
          </p:nvGrpSpPr>
          <p:grpSpPr bwMode="auto">
            <a:xfrm>
              <a:off x="778" y="2428"/>
              <a:ext cx="385" cy="412"/>
              <a:chOff x="1106" y="2759"/>
              <a:chExt cx="385" cy="412"/>
            </a:xfrm>
          </p:grpSpPr>
          <p:sp>
            <p:nvSpPr>
              <p:cNvPr id="24827" name="Line 72"/>
              <p:cNvSpPr>
                <a:spLocks noChangeShapeType="1"/>
              </p:cNvSpPr>
              <p:nvPr/>
            </p:nvSpPr>
            <p:spPr bwMode="auto">
              <a:xfrm flipH="1">
                <a:off x="1372" y="3002"/>
                <a:ext cx="81" cy="1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828" name="Group 73"/>
              <p:cNvGrpSpPr>
                <a:grpSpLocks/>
              </p:cNvGrpSpPr>
              <p:nvPr/>
            </p:nvGrpSpPr>
            <p:grpSpPr bwMode="auto">
              <a:xfrm>
                <a:off x="1106" y="2759"/>
                <a:ext cx="385" cy="288"/>
                <a:chOff x="3198" y="1069"/>
                <a:chExt cx="385" cy="288"/>
              </a:xfrm>
            </p:grpSpPr>
            <p:sp>
              <p:nvSpPr>
                <p:cNvPr id="24829" name="Rectangle 74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4830" name="Line 75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581" name="Line 80"/>
          <p:cNvSpPr>
            <a:spLocks noChangeShapeType="1"/>
          </p:cNvSpPr>
          <p:nvPr/>
        </p:nvSpPr>
        <p:spPr bwMode="auto">
          <a:xfrm flipV="1">
            <a:off x="5865813" y="3021013"/>
            <a:ext cx="0" cy="119380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82" name="Group 81"/>
          <p:cNvGrpSpPr>
            <a:grpSpLocks noChangeAspect="1"/>
          </p:cNvGrpSpPr>
          <p:nvPr/>
        </p:nvGrpSpPr>
        <p:grpSpPr bwMode="auto">
          <a:xfrm rot="16122421" flipV="1">
            <a:off x="5781675" y="3670300"/>
            <a:ext cx="174625" cy="136525"/>
            <a:chOff x="2533" y="2425"/>
            <a:chExt cx="45" cy="35"/>
          </a:xfrm>
        </p:grpSpPr>
        <p:sp>
          <p:nvSpPr>
            <p:cNvPr id="24822" name="Line 8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823" name="Line 8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83" name="Line 84"/>
          <p:cNvSpPr>
            <a:spLocks noChangeShapeType="1"/>
          </p:cNvSpPr>
          <p:nvPr/>
        </p:nvSpPr>
        <p:spPr bwMode="auto">
          <a:xfrm rot="-1795847">
            <a:off x="4783138" y="3921125"/>
            <a:ext cx="996950" cy="569913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84" name="Group 85"/>
          <p:cNvGrpSpPr>
            <a:grpSpLocks/>
          </p:cNvGrpSpPr>
          <p:nvPr/>
        </p:nvGrpSpPr>
        <p:grpSpPr bwMode="auto">
          <a:xfrm>
            <a:off x="5572125" y="4205288"/>
            <a:ext cx="604838" cy="633412"/>
            <a:chOff x="621" y="2890"/>
            <a:chExt cx="381" cy="399"/>
          </a:xfrm>
        </p:grpSpPr>
        <p:grpSp>
          <p:nvGrpSpPr>
            <p:cNvPr id="24818" name="Group 86"/>
            <p:cNvGrpSpPr>
              <a:grpSpLocks/>
            </p:cNvGrpSpPr>
            <p:nvPr/>
          </p:nvGrpSpPr>
          <p:grpSpPr bwMode="auto">
            <a:xfrm>
              <a:off x="621" y="2910"/>
              <a:ext cx="328" cy="379"/>
              <a:chOff x="2381" y="2750"/>
              <a:chExt cx="328" cy="379"/>
            </a:xfrm>
          </p:grpSpPr>
          <p:sp>
            <p:nvSpPr>
              <p:cNvPr id="24820" name="Text Box 87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821" name="Text Box 88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819" name="Text Box 89"/>
            <p:cNvSpPr txBox="1">
              <a:spLocks noChangeAspect="1" noChangeArrowheads="1"/>
            </p:cNvSpPr>
            <p:nvPr/>
          </p:nvSpPr>
          <p:spPr bwMode="auto">
            <a:xfrm>
              <a:off x="808" y="2890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85" name="Oval 90"/>
          <p:cNvSpPr>
            <a:spLocks noChangeAspect="1" noChangeArrowheads="1"/>
          </p:cNvSpPr>
          <p:nvPr/>
        </p:nvSpPr>
        <p:spPr bwMode="auto">
          <a:xfrm flipV="1">
            <a:off x="5808663" y="41417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586" name="Group 91"/>
          <p:cNvGrpSpPr>
            <a:grpSpLocks/>
          </p:cNvGrpSpPr>
          <p:nvPr/>
        </p:nvGrpSpPr>
        <p:grpSpPr bwMode="auto">
          <a:xfrm>
            <a:off x="460375" y="1546225"/>
            <a:ext cx="5702300" cy="3448050"/>
            <a:chOff x="311" y="1430"/>
            <a:chExt cx="3592" cy="2172"/>
          </a:xfrm>
        </p:grpSpPr>
        <p:grpSp>
          <p:nvGrpSpPr>
            <p:cNvPr id="24799" name="Group 92"/>
            <p:cNvGrpSpPr>
              <a:grpSpLocks/>
            </p:cNvGrpSpPr>
            <p:nvPr/>
          </p:nvGrpSpPr>
          <p:grpSpPr bwMode="auto">
            <a:xfrm>
              <a:off x="311" y="2610"/>
              <a:ext cx="3592" cy="292"/>
              <a:chOff x="311" y="2610"/>
              <a:chExt cx="3592" cy="292"/>
            </a:xfrm>
          </p:grpSpPr>
          <p:sp>
            <p:nvSpPr>
              <p:cNvPr id="24816" name="Line 93"/>
              <p:cNvSpPr>
                <a:spLocks noChangeAspect="1" noChangeShapeType="1"/>
              </p:cNvSpPr>
              <p:nvPr/>
            </p:nvSpPr>
            <p:spPr bwMode="auto">
              <a:xfrm flipH="1" flipV="1">
                <a:off x="342" y="2610"/>
                <a:ext cx="35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817" name="Text Box 94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311" y="26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400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4800" name="Group 95"/>
            <p:cNvGrpSpPr>
              <a:grpSpLocks/>
            </p:cNvGrpSpPr>
            <p:nvPr/>
          </p:nvGrpSpPr>
          <p:grpSpPr bwMode="auto">
            <a:xfrm>
              <a:off x="1917" y="2786"/>
              <a:ext cx="334" cy="379"/>
              <a:chOff x="1463" y="2625"/>
              <a:chExt cx="334" cy="379"/>
            </a:xfrm>
          </p:grpSpPr>
          <p:sp>
            <p:nvSpPr>
              <p:cNvPr id="24814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463" y="2625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24815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605" y="2773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4801" name="Group 98"/>
            <p:cNvGrpSpPr>
              <a:grpSpLocks/>
            </p:cNvGrpSpPr>
            <p:nvPr/>
          </p:nvGrpSpPr>
          <p:grpSpPr bwMode="auto">
            <a:xfrm>
              <a:off x="2472" y="3043"/>
              <a:ext cx="328" cy="379"/>
              <a:chOff x="2381" y="2750"/>
              <a:chExt cx="328" cy="379"/>
            </a:xfrm>
          </p:grpSpPr>
          <p:sp>
            <p:nvSpPr>
              <p:cNvPr id="24812" name="Text Box 99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latin typeface="GOST type B" pitchFamily="34" charset="0"/>
                  </a:rPr>
                  <a:t>B</a:t>
                </a:r>
                <a:endParaRPr lang="ru-RU" sz="3200" i="1">
                  <a:latin typeface="GOST type B" pitchFamily="34" charset="0"/>
                </a:endParaRPr>
              </a:p>
            </p:txBody>
          </p:sp>
          <p:sp>
            <p:nvSpPr>
              <p:cNvPr id="24813" name="Text Box 100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sp>
          <p:nvSpPr>
            <p:cNvPr id="24802" name="Line 101"/>
            <p:cNvSpPr>
              <a:spLocks noChangeShapeType="1"/>
            </p:cNvSpPr>
            <p:nvPr/>
          </p:nvSpPr>
          <p:spPr bwMode="auto">
            <a:xfrm rot="-2506393">
              <a:off x="2106" y="2912"/>
              <a:ext cx="227" cy="6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803" name="Group 102"/>
            <p:cNvGrpSpPr>
              <a:grpSpLocks/>
            </p:cNvGrpSpPr>
            <p:nvPr/>
          </p:nvGrpSpPr>
          <p:grpSpPr bwMode="auto">
            <a:xfrm>
              <a:off x="1668" y="1430"/>
              <a:ext cx="984" cy="938"/>
              <a:chOff x="1577" y="1339"/>
              <a:chExt cx="984" cy="938"/>
            </a:xfrm>
          </p:grpSpPr>
          <p:grpSp>
            <p:nvGrpSpPr>
              <p:cNvPr id="24805" name="Group 103"/>
              <p:cNvGrpSpPr>
                <a:grpSpLocks/>
              </p:cNvGrpSpPr>
              <p:nvPr/>
            </p:nvGrpSpPr>
            <p:grpSpPr bwMode="auto">
              <a:xfrm>
                <a:off x="1577" y="1907"/>
                <a:ext cx="337" cy="370"/>
                <a:chOff x="1429" y="2251"/>
                <a:chExt cx="337" cy="370"/>
              </a:xfrm>
            </p:grpSpPr>
            <p:sp>
              <p:nvSpPr>
                <p:cNvPr id="24810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29" y="2251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4811" name="Text Box 10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84" y="2390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4806" name="Group 106"/>
              <p:cNvGrpSpPr>
                <a:grpSpLocks/>
              </p:cNvGrpSpPr>
              <p:nvPr/>
            </p:nvGrpSpPr>
            <p:grpSpPr bwMode="auto">
              <a:xfrm>
                <a:off x="2262" y="1339"/>
                <a:ext cx="299" cy="376"/>
                <a:chOff x="2430" y="1348"/>
                <a:chExt cx="299" cy="376"/>
              </a:xfrm>
            </p:grpSpPr>
            <p:sp>
              <p:nvSpPr>
                <p:cNvPr id="24808" name="Text Box 10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30" y="1348"/>
                  <a:ext cx="275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3200" i="1"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24809" name="Text Box 10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61" y="1493"/>
                  <a:ext cx="16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4807" name="Line 109"/>
              <p:cNvSpPr>
                <a:spLocks noChangeShapeType="1"/>
              </p:cNvSpPr>
              <p:nvPr/>
            </p:nvSpPr>
            <p:spPr bwMode="auto">
              <a:xfrm rot="19093607" flipV="1">
                <a:off x="1706" y="1987"/>
                <a:ext cx="849" cy="2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804" name="Line 110"/>
            <p:cNvSpPr>
              <a:spLocks noChangeShapeType="1"/>
            </p:cNvSpPr>
            <p:nvPr/>
          </p:nvSpPr>
          <p:spPr bwMode="auto">
            <a:xfrm>
              <a:off x="1903" y="2359"/>
              <a:ext cx="1814" cy="0"/>
            </a:xfrm>
            <a:prstGeom prst="line">
              <a:avLst/>
            </a:prstGeom>
            <a:noFill/>
            <a:ln w="952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587" name="Group 111"/>
          <p:cNvGrpSpPr>
            <a:grpSpLocks noChangeAspect="1"/>
          </p:cNvGrpSpPr>
          <p:nvPr/>
        </p:nvGrpSpPr>
        <p:grpSpPr bwMode="auto">
          <a:xfrm rot="82201" flipV="1">
            <a:off x="3624263" y="2951163"/>
            <a:ext cx="174625" cy="136525"/>
            <a:chOff x="2533" y="2425"/>
            <a:chExt cx="45" cy="35"/>
          </a:xfrm>
        </p:grpSpPr>
        <p:sp>
          <p:nvSpPr>
            <p:cNvPr id="24797" name="Line 11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98" name="Line 11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88" name="Group 114"/>
          <p:cNvGrpSpPr>
            <a:grpSpLocks/>
          </p:cNvGrpSpPr>
          <p:nvPr/>
        </p:nvGrpSpPr>
        <p:grpSpPr bwMode="auto">
          <a:xfrm flipH="1">
            <a:off x="4003675" y="2776538"/>
            <a:ext cx="249238" cy="239712"/>
            <a:chOff x="4308" y="2540"/>
            <a:chExt cx="157" cy="151"/>
          </a:xfrm>
        </p:grpSpPr>
        <p:sp>
          <p:nvSpPr>
            <p:cNvPr id="24795" name="Arc 115"/>
            <p:cNvSpPr>
              <a:spLocks/>
            </p:cNvSpPr>
            <p:nvPr/>
          </p:nvSpPr>
          <p:spPr bwMode="auto">
            <a:xfrm rot="-5400000">
              <a:off x="4311" y="2537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96" name="Oval 116"/>
            <p:cNvSpPr>
              <a:spLocks noChangeAspect="1" noChangeArrowheads="1"/>
            </p:cNvSpPr>
            <p:nvPr/>
          </p:nvSpPr>
          <p:spPr bwMode="auto">
            <a:xfrm rot="-5400000">
              <a:off x="4396" y="2629"/>
              <a:ext cx="25" cy="25"/>
            </a:xfrm>
            <a:prstGeom prst="ellipse">
              <a:avLst/>
            </a:prstGeom>
            <a:solidFill>
              <a:srgbClr val="00CC00"/>
            </a:solidFill>
            <a:ln w="9525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89" name="Group 117"/>
          <p:cNvGrpSpPr>
            <a:grpSpLocks/>
          </p:cNvGrpSpPr>
          <p:nvPr/>
        </p:nvGrpSpPr>
        <p:grpSpPr bwMode="auto">
          <a:xfrm>
            <a:off x="5672138" y="2411413"/>
            <a:ext cx="617537" cy="639762"/>
            <a:chOff x="617" y="1934"/>
            <a:chExt cx="389" cy="403"/>
          </a:xfrm>
        </p:grpSpPr>
        <p:grpSp>
          <p:nvGrpSpPr>
            <p:cNvPr id="24791" name="Group 118"/>
            <p:cNvGrpSpPr>
              <a:grpSpLocks/>
            </p:cNvGrpSpPr>
            <p:nvPr/>
          </p:nvGrpSpPr>
          <p:grpSpPr bwMode="auto">
            <a:xfrm>
              <a:off x="617" y="1958"/>
              <a:ext cx="328" cy="379"/>
              <a:chOff x="2381" y="2750"/>
              <a:chExt cx="328" cy="379"/>
            </a:xfrm>
          </p:grpSpPr>
          <p:sp>
            <p:nvSpPr>
              <p:cNvPr id="24793" name="Text Box 119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794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92" name="Text Box 121"/>
            <p:cNvSpPr txBox="1">
              <a:spLocks noChangeAspect="1" noChangeArrowheads="1"/>
            </p:cNvSpPr>
            <p:nvPr/>
          </p:nvSpPr>
          <p:spPr bwMode="auto">
            <a:xfrm>
              <a:off x="812" y="1934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90" name="Line 122"/>
          <p:cNvSpPr>
            <a:spLocks noChangeShapeType="1"/>
          </p:cNvSpPr>
          <p:nvPr/>
        </p:nvSpPr>
        <p:spPr bwMode="auto">
          <a:xfrm rot="-1795847">
            <a:off x="5024438" y="1909763"/>
            <a:ext cx="533400" cy="13366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1" name="Oval 123"/>
          <p:cNvSpPr>
            <a:spLocks noChangeAspect="1" noChangeArrowheads="1"/>
          </p:cNvSpPr>
          <p:nvPr/>
        </p:nvSpPr>
        <p:spPr bwMode="auto">
          <a:xfrm flipV="1">
            <a:off x="5808663" y="29606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592" name="Group 124"/>
          <p:cNvGrpSpPr>
            <a:grpSpLocks/>
          </p:cNvGrpSpPr>
          <p:nvPr/>
        </p:nvGrpSpPr>
        <p:grpSpPr bwMode="auto">
          <a:xfrm>
            <a:off x="5195888" y="2000250"/>
            <a:ext cx="865187" cy="1096963"/>
            <a:chOff x="2739" y="1625"/>
            <a:chExt cx="545" cy="691"/>
          </a:xfrm>
        </p:grpSpPr>
        <p:grpSp>
          <p:nvGrpSpPr>
            <p:cNvPr id="24784" name="Group 125"/>
            <p:cNvGrpSpPr>
              <a:grpSpLocks/>
            </p:cNvGrpSpPr>
            <p:nvPr/>
          </p:nvGrpSpPr>
          <p:grpSpPr bwMode="auto">
            <a:xfrm>
              <a:off x="2816" y="1625"/>
              <a:ext cx="468" cy="370"/>
              <a:chOff x="2816" y="1625"/>
              <a:chExt cx="468" cy="370"/>
            </a:xfrm>
          </p:grpSpPr>
          <p:sp>
            <p:nvSpPr>
              <p:cNvPr id="24787" name="Line 126"/>
              <p:cNvSpPr>
                <a:spLocks noChangeShapeType="1"/>
              </p:cNvSpPr>
              <p:nvPr/>
            </p:nvSpPr>
            <p:spPr bwMode="auto">
              <a:xfrm flipH="1">
                <a:off x="2816" y="1868"/>
                <a:ext cx="83" cy="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88" name="Group 127"/>
              <p:cNvGrpSpPr>
                <a:grpSpLocks/>
              </p:cNvGrpSpPr>
              <p:nvPr/>
            </p:nvGrpSpPr>
            <p:grpSpPr bwMode="auto">
              <a:xfrm>
                <a:off x="2899" y="1625"/>
                <a:ext cx="385" cy="288"/>
                <a:chOff x="3198" y="1069"/>
                <a:chExt cx="385" cy="288"/>
              </a:xfrm>
            </p:grpSpPr>
            <p:sp>
              <p:nvSpPr>
                <p:cNvPr id="24789" name="Rectangle 128"/>
                <p:cNvSpPr>
                  <a:spLocks noChangeArrowheads="1"/>
                </p:cNvSpPr>
                <p:nvPr/>
              </p:nvSpPr>
              <p:spPr bwMode="auto">
                <a:xfrm>
                  <a:off x="3205" y="1069"/>
                  <a:ext cx="37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sz="2400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</a:p>
              </p:txBody>
            </p:sp>
            <p:sp>
              <p:nvSpPr>
                <p:cNvPr id="24790" name="Line 129"/>
                <p:cNvSpPr>
                  <a:spLocks noChangeShapeType="1"/>
                </p:cNvSpPr>
                <p:nvPr/>
              </p:nvSpPr>
              <p:spPr bwMode="auto">
                <a:xfrm>
                  <a:off x="3198" y="1313"/>
                  <a:ext cx="355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24785" name="Rectangle 130"/>
            <p:cNvSpPr>
              <a:spLocks noChangeArrowheads="1"/>
            </p:cNvSpPr>
            <p:nvPr/>
          </p:nvSpPr>
          <p:spPr bwMode="auto">
            <a:xfrm>
              <a:off x="2739" y="2049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i="1">
                  <a:solidFill>
                    <a:srgbClr val="C425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24786" name="Arc 131"/>
            <p:cNvSpPr>
              <a:spLocks/>
            </p:cNvSpPr>
            <p:nvPr/>
          </p:nvSpPr>
          <p:spPr bwMode="auto">
            <a:xfrm rot="18797617" flipH="1">
              <a:off x="2973" y="2152"/>
              <a:ext cx="110" cy="217"/>
            </a:xfrm>
            <a:custGeom>
              <a:avLst/>
              <a:gdLst>
                <a:gd name="T0" fmla="*/ 0 w 14299"/>
                <a:gd name="T1" fmla="*/ 0 h 21600"/>
                <a:gd name="T2" fmla="*/ 0 w 14299"/>
                <a:gd name="T3" fmla="*/ 0 h 21600"/>
                <a:gd name="T4" fmla="*/ 0 w 14299"/>
                <a:gd name="T5" fmla="*/ 0 h 21600"/>
                <a:gd name="T6" fmla="*/ 0 60000 65536"/>
                <a:gd name="T7" fmla="*/ 0 60000 65536"/>
                <a:gd name="T8" fmla="*/ 0 60000 65536"/>
                <a:gd name="T9" fmla="*/ 0 w 14299"/>
                <a:gd name="T10" fmla="*/ 0 h 21600"/>
                <a:gd name="T11" fmla="*/ 14299 w 1429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99" h="21600" fill="none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</a:path>
                <a:path w="14299" h="21600" stroke="0" extrusionOk="0">
                  <a:moveTo>
                    <a:pt x="-1" y="0"/>
                  </a:moveTo>
                  <a:cubicBezTo>
                    <a:pt x="5266" y="0"/>
                    <a:pt x="10351" y="1924"/>
                    <a:pt x="14298" y="54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4593" name="Group 159"/>
          <p:cNvGrpSpPr>
            <a:grpSpLocks/>
          </p:cNvGrpSpPr>
          <p:nvPr/>
        </p:nvGrpSpPr>
        <p:grpSpPr bwMode="auto">
          <a:xfrm>
            <a:off x="4570413" y="1555750"/>
            <a:ext cx="617537" cy="639763"/>
            <a:chOff x="617" y="1934"/>
            <a:chExt cx="389" cy="403"/>
          </a:xfrm>
        </p:grpSpPr>
        <p:grpSp>
          <p:nvGrpSpPr>
            <p:cNvPr id="24780" name="Group 160"/>
            <p:cNvGrpSpPr>
              <a:grpSpLocks/>
            </p:cNvGrpSpPr>
            <p:nvPr/>
          </p:nvGrpSpPr>
          <p:grpSpPr bwMode="auto">
            <a:xfrm>
              <a:off x="617" y="1958"/>
              <a:ext cx="328" cy="379"/>
              <a:chOff x="2381" y="2750"/>
              <a:chExt cx="328" cy="379"/>
            </a:xfrm>
          </p:grpSpPr>
          <p:sp>
            <p:nvSpPr>
              <p:cNvPr id="24782" name="Text Box 161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200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4783" name="Text Box 162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81" name="Text Box 163"/>
            <p:cNvSpPr txBox="1">
              <a:spLocks noChangeAspect="1" noChangeArrowheads="1"/>
            </p:cNvSpPr>
            <p:nvPr/>
          </p:nvSpPr>
          <p:spPr bwMode="auto">
            <a:xfrm>
              <a:off x="812" y="1934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594" name="Line 164"/>
          <p:cNvSpPr>
            <a:spLocks noChangeShapeType="1"/>
          </p:cNvSpPr>
          <p:nvPr/>
        </p:nvSpPr>
        <p:spPr bwMode="auto">
          <a:xfrm>
            <a:off x="3994150" y="2132013"/>
            <a:ext cx="739775" cy="0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95" name="Group 165"/>
          <p:cNvGrpSpPr>
            <a:grpSpLocks noChangeAspect="1"/>
          </p:cNvGrpSpPr>
          <p:nvPr/>
        </p:nvGrpSpPr>
        <p:grpSpPr bwMode="auto">
          <a:xfrm rot="82201" flipV="1">
            <a:off x="4298950" y="2062163"/>
            <a:ext cx="174625" cy="136525"/>
            <a:chOff x="2533" y="2425"/>
            <a:chExt cx="45" cy="35"/>
          </a:xfrm>
        </p:grpSpPr>
        <p:sp>
          <p:nvSpPr>
            <p:cNvPr id="24778" name="Line 16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79" name="Line 16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6" name="Line 168"/>
          <p:cNvSpPr>
            <a:spLocks noChangeShapeType="1"/>
          </p:cNvSpPr>
          <p:nvPr/>
        </p:nvSpPr>
        <p:spPr bwMode="auto">
          <a:xfrm flipV="1">
            <a:off x="4738688" y="2135188"/>
            <a:ext cx="0" cy="2065337"/>
          </a:xfrm>
          <a:prstGeom prst="line">
            <a:avLst/>
          </a:prstGeom>
          <a:noFill/>
          <a:ln w="952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597" name="Group 169"/>
          <p:cNvGrpSpPr>
            <a:grpSpLocks noChangeAspect="1"/>
          </p:cNvGrpSpPr>
          <p:nvPr/>
        </p:nvGrpSpPr>
        <p:grpSpPr bwMode="auto">
          <a:xfrm rot="16122421" flipV="1">
            <a:off x="4654550" y="3559175"/>
            <a:ext cx="174625" cy="136525"/>
            <a:chOff x="2533" y="2425"/>
            <a:chExt cx="45" cy="35"/>
          </a:xfrm>
        </p:grpSpPr>
        <p:sp>
          <p:nvSpPr>
            <p:cNvPr id="24776" name="Line 170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777" name="Line 171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8" name="Oval 172"/>
          <p:cNvSpPr>
            <a:spLocks noChangeAspect="1" noChangeArrowheads="1"/>
          </p:cNvSpPr>
          <p:nvPr/>
        </p:nvSpPr>
        <p:spPr bwMode="auto">
          <a:xfrm flipV="1">
            <a:off x="4681538" y="207486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99" name="Oval 173"/>
          <p:cNvSpPr>
            <a:spLocks noChangeAspect="1" noChangeArrowheads="1"/>
          </p:cNvSpPr>
          <p:nvPr/>
        </p:nvSpPr>
        <p:spPr bwMode="auto">
          <a:xfrm flipV="1">
            <a:off x="4683125" y="4137025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00" name="Group 174"/>
          <p:cNvGrpSpPr>
            <a:grpSpLocks/>
          </p:cNvGrpSpPr>
          <p:nvPr/>
        </p:nvGrpSpPr>
        <p:grpSpPr bwMode="auto">
          <a:xfrm>
            <a:off x="4494213" y="4162425"/>
            <a:ext cx="604837" cy="633413"/>
            <a:chOff x="621" y="2890"/>
            <a:chExt cx="381" cy="399"/>
          </a:xfrm>
        </p:grpSpPr>
        <p:grpSp>
          <p:nvGrpSpPr>
            <p:cNvPr id="24772" name="Group 175"/>
            <p:cNvGrpSpPr>
              <a:grpSpLocks/>
            </p:cNvGrpSpPr>
            <p:nvPr/>
          </p:nvGrpSpPr>
          <p:grpSpPr bwMode="auto">
            <a:xfrm>
              <a:off x="621" y="2910"/>
              <a:ext cx="328" cy="379"/>
              <a:chOff x="2381" y="2750"/>
              <a:chExt cx="328" cy="379"/>
            </a:xfrm>
          </p:grpSpPr>
          <p:sp>
            <p:nvSpPr>
              <p:cNvPr id="24774" name="Text Box 176"/>
              <p:cNvSpPr txBox="1">
                <a:spLocks noChangeAspect="1" noChangeArrowheads="1"/>
              </p:cNvSpPr>
              <p:nvPr/>
            </p:nvSpPr>
            <p:spPr bwMode="auto">
              <a:xfrm>
                <a:off x="2381" y="2750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3200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24775" name="Text Box 177"/>
              <p:cNvSpPr txBox="1">
                <a:spLocks noChangeAspect="1" noChangeArrowheads="1"/>
              </p:cNvSpPr>
              <p:nvPr/>
            </p:nvSpPr>
            <p:spPr bwMode="auto">
              <a:xfrm>
                <a:off x="2517" y="289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4773" name="Text Box 178"/>
            <p:cNvSpPr txBox="1">
              <a:spLocks noChangeAspect="1" noChangeArrowheads="1"/>
            </p:cNvSpPr>
            <p:nvPr/>
          </p:nvSpPr>
          <p:spPr bwMode="auto">
            <a:xfrm>
              <a:off x="808" y="2890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rgbClr val="C42500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601" name="Text Box 184"/>
          <p:cNvSpPr txBox="1">
            <a:spLocks noChangeAspect="1" noChangeArrowheads="1"/>
          </p:cNvSpPr>
          <p:nvPr/>
        </p:nvSpPr>
        <p:spPr bwMode="auto">
          <a:xfrm>
            <a:off x="2455863" y="3533775"/>
            <a:ext cx="307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>
              <a:solidFill>
                <a:srgbClr val="C42500"/>
              </a:solidFill>
              <a:sym typeface="Symbol" pitchFamily="18" charset="2"/>
            </a:endParaRPr>
          </a:p>
        </p:txBody>
      </p:sp>
      <p:sp>
        <p:nvSpPr>
          <p:cNvPr id="24602" name="Oval 201"/>
          <p:cNvSpPr>
            <a:spLocks noChangeAspect="1" noChangeArrowheads="1"/>
          </p:cNvSpPr>
          <p:nvPr/>
        </p:nvSpPr>
        <p:spPr bwMode="auto">
          <a:xfrm flipV="1">
            <a:off x="3949700" y="46990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03" name="Oval 203"/>
          <p:cNvSpPr>
            <a:spLocks noChangeAspect="1" noChangeArrowheads="1"/>
          </p:cNvSpPr>
          <p:nvPr/>
        </p:nvSpPr>
        <p:spPr bwMode="auto">
          <a:xfrm flipV="1">
            <a:off x="3951288" y="2095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604" name="Oval 204"/>
          <p:cNvSpPr>
            <a:spLocks noChangeAspect="1" noChangeArrowheads="1"/>
          </p:cNvSpPr>
          <p:nvPr/>
        </p:nvSpPr>
        <p:spPr bwMode="auto">
          <a:xfrm flipV="1">
            <a:off x="2967038" y="2979738"/>
            <a:ext cx="76200" cy="7461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8" name="Group 335"/>
          <p:cNvGrpSpPr>
            <a:grpSpLocks/>
          </p:cNvGrpSpPr>
          <p:nvPr/>
        </p:nvGrpSpPr>
        <p:grpSpPr bwMode="auto">
          <a:xfrm>
            <a:off x="1049338" y="2652713"/>
            <a:ext cx="1474787" cy="2081212"/>
            <a:chOff x="661" y="1671"/>
            <a:chExt cx="929" cy="1311"/>
          </a:xfrm>
        </p:grpSpPr>
        <p:sp>
          <p:nvSpPr>
            <p:cNvPr id="24764" name="Line 76"/>
            <p:cNvSpPr>
              <a:spLocks noChangeAspect="1" noChangeShapeType="1"/>
            </p:cNvSpPr>
            <p:nvPr/>
          </p:nvSpPr>
          <p:spPr bwMode="auto">
            <a:xfrm flipV="1">
              <a:off x="705" y="1684"/>
              <a:ext cx="0" cy="129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4765" name="Group 77"/>
            <p:cNvGrpSpPr>
              <a:grpSpLocks noChangeAspect="1"/>
            </p:cNvGrpSpPr>
            <p:nvPr/>
          </p:nvGrpSpPr>
          <p:grpSpPr bwMode="auto">
            <a:xfrm rot="5404622" flipV="1">
              <a:off x="649" y="2503"/>
              <a:ext cx="110" cy="86"/>
              <a:chOff x="2533" y="2425"/>
              <a:chExt cx="45" cy="35"/>
            </a:xfrm>
          </p:grpSpPr>
          <p:sp>
            <p:nvSpPr>
              <p:cNvPr id="24770" name="Line 78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771" name="Line 79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4766" name="Line 205"/>
            <p:cNvSpPr>
              <a:spLocks noChangeAspect="1" noChangeShapeType="1"/>
            </p:cNvSpPr>
            <p:nvPr/>
          </p:nvSpPr>
          <p:spPr bwMode="auto">
            <a:xfrm flipV="1">
              <a:off x="1547" y="1671"/>
              <a:ext cx="0" cy="95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4767" name="Group 208"/>
            <p:cNvGrpSpPr>
              <a:grpSpLocks noChangeAspect="1"/>
            </p:cNvGrpSpPr>
            <p:nvPr/>
          </p:nvGrpSpPr>
          <p:grpSpPr bwMode="auto">
            <a:xfrm rot="5404622" flipV="1">
              <a:off x="1492" y="2244"/>
              <a:ext cx="110" cy="86"/>
              <a:chOff x="2533" y="2425"/>
              <a:chExt cx="45" cy="35"/>
            </a:xfrm>
          </p:grpSpPr>
          <p:sp>
            <p:nvSpPr>
              <p:cNvPr id="24768" name="Line 209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769" name="Line 210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4606" name="Line 211"/>
          <p:cNvSpPr>
            <a:spLocks noChangeAspect="1" noChangeShapeType="1"/>
          </p:cNvSpPr>
          <p:nvPr/>
        </p:nvSpPr>
        <p:spPr bwMode="auto">
          <a:xfrm flipV="1">
            <a:off x="3995738" y="2143125"/>
            <a:ext cx="0" cy="258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607" name="Line 212"/>
          <p:cNvSpPr>
            <a:spLocks noChangeAspect="1" noChangeShapeType="1"/>
          </p:cNvSpPr>
          <p:nvPr/>
        </p:nvSpPr>
        <p:spPr bwMode="auto">
          <a:xfrm flipV="1">
            <a:off x="3006725" y="3033713"/>
            <a:ext cx="0" cy="1131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08" name="Group 214"/>
          <p:cNvGrpSpPr>
            <a:grpSpLocks/>
          </p:cNvGrpSpPr>
          <p:nvPr/>
        </p:nvGrpSpPr>
        <p:grpSpPr bwMode="auto">
          <a:xfrm>
            <a:off x="6659563" y="1636713"/>
            <a:ext cx="2128837" cy="1884362"/>
            <a:chOff x="4186" y="2228"/>
            <a:chExt cx="1341" cy="1187"/>
          </a:xfrm>
        </p:grpSpPr>
        <p:sp>
          <p:nvSpPr>
            <p:cNvPr id="24734" name="Line 215"/>
            <p:cNvSpPr>
              <a:spLocks noChangeAspect="1" noChangeShapeType="1"/>
            </p:cNvSpPr>
            <p:nvPr/>
          </p:nvSpPr>
          <p:spPr bwMode="auto">
            <a:xfrm>
              <a:off x="5258" y="2450"/>
              <a:ext cx="0" cy="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735" name="Group 216"/>
            <p:cNvGrpSpPr>
              <a:grpSpLocks/>
            </p:cNvGrpSpPr>
            <p:nvPr/>
          </p:nvGrpSpPr>
          <p:grpSpPr bwMode="auto">
            <a:xfrm>
              <a:off x="5221" y="3017"/>
              <a:ext cx="306" cy="255"/>
              <a:chOff x="5025" y="2996"/>
              <a:chExt cx="306" cy="255"/>
            </a:xfrm>
          </p:grpSpPr>
          <p:grpSp>
            <p:nvGrpSpPr>
              <p:cNvPr id="24760" name="Group 217"/>
              <p:cNvGrpSpPr>
                <a:grpSpLocks/>
              </p:cNvGrpSpPr>
              <p:nvPr/>
            </p:nvGrpSpPr>
            <p:grpSpPr bwMode="auto">
              <a:xfrm>
                <a:off x="5062" y="2996"/>
                <a:ext cx="269" cy="255"/>
                <a:chOff x="5303" y="3031"/>
                <a:chExt cx="269" cy="255"/>
              </a:xfrm>
            </p:grpSpPr>
            <p:sp>
              <p:nvSpPr>
                <p:cNvPr id="24762" name="Text Box 2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3" y="303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4763" name="Text Box 2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4" y="3103"/>
                  <a:ext cx="16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4761" name="Oval 220"/>
              <p:cNvSpPr>
                <a:spLocks noChangeAspect="1" noChangeArrowheads="1"/>
              </p:cNvSpPr>
              <p:nvPr/>
            </p:nvSpPr>
            <p:spPr bwMode="auto">
              <a:xfrm>
                <a:off x="5025" y="3083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4736" name="Group 221"/>
            <p:cNvGrpSpPr>
              <a:grpSpLocks/>
            </p:cNvGrpSpPr>
            <p:nvPr/>
          </p:nvGrpSpPr>
          <p:grpSpPr bwMode="auto">
            <a:xfrm>
              <a:off x="4799" y="2228"/>
              <a:ext cx="705" cy="257"/>
              <a:chOff x="4603" y="2207"/>
              <a:chExt cx="705" cy="257"/>
            </a:xfrm>
          </p:grpSpPr>
          <p:grpSp>
            <p:nvGrpSpPr>
              <p:cNvPr id="24751" name="Group 222"/>
              <p:cNvGrpSpPr>
                <a:grpSpLocks/>
              </p:cNvGrpSpPr>
              <p:nvPr/>
            </p:nvGrpSpPr>
            <p:grpSpPr bwMode="auto">
              <a:xfrm>
                <a:off x="4603" y="2408"/>
                <a:ext cx="444" cy="52"/>
                <a:chOff x="4846" y="3194"/>
                <a:chExt cx="444" cy="52"/>
              </a:xfrm>
            </p:grpSpPr>
            <p:grpSp>
              <p:nvGrpSpPr>
                <p:cNvPr id="24756" name="Group 223"/>
                <p:cNvGrpSpPr>
                  <a:grpSpLocks/>
                </p:cNvGrpSpPr>
                <p:nvPr/>
              </p:nvGrpSpPr>
              <p:grpSpPr bwMode="auto">
                <a:xfrm>
                  <a:off x="4989" y="3194"/>
                  <a:ext cx="74" cy="52"/>
                  <a:chOff x="2878" y="3338"/>
                  <a:chExt cx="91" cy="80"/>
                </a:xfrm>
              </p:grpSpPr>
              <p:sp>
                <p:nvSpPr>
                  <p:cNvPr id="24758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2878" y="3338"/>
                    <a:ext cx="91" cy="3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59" name="Line 2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78" y="3374"/>
                    <a:ext cx="91" cy="44"/>
                  </a:xfrm>
                  <a:prstGeom prst="line">
                    <a:avLst/>
                  </a:prstGeom>
                  <a:noFill/>
                  <a:ln w="1270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57" name="Line 226"/>
                <p:cNvSpPr>
                  <a:spLocks noChangeShapeType="1"/>
                </p:cNvSpPr>
                <p:nvPr/>
              </p:nvSpPr>
              <p:spPr bwMode="auto">
                <a:xfrm>
                  <a:off x="4846" y="3218"/>
                  <a:ext cx="444" cy="0"/>
                </a:xfrm>
                <a:prstGeom prst="line">
                  <a:avLst/>
                </a:prstGeom>
                <a:noFill/>
                <a:ln w="9525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752" name="Oval 227"/>
              <p:cNvSpPr>
                <a:spLocks noChangeAspect="1" noChangeArrowheads="1"/>
              </p:cNvSpPr>
              <p:nvPr/>
            </p:nvSpPr>
            <p:spPr bwMode="auto">
              <a:xfrm>
                <a:off x="5026" y="2393"/>
                <a:ext cx="71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753" name="Group 228"/>
              <p:cNvGrpSpPr>
                <a:grpSpLocks/>
              </p:cNvGrpSpPr>
              <p:nvPr/>
            </p:nvGrpSpPr>
            <p:grpSpPr bwMode="auto">
              <a:xfrm>
                <a:off x="5050" y="2207"/>
                <a:ext cx="258" cy="255"/>
                <a:chOff x="5306" y="2201"/>
                <a:chExt cx="258" cy="255"/>
              </a:xfrm>
            </p:grpSpPr>
            <p:sp>
              <p:nvSpPr>
                <p:cNvPr id="24754" name="Text Box 2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6" y="2201"/>
                  <a:ext cx="258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>
                      <a:solidFill>
                        <a:srgbClr val="C42500"/>
                      </a:solidFill>
                      <a:sym typeface="Symbol" pitchFamily="18" charset="2"/>
                    </a:rPr>
                    <a:t></a:t>
                  </a:r>
                  <a:endParaRPr lang="ru-RU" sz="2000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4755" name="Text Box 2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407" y="2273"/>
                  <a:ext cx="138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</p:grpSp>
        </p:grpSp>
        <p:grpSp>
          <p:nvGrpSpPr>
            <p:cNvPr id="24737" name="Group 231"/>
            <p:cNvGrpSpPr>
              <a:grpSpLocks/>
            </p:cNvGrpSpPr>
            <p:nvPr/>
          </p:nvGrpSpPr>
          <p:grpSpPr bwMode="auto">
            <a:xfrm>
              <a:off x="4186" y="2308"/>
              <a:ext cx="1154" cy="1107"/>
              <a:chOff x="3990" y="2287"/>
              <a:chExt cx="1154" cy="1107"/>
            </a:xfrm>
          </p:grpSpPr>
          <p:sp>
            <p:nvSpPr>
              <p:cNvPr id="24738" name="Text Box 232"/>
              <p:cNvSpPr txBox="1">
                <a:spLocks noChangeAspect="1" noChangeArrowheads="1"/>
              </p:cNvSpPr>
              <p:nvPr/>
            </p:nvSpPr>
            <p:spPr bwMode="auto">
              <a:xfrm>
                <a:off x="4388" y="3144"/>
                <a:ext cx="30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А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grpSp>
            <p:nvGrpSpPr>
              <p:cNvPr id="24739" name="Group 233"/>
              <p:cNvGrpSpPr>
                <a:grpSpLocks/>
              </p:cNvGrpSpPr>
              <p:nvPr/>
            </p:nvGrpSpPr>
            <p:grpSpPr bwMode="auto">
              <a:xfrm>
                <a:off x="3990" y="2287"/>
                <a:ext cx="1154" cy="932"/>
                <a:chOff x="3990" y="2287"/>
                <a:chExt cx="1154" cy="932"/>
              </a:xfrm>
            </p:grpSpPr>
            <p:sp>
              <p:nvSpPr>
                <p:cNvPr id="24740" name="Line 23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183" y="2751"/>
                  <a:ext cx="961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41" name="Line 235"/>
                <p:cNvSpPr>
                  <a:spLocks noChangeAspect="1" noChangeShapeType="1"/>
                </p:cNvSpPr>
                <p:nvPr/>
              </p:nvSpPr>
              <p:spPr bwMode="auto">
                <a:xfrm>
                  <a:off x="4604" y="2432"/>
                  <a:ext cx="0" cy="755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42" name="Text Box 23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5" y="2743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1</a:t>
                  </a:r>
                </a:p>
              </p:txBody>
            </p:sp>
            <p:sp>
              <p:nvSpPr>
                <p:cNvPr id="24743" name="Text Box 2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93" y="2505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222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latin typeface="GOST type B" pitchFamily="34" charset="0"/>
                    </a:rPr>
                    <a:t>П</a:t>
                  </a:r>
                  <a:r>
                    <a:rPr lang="ru-RU" sz="2000" i="1" baseline="-20000"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4744" name="Text Box 2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06" y="2287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2</a:t>
                  </a:r>
                </a:p>
              </p:txBody>
            </p:sp>
            <p:sp>
              <p:nvSpPr>
                <p:cNvPr id="24745" name="Text Box 2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90" y="2620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sz="2000" i="1">
                      <a:latin typeface="GOST type B" pitchFamily="34" charset="0"/>
                    </a:rPr>
                    <a:t>x</a:t>
                  </a:r>
                  <a:endParaRPr lang="ru-RU" sz="2000" i="1" baseline="-20000">
                    <a:latin typeface="GOST type B" pitchFamily="34" charset="0"/>
                  </a:endParaRPr>
                </a:p>
              </p:txBody>
            </p:sp>
            <p:grpSp>
              <p:nvGrpSpPr>
                <p:cNvPr id="24746" name="Group 240"/>
                <p:cNvGrpSpPr>
                  <a:grpSpLocks noChangeAspect="1"/>
                </p:cNvGrpSpPr>
                <p:nvPr/>
              </p:nvGrpSpPr>
              <p:grpSpPr bwMode="auto">
                <a:xfrm>
                  <a:off x="4498" y="2640"/>
                  <a:ext cx="109" cy="107"/>
                  <a:chOff x="4826" y="2422"/>
                  <a:chExt cx="157" cy="151"/>
                </a:xfrm>
              </p:grpSpPr>
              <p:sp>
                <p:nvSpPr>
                  <p:cNvPr id="24749" name="Arc 241"/>
                  <p:cNvSpPr>
                    <a:spLocks noChangeAspect="1"/>
                  </p:cNvSpPr>
                  <p:nvPr/>
                </p:nvSpPr>
                <p:spPr bwMode="auto">
                  <a:xfrm rot="-5400000">
                    <a:off x="4829" y="2419"/>
                    <a:ext cx="151" cy="15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750" name="Oval 242"/>
                  <p:cNvSpPr>
                    <a:spLocks noChangeAspect="1" noChangeArrowheads="1"/>
                  </p:cNvSpPr>
                  <p:nvPr/>
                </p:nvSpPr>
                <p:spPr bwMode="auto">
                  <a:xfrm rot="-5400000">
                    <a:off x="4907" y="2511"/>
                    <a:ext cx="25" cy="25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47" name="Oval 243"/>
                <p:cNvSpPr>
                  <a:spLocks noChangeAspect="1" noChangeArrowheads="1"/>
                </p:cNvSpPr>
                <p:nvPr/>
              </p:nvSpPr>
              <p:spPr bwMode="auto">
                <a:xfrm>
                  <a:off x="4570" y="3149"/>
                  <a:ext cx="72" cy="70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4748" name="Oval 244"/>
                <p:cNvSpPr>
                  <a:spLocks noChangeAspect="1" noChangeArrowheads="1"/>
                </p:cNvSpPr>
                <p:nvPr/>
              </p:nvSpPr>
              <p:spPr bwMode="auto">
                <a:xfrm>
                  <a:off x="4568" y="2398"/>
                  <a:ext cx="71" cy="71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24609" name="Text Box 245"/>
          <p:cNvSpPr txBox="1">
            <a:spLocks noChangeArrowheads="1"/>
          </p:cNvSpPr>
          <p:nvPr/>
        </p:nvSpPr>
        <p:spPr bwMode="auto">
          <a:xfrm>
            <a:off x="7164388" y="1196975"/>
            <a:ext cx="1063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C42500"/>
                </a:solidFill>
              </a:rPr>
              <a:t>Схема:</a:t>
            </a:r>
          </a:p>
        </p:txBody>
      </p:sp>
      <p:grpSp>
        <p:nvGrpSpPr>
          <p:cNvPr id="24610" name="Group 279"/>
          <p:cNvGrpSpPr>
            <a:grpSpLocks/>
          </p:cNvGrpSpPr>
          <p:nvPr/>
        </p:nvGrpSpPr>
        <p:grpSpPr bwMode="auto">
          <a:xfrm>
            <a:off x="8729663" y="1625600"/>
            <a:ext cx="444500" cy="396875"/>
            <a:chOff x="5334" y="2198"/>
            <a:chExt cx="280" cy="250"/>
          </a:xfrm>
        </p:grpSpPr>
        <p:sp>
          <p:nvSpPr>
            <p:cNvPr id="24732" name="Text Box 280"/>
            <p:cNvSpPr txBox="1">
              <a:spLocks noChangeAspect="1" noChangeArrowheads="1"/>
            </p:cNvSpPr>
            <p:nvPr/>
          </p:nvSpPr>
          <p:spPr bwMode="auto">
            <a:xfrm>
              <a:off x="5355" y="2198"/>
              <a:ext cx="2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sz="2000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4733" name="Line 281"/>
            <p:cNvSpPr>
              <a:spLocks noChangeShapeType="1"/>
            </p:cNvSpPr>
            <p:nvPr/>
          </p:nvSpPr>
          <p:spPr bwMode="auto">
            <a:xfrm>
              <a:off x="5334" y="2429"/>
              <a:ext cx="233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611" name="Group 292"/>
          <p:cNvGrpSpPr>
            <a:grpSpLocks/>
          </p:cNvGrpSpPr>
          <p:nvPr/>
        </p:nvGrpSpPr>
        <p:grpSpPr bwMode="auto">
          <a:xfrm>
            <a:off x="6650038" y="3478213"/>
            <a:ext cx="2147887" cy="1946275"/>
            <a:chOff x="4224" y="2317"/>
            <a:chExt cx="1353" cy="1226"/>
          </a:xfrm>
        </p:grpSpPr>
        <p:grpSp>
          <p:nvGrpSpPr>
            <p:cNvPr id="24698" name="Group 293"/>
            <p:cNvGrpSpPr>
              <a:grpSpLocks/>
            </p:cNvGrpSpPr>
            <p:nvPr/>
          </p:nvGrpSpPr>
          <p:grpSpPr bwMode="auto">
            <a:xfrm>
              <a:off x="4224" y="2317"/>
              <a:ext cx="1353" cy="1226"/>
              <a:chOff x="4303" y="2712"/>
              <a:chExt cx="1353" cy="1226"/>
            </a:xfrm>
          </p:grpSpPr>
          <p:sp>
            <p:nvSpPr>
              <p:cNvPr id="24702" name="Line 294"/>
              <p:cNvSpPr>
                <a:spLocks noChangeAspect="1" noChangeShapeType="1"/>
              </p:cNvSpPr>
              <p:nvPr/>
            </p:nvSpPr>
            <p:spPr bwMode="auto">
              <a:xfrm>
                <a:off x="5385" y="2844"/>
                <a:ext cx="0" cy="88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03" name="Group 295"/>
              <p:cNvGrpSpPr>
                <a:grpSpLocks/>
              </p:cNvGrpSpPr>
              <p:nvPr/>
            </p:nvGrpSpPr>
            <p:grpSpPr bwMode="auto">
              <a:xfrm>
                <a:off x="5350" y="2712"/>
                <a:ext cx="306" cy="255"/>
                <a:chOff x="5025" y="2996"/>
                <a:chExt cx="306" cy="255"/>
              </a:xfrm>
            </p:grpSpPr>
            <p:grpSp>
              <p:nvGrpSpPr>
                <p:cNvPr id="24728" name="Group 296"/>
                <p:cNvGrpSpPr>
                  <a:grpSpLocks/>
                </p:cNvGrpSpPr>
                <p:nvPr/>
              </p:nvGrpSpPr>
              <p:grpSpPr bwMode="auto">
                <a:xfrm>
                  <a:off x="5062" y="2996"/>
                  <a:ext cx="269" cy="255"/>
                  <a:chOff x="5303" y="3031"/>
                  <a:chExt cx="269" cy="255"/>
                </a:xfrm>
              </p:grpSpPr>
              <p:sp>
                <p:nvSpPr>
                  <p:cNvPr id="24730" name="Text Box 29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3" y="303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731" name="Text Box 29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4" y="3103"/>
                    <a:ext cx="16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4729" name="Oval 299"/>
                <p:cNvSpPr>
                  <a:spLocks noChangeAspect="1" noChangeArrowheads="1"/>
                </p:cNvSpPr>
                <p:nvPr/>
              </p:nvSpPr>
              <p:spPr bwMode="auto">
                <a:xfrm>
                  <a:off x="5025" y="308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4704" name="Group 300"/>
              <p:cNvGrpSpPr>
                <a:grpSpLocks/>
              </p:cNvGrpSpPr>
              <p:nvPr/>
            </p:nvGrpSpPr>
            <p:grpSpPr bwMode="auto">
              <a:xfrm>
                <a:off x="4923" y="3503"/>
                <a:ext cx="705" cy="257"/>
                <a:chOff x="4603" y="2207"/>
                <a:chExt cx="705" cy="257"/>
              </a:xfrm>
            </p:grpSpPr>
            <p:grpSp>
              <p:nvGrpSpPr>
                <p:cNvPr id="24719" name="Group 301"/>
                <p:cNvGrpSpPr>
                  <a:grpSpLocks/>
                </p:cNvGrpSpPr>
                <p:nvPr/>
              </p:nvGrpSpPr>
              <p:grpSpPr bwMode="auto">
                <a:xfrm>
                  <a:off x="4603" y="2408"/>
                  <a:ext cx="444" cy="52"/>
                  <a:chOff x="4846" y="3194"/>
                  <a:chExt cx="444" cy="52"/>
                </a:xfrm>
              </p:grpSpPr>
              <p:grpSp>
                <p:nvGrpSpPr>
                  <p:cNvPr id="24724" name="Group 302"/>
                  <p:cNvGrpSpPr>
                    <a:grpSpLocks/>
                  </p:cNvGrpSpPr>
                  <p:nvPr/>
                </p:nvGrpSpPr>
                <p:grpSpPr bwMode="auto">
                  <a:xfrm>
                    <a:off x="4989" y="3194"/>
                    <a:ext cx="74" cy="52"/>
                    <a:chOff x="2878" y="3338"/>
                    <a:chExt cx="91" cy="80"/>
                  </a:xfrm>
                </p:grpSpPr>
                <p:sp>
                  <p:nvSpPr>
                    <p:cNvPr id="24726" name="Line 3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78" y="3338"/>
                      <a:ext cx="91" cy="3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727" name="Line 30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78" y="3374"/>
                      <a:ext cx="91" cy="44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725" name="Line 305"/>
                  <p:cNvSpPr>
                    <a:spLocks noChangeShapeType="1"/>
                  </p:cNvSpPr>
                  <p:nvPr/>
                </p:nvSpPr>
                <p:spPr bwMode="auto">
                  <a:xfrm>
                    <a:off x="4846" y="3218"/>
                    <a:ext cx="44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720" name="Oval 306"/>
                <p:cNvSpPr>
                  <a:spLocks noChangeAspect="1" noChangeArrowheads="1"/>
                </p:cNvSpPr>
                <p:nvPr/>
              </p:nvSpPr>
              <p:spPr bwMode="auto">
                <a:xfrm>
                  <a:off x="5026" y="2393"/>
                  <a:ext cx="71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4721" name="Group 307"/>
                <p:cNvGrpSpPr>
                  <a:grpSpLocks/>
                </p:cNvGrpSpPr>
                <p:nvPr/>
              </p:nvGrpSpPr>
              <p:grpSpPr bwMode="auto">
                <a:xfrm>
                  <a:off x="5050" y="2207"/>
                  <a:ext cx="258" cy="255"/>
                  <a:chOff x="5306" y="2201"/>
                  <a:chExt cx="258" cy="255"/>
                </a:xfrm>
              </p:grpSpPr>
              <p:sp>
                <p:nvSpPr>
                  <p:cNvPr id="24722" name="Text Box 30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306" y="2201"/>
                    <a:ext cx="25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723" name="Text Box 30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5407" y="2273"/>
                    <a:ext cx="138" cy="18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 baseline="-20000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000" i="1" baseline="-20000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24705" name="Group 310"/>
              <p:cNvGrpSpPr>
                <a:grpSpLocks/>
              </p:cNvGrpSpPr>
              <p:nvPr/>
            </p:nvGrpSpPr>
            <p:grpSpPr bwMode="auto">
              <a:xfrm>
                <a:off x="4303" y="2831"/>
                <a:ext cx="1154" cy="1107"/>
                <a:chOff x="3990" y="2287"/>
                <a:chExt cx="1154" cy="1107"/>
              </a:xfrm>
            </p:grpSpPr>
            <p:sp>
              <p:nvSpPr>
                <p:cNvPr id="24706" name="Text Box 3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388" y="3144"/>
                  <a:ext cx="30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 sz="2000" i="1">
                      <a:solidFill>
                        <a:schemeClr val="accent2"/>
                      </a:solidFill>
                      <a:latin typeface="GOST type B" pitchFamily="34" charset="0"/>
                    </a:rPr>
                    <a:t>А</a:t>
                  </a:r>
                  <a:r>
                    <a:rPr lang="ru-RU" sz="2000" i="1" baseline="-20000">
                      <a:solidFill>
                        <a:schemeClr val="accent2"/>
                      </a:solidFill>
                      <a:latin typeface="GOST type B" pitchFamily="34" charset="0"/>
                    </a:rPr>
                    <a:t>1</a:t>
                  </a:r>
                </a:p>
              </p:txBody>
            </p:sp>
            <p:grpSp>
              <p:nvGrpSpPr>
                <p:cNvPr id="24707" name="Group 312"/>
                <p:cNvGrpSpPr>
                  <a:grpSpLocks/>
                </p:cNvGrpSpPr>
                <p:nvPr/>
              </p:nvGrpSpPr>
              <p:grpSpPr bwMode="auto">
                <a:xfrm>
                  <a:off x="3990" y="2287"/>
                  <a:ext cx="1154" cy="932"/>
                  <a:chOff x="3990" y="2287"/>
                  <a:chExt cx="1154" cy="932"/>
                </a:xfrm>
              </p:grpSpPr>
              <p:sp>
                <p:nvSpPr>
                  <p:cNvPr id="24708" name="Line 31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183" y="2751"/>
                    <a:ext cx="961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lg"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09" name="Line 3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604" y="2432"/>
                    <a:ext cx="0" cy="75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10" name="Text Box 31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75" y="2743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4711" name="Text Box 31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193" y="2505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222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latin typeface="GOST type B" pitchFamily="34" charset="0"/>
                      </a:rPr>
                      <a:t>П</a:t>
                    </a:r>
                    <a:r>
                      <a:rPr lang="ru-RU" sz="2000" i="1" baseline="-20000"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4712" name="Text Box 31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4306" y="2287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2000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А</a:t>
                    </a:r>
                    <a:r>
                      <a:rPr lang="ru-RU" sz="2000" i="1" baseline="-20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24713" name="Text Box 31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90" y="2620"/>
                    <a:ext cx="303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2000" i="1">
                        <a:latin typeface="GOST type B" pitchFamily="34" charset="0"/>
                      </a:rPr>
                      <a:t>x</a:t>
                    </a:r>
                    <a:endParaRPr lang="ru-RU" sz="2000" i="1" baseline="-20000">
                      <a:latin typeface="GOST type B" pitchFamily="34" charset="0"/>
                    </a:endParaRPr>
                  </a:p>
                </p:txBody>
              </p:sp>
              <p:grpSp>
                <p:nvGrpSpPr>
                  <p:cNvPr id="24714" name="Group 31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498" y="2640"/>
                    <a:ext cx="109" cy="107"/>
                    <a:chOff x="4826" y="2422"/>
                    <a:chExt cx="157" cy="151"/>
                  </a:xfrm>
                </p:grpSpPr>
                <p:sp>
                  <p:nvSpPr>
                    <p:cNvPr id="24717" name="Arc 320"/>
                    <p:cNvSpPr>
                      <a:spLocks noChangeAspect="1"/>
                    </p:cNvSpPr>
                    <p:nvPr/>
                  </p:nvSpPr>
                  <p:spPr bwMode="auto">
                    <a:xfrm rot="-5400000">
                      <a:off x="4829" y="2419"/>
                      <a:ext cx="151" cy="157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60000 65536"/>
                        <a:gd name="T7" fmla="*/ 0 60000 65536"/>
                        <a:gd name="T8" fmla="*/ 0 60000 65536"/>
                        <a:gd name="T9" fmla="*/ 0 w 21600"/>
                        <a:gd name="T10" fmla="*/ 0 h 21600"/>
                        <a:gd name="T11" fmla="*/ 21600 w 21600"/>
                        <a:gd name="T12" fmla="*/ 21600 h 2160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1600" h="21600" fill="none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</a:path>
                        <a:path w="21600" h="21600" stroke="0" extrusionOk="0">
                          <a:moveTo>
                            <a:pt x="-1" y="0"/>
                          </a:moveTo>
                          <a:cubicBezTo>
                            <a:pt x="11929" y="0"/>
                            <a:pt x="21600" y="9670"/>
                            <a:pt x="21600" y="21600"/>
                          </a:cubicBezTo>
                          <a:lnTo>
                            <a:pt x="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718" name="Oval 321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5400000">
                      <a:off x="4907" y="2511"/>
                      <a:ext cx="25" cy="25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715" name="Oval 32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70" y="3149"/>
                    <a:ext cx="72" cy="70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716" name="Oval 32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568" y="2398"/>
                    <a:ext cx="71" cy="71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4699" name="Group 324"/>
            <p:cNvGrpSpPr>
              <a:grpSpLocks/>
            </p:cNvGrpSpPr>
            <p:nvPr/>
          </p:nvGrpSpPr>
          <p:grpSpPr bwMode="auto">
            <a:xfrm>
              <a:off x="4488" y="3101"/>
              <a:ext cx="306" cy="250"/>
              <a:chOff x="5334" y="2198"/>
              <a:chExt cx="280" cy="250"/>
            </a:xfrm>
          </p:grpSpPr>
          <p:sp>
            <p:nvSpPr>
              <p:cNvPr id="24700" name="Text Box 325"/>
              <p:cNvSpPr txBox="1">
                <a:spLocks noChangeAspect="1" noChangeArrowheads="1"/>
              </p:cNvSpPr>
              <p:nvPr/>
            </p:nvSpPr>
            <p:spPr bwMode="auto">
              <a:xfrm>
                <a:off x="5355" y="2198"/>
                <a:ext cx="25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sz="2000" i="1">
                    <a:solidFill>
                      <a:schemeClr val="accent2"/>
                    </a:solidFill>
                    <a:latin typeface="GOST type B" pitchFamily="34" charset="0"/>
                  </a:rPr>
                  <a:t>Ф</a:t>
                </a:r>
                <a:r>
                  <a:rPr lang="ru-RU" sz="2000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4701" name="Line 326"/>
              <p:cNvSpPr>
                <a:spLocks noChangeShapeType="1"/>
              </p:cNvSpPr>
              <p:nvPr/>
            </p:nvSpPr>
            <p:spPr bwMode="auto">
              <a:xfrm>
                <a:off x="5334" y="2429"/>
                <a:ext cx="233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68" name="Group 358"/>
          <p:cNvGrpSpPr>
            <a:grpSpLocks/>
          </p:cNvGrpSpPr>
          <p:nvPr/>
        </p:nvGrpSpPr>
        <p:grpSpPr bwMode="auto">
          <a:xfrm>
            <a:off x="490538" y="2049463"/>
            <a:ext cx="3111500" cy="838200"/>
            <a:chOff x="309" y="1291"/>
            <a:chExt cx="1960" cy="528"/>
          </a:xfrm>
        </p:grpSpPr>
        <p:sp>
          <p:nvSpPr>
            <p:cNvPr id="24671" name="Line 179"/>
            <p:cNvSpPr>
              <a:spLocks noChangeShapeType="1"/>
            </p:cNvSpPr>
            <p:nvPr/>
          </p:nvSpPr>
          <p:spPr bwMode="auto">
            <a:xfrm>
              <a:off x="2180" y="1519"/>
              <a:ext cx="34" cy="198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72" name="Line 180"/>
            <p:cNvSpPr>
              <a:spLocks noChangeShapeType="1"/>
            </p:cNvSpPr>
            <p:nvPr/>
          </p:nvSpPr>
          <p:spPr bwMode="auto">
            <a:xfrm>
              <a:off x="2235" y="1468"/>
              <a:ext cx="34" cy="198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673" name="Group 328"/>
            <p:cNvGrpSpPr>
              <a:grpSpLocks/>
            </p:cNvGrpSpPr>
            <p:nvPr/>
          </p:nvGrpSpPr>
          <p:grpSpPr bwMode="auto">
            <a:xfrm>
              <a:off x="309" y="1291"/>
              <a:ext cx="1445" cy="528"/>
              <a:chOff x="309" y="1291"/>
              <a:chExt cx="1445" cy="528"/>
            </a:xfrm>
          </p:grpSpPr>
          <p:grpSp>
            <p:nvGrpSpPr>
              <p:cNvPr id="24674" name="Group 185"/>
              <p:cNvGrpSpPr>
                <a:grpSpLocks/>
              </p:cNvGrpSpPr>
              <p:nvPr/>
            </p:nvGrpSpPr>
            <p:grpSpPr bwMode="auto">
              <a:xfrm>
                <a:off x="1327" y="1291"/>
                <a:ext cx="427" cy="394"/>
                <a:chOff x="3167" y="3096"/>
                <a:chExt cx="427" cy="394"/>
              </a:xfrm>
            </p:grpSpPr>
            <p:grpSp>
              <p:nvGrpSpPr>
                <p:cNvPr id="24692" name="Group 186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4696" name="Text Box 18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4697" name="Text Box 18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4693" name="Group 189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4694" name="Text Box 19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4695" name="Text Box 19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grpSp>
            <p:nvGrpSpPr>
              <p:cNvPr id="24675" name="Group 327"/>
              <p:cNvGrpSpPr>
                <a:grpSpLocks/>
              </p:cNvGrpSpPr>
              <p:nvPr/>
            </p:nvGrpSpPr>
            <p:grpSpPr bwMode="auto">
              <a:xfrm>
                <a:off x="309" y="1293"/>
                <a:ext cx="1436" cy="526"/>
                <a:chOff x="309" y="1293"/>
                <a:chExt cx="1436" cy="526"/>
              </a:xfrm>
            </p:grpSpPr>
            <p:grpSp>
              <p:nvGrpSpPr>
                <p:cNvPr id="24676" name="Group 132"/>
                <p:cNvGrpSpPr>
                  <a:grpSpLocks/>
                </p:cNvGrpSpPr>
                <p:nvPr/>
              </p:nvGrpSpPr>
              <p:grpSpPr bwMode="auto">
                <a:xfrm>
                  <a:off x="309" y="1423"/>
                  <a:ext cx="1246" cy="394"/>
                  <a:chOff x="570" y="1999"/>
                  <a:chExt cx="1246" cy="394"/>
                </a:xfrm>
              </p:grpSpPr>
              <p:sp>
                <p:nvSpPr>
                  <p:cNvPr id="24683" name="Line 133"/>
                  <p:cNvSpPr>
                    <a:spLocks noChangeShapeType="1"/>
                  </p:cNvSpPr>
                  <p:nvPr/>
                </p:nvSpPr>
                <p:spPr bwMode="auto">
                  <a:xfrm rot="6211" flipV="1">
                    <a:off x="967" y="2266"/>
                    <a:ext cx="849" cy="2"/>
                  </a:xfrm>
                  <a:prstGeom prst="line">
                    <a:avLst/>
                  </a:prstGeom>
                  <a:noFill/>
                  <a:ln w="317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24684" name="Group 134"/>
                  <p:cNvGrpSpPr>
                    <a:grpSpLocks/>
                  </p:cNvGrpSpPr>
                  <p:nvPr/>
                </p:nvGrpSpPr>
                <p:grpSpPr bwMode="auto">
                  <a:xfrm>
                    <a:off x="570" y="1999"/>
                    <a:ext cx="427" cy="394"/>
                    <a:chOff x="3158" y="2036"/>
                    <a:chExt cx="427" cy="394"/>
                  </a:xfrm>
                </p:grpSpPr>
                <p:grpSp>
                  <p:nvGrpSpPr>
                    <p:cNvPr id="24686" name="Group 13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58" y="2051"/>
                      <a:ext cx="328" cy="379"/>
                      <a:chOff x="2381" y="2750"/>
                      <a:chExt cx="328" cy="379"/>
                    </a:xfrm>
                  </p:grpSpPr>
                  <p:sp>
                    <p:nvSpPr>
                      <p:cNvPr id="24690" name="Text Box 136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381" y="2750"/>
                        <a:ext cx="259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sz="3200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B</a:t>
                        </a:r>
                        <a:endParaRPr lang="ru-RU" sz="32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  <p:sp>
                    <p:nvSpPr>
                      <p:cNvPr id="24691" name="Text Box 137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517" y="2898"/>
                        <a:ext cx="192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2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grpSp>
                  <p:nvGrpSpPr>
                    <p:cNvPr id="24687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46" y="2036"/>
                      <a:ext cx="239" cy="327"/>
                      <a:chOff x="3355" y="3096"/>
                      <a:chExt cx="239" cy="327"/>
                    </a:xfrm>
                  </p:grpSpPr>
                  <p:sp>
                    <p:nvSpPr>
                      <p:cNvPr id="24688" name="Text Box 139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355" y="3096"/>
                        <a:ext cx="194" cy="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ru-RU">
                            <a:solidFill>
                              <a:srgbClr val="C42500"/>
                            </a:solidFill>
                            <a:sym typeface="Symbol" pitchFamily="18" charset="2"/>
                          </a:rPr>
                          <a:t></a:t>
                        </a:r>
                      </a:p>
                    </p:txBody>
                  </p:sp>
                  <p:sp>
                    <p:nvSpPr>
                      <p:cNvPr id="24689" name="Text Box 140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400" y="3096"/>
                        <a:ext cx="194" cy="3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pPr eaLnBrk="1" hangingPunct="1"/>
                        <a:endParaRPr lang="ru-RU">
                          <a:solidFill>
                            <a:srgbClr val="C42500"/>
                          </a:solidFill>
                          <a:sym typeface="Symbol" pitchFamily="18" charset="2"/>
                        </a:endParaRPr>
                      </a:p>
                    </p:txBody>
                  </p:sp>
                </p:grpSp>
              </p:grpSp>
              <p:sp>
                <p:nvSpPr>
                  <p:cNvPr id="24685" name="Oval 141"/>
                  <p:cNvSpPr>
                    <a:spLocks noChangeAspect="1" noChangeArrowheads="1"/>
                  </p:cNvSpPr>
                  <p:nvPr/>
                </p:nvSpPr>
                <p:spPr bwMode="auto">
                  <a:xfrm flipV="1">
                    <a:off x="930" y="2231"/>
                    <a:ext cx="68" cy="68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677" name="Group 181"/>
                <p:cNvGrpSpPr>
                  <a:grpSpLocks/>
                </p:cNvGrpSpPr>
                <p:nvPr/>
              </p:nvGrpSpPr>
              <p:grpSpPr bwMode="auto">
                <a:xfrm rot="2460807">
                  <a:off x="1070" y="1570"/>
                  <a:ext cx="89" cy="249"/>
                  <a:chOff x="1116" y="2001"/>
                  <a:chExt cx="89" cy="249"/>
                </a:xfrm>
              </p:grpSpPr>
              <p:sp>
                <p:nvSpPr>
                  <p:cNvPr id="24681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1116" y="2052"/>
                    <a:ext cx="34" cy="19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82" name="Line 183"/>
                  <p:cNvSpPr>
                    <a:spLocks noChangeShapeType="1"/>
                  </p:cNvSpPr>
                  <p:nvPr/>
                </p:nvSpPr>
                <p:spPr bwMode="auto">
                  <a:xfrm>
                    <a:off x="1171" y="2001"/>
                    <a:ext cx="34" cy="19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78" name="Text Box 19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6" y="1426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79" name="Text Box 2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57" y="1293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80" name="Oval 20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1511" y="1653"/>
                  <a:ext cx="68" cy="68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780" name="Group 344"/>
          <p:cNvGrpSpPr>
            <a:grpSpLocks/>
          </p:cNvGrpSpPr>
          <p:nvPr/>
        </p:nvGrpSpPr>
        <p:grpSpPr bwMode="auto">
          <a:xfrm>
            <a:off x="509588" y="3675063"/>
            <a:ext cx="3475037" cy="1139825"/>
            <a:chOff x="321" y="2315"/>
            <a:chExt cx="2189" cy="718"/>
          </a:xfrm>
        </p:grpSpPr>
        <p:grpSp>
          <p:nvGrpSpPr>
            <p:cNvPr id="24653" name="Group 329"/>
            <p:cNvGrpSpPr>
              <a:grpSpLocks/>
            </p:cNvGrpSpPr>
            <p:nvPr/>
          </p:nvGrpSpPr>
          <p:grpSpPr bwMode="auto">
            <a:xfrm>
              <a:off x="1197" y="2315"/>
              <a:ext cx="323" cy="327"/>
              <a:chOff x="1197" y="2315"/>
              <a:chExt cx="323" cy="327"/>
            </a:xfrm>
          </p:grpSpPr>
          <p:sp>
            <p:nvSpPr>
              <p:cNvPr id="24669" name="Text Box 283"/>
              <p:cNvSpPr txBox="1">
                <a:spLocks noChangeAspect="1" noChangeArrowheads="1"/>
              </p:cNvSpPr>
              <p:nvPr/>
            </p:nvSpPr>
            <p:spPr bwMode="auto">
              <a:xfrm>
                <a:off x="1197" y="2315"/>
                <a:ext cx="32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Ф</a:t>
                </a:r>
                <a:r>
                  <a:rPr lang="ru-RU" i="1" baseline="-18000">
                    <a:solidFill>
                      <a:schemeClr val="accent2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4670" name="Line 284"/>
              <p:cNvSpPr>
                <a:spLocks noChangeShapeType="1"/>
              </p:cNvSpPr>
              <p:nvPr/>
            </p:nvSpPr>
            <p:spPr bwMode="auto">
              <a:xfrm>
                <a:off x="1264" y="2622"/>
                <a:ext cx="253" cy="2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654" name="Group 343"/>
            <p:cNvGrpSpPr>
              <a:grpSpLocks/>
            </p:cNvGrpSpPr>
            <p:nvPr/>
          </p:nvGrpSpPr>
          <p:grpSpPr bwMode="auto">
            <a:xfrm>
              <a:off x="321" y="2576"/>
              <a:ext cx="2189" cy="457"/>
              <a:chOff x="321" y="2576"/>
              <a:chExt cx="2189" cy="457"/>
            </a:xfrm>
          </p:grpSpPr>
          <p:grpSp>
            <p:nvGrpSpPr>
              <p:cNvPr id="24655" name="Group 336"/>
              <p:cNvGrpSpPr>
                <a:grpSpLocks/>
              </p:cNvGrpSpPr>
              <p:nvPr/>
            </p:nvGrpSpPr>
            <p:grpSpPr bwMode="auto">
              <a:xfrm>
                <a:off x="705" y="2576"/>
                <a:ext cx="1805" cy="457"/>
                <a:chOff x="705" y="2576"/>
                <a:chExt cx="1805" cy="457"/>
              </a:xfrm>
            </p:grpSpPr>
            <p:sp>
              <p:nvSpPr>
                <p:cNvPr id="24661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705" y="2988"/>
                  <a:ext cx="180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662" name="Group 143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541" y="2941"/>
                  <a:ext cx="112" cy="92"/>
                  <a:chOff x="2533" y="2425"/>
                  <a:chExt cx="45" cy="35"/>
                </a:xfrm>
              </p:grpSpPr>
              <p:sp>
                <p:nvSpPr>
                  <p:cNvPr id="24667" name="Line 14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668" name="Line 14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63" name="Line 155"/>
                <p:cNvSpPr>
                  <a:spLocks noChangeShapeType="1"/>
                </p:cNvSpPr>
                <p:nvPr/>
              </p:nvSpPr>
              <p:spPr bwMode="auto">
                <a:xfrm flipH="1">
                  <a:off x="1547" y="2623"/>
                  <a:ext cx="345" cy="0"/>
                </a:xfrm>
                <a:prstGeom prst="line">
                  <a:avLst/>
                </a:prstGeom>
                <a:noFill/>
                <a:ln w="1270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664" name="Group 156"/>
                <p:cNvGrpSpPr>
                  <a:grpSpLocks noChangeAspect="1"/>
                </p:cNvGrpSpPr>
                <p:nvPr/>
              </p:nvGrpSpPr>
              <p:grpSpPr bwMode="auto">
                <a:xfrm rot="10722421" flipV="1">
                  <a:off x="1625" y="2576"/>
                  <a:ext cx="112" cy="92"/>
                  <a:chOff x="2533" y="2425"/>
                  <a:chExt cx="45" cy="35"/>
                </a:xfrm>
              </p:grpSpPr>
              <p:sp>
                <p:nvSpPr>
                  <p:cNvPr id="24665" name="Line 15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4666" name="Line 15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270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656" name="Group 341"/>
              <p:cNvGrpSpPr>
                <a:grpSpLocks/>
              </p:cNvGrpSpPr>
              <p:nvPr/>
            </p:nvGrpSpPr>
            <p:grpSpPr bwMode="auto">
              <a:xfrm>
                <a:off x="321" y="2663"/>
                <a:ext cx="397" cy="341"/>
                <a:chOff x="321" y="2663"/>
                <a:chExt cx="397" cy="341"/>
              </a:xfrm>
            </p:grpSpPr>
            <p:grpSp>
              <p:nvGrpSpPr>
                <p:cNvPr id="24657" name="Group 330"/>
                <p:cNvGrpSpPr>
                  <a:grpSpLocks/>
                </p:cNvGrpSpPr>
                <p:nvPr/>
              </p:nvGrpSpPr>
              <p:grpSpPr bwMode="auto">
                <a:xfrm>
                  <a:off x="321" y="2677"/>
                  <a:ext cx="323" cy="327"/>
                  <a:chOff x="1197" y="2315"/>
                  <a:chExt cx="323" cy="327"/>
                </a:xfrm>
              </p:grpSpPr>
              <p:sp>
                <p:nvSpPr>
                  <p:cNvPr id="24659" name="Text Box 33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197" y="2315"/>
                    <a:ext cx="323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Ф</a:t>
                    </a:r>
                    <a:r>
                      <a:rPr lang="ru-RU" i="1" baseline="-18000">
                        <a:solidFill>
                          <a:schemeClr val="accent2"/>
                        </a:solidFill>
                        <a:latin typeface="GOST type B" pitchFamily="34" charset="0"/>
                      </a:rPr>
                      <a:t>1</a:t>
                    </a:r>
                  </a:p>
                </p:txBody>
              </p:sp>
              <p:sp>
                <p:nvSpPr>
                  <p:cNvPr id="24660" name="Line 332"/>
                  <p:cNvSpPr>
                    <a:spLocks noChangeShapeType="1"/>
                  </p:cNvSpPr>
                  <p:nvPr/>
                </p:nvSpPr>
                <p:spPr bwMode="auto">
                  <a:xfrm>
                    <a:off x="1264" y="2622"/>
                    <a:ext cx="253" cy="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658" name="Text Box 3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0" y="2663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chemeClr val="accent2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</p:grpSp>
        </p:grpSp>
      </p:grpSp>
      <p:grpSp>
        <p:nvGrpSpPr>
          <p:cNvPr id="32788" name="Group 340"/>
          <p:cNvGrpSpPr>
            <a:grpSpLocks/>
          </p:cNvGrpSpPr>
          <p:nvPr/>
        </p:nvGrpSpPr>
        <p:grpSpPr bwMode="auto">
          <a:xfrm>
            <a:off x="712788" y="4078288"/>
            <a:ext cx="2052637" cy="1247775"/>
            <a:chOff x="449" y="2569"/>
            <a:chExt cx="1293" cy="786"/>
          </a:xfrm>
        </p:grpSpPr>
        <p:sp>
          <p:nvSpPr>
            <p:cNvPr id="24634" name="Line 146"/>
            <p:cNvSpPr>
              <a:spLocks noChangeShapeType="1"/>
            </p:cNvSpPr>
            <p:nvPr/>
          </p:nvSpPr>
          <p:spPr bwMode="auto">
            <a:xfrm flipH="1">
              <a:off x="703" y="2617"/>
              <a:ext cx="856" cy="364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635" name="Group 338"/>
            <p:cNvGrpSpPr>
              <a:grpSpLocks/>
            </p:cNvGrpSpPr>
            <p:nvPr/>
          </p:nvGrpSpPr>
          <p:grpSpPr bwMode="auto">
            <a:xfrm>
              <a:off x="449" y="2942"/>
              <a:ext cx="427" cy="413"/>
              <a:chOff x="449" y="2942"/>
              <a:chExt cx="427" cy="413"/>
            </a:xfrm>
          </p:grpSpPr>
          <p:sp>
            <p:nvSpPr>
              <p:cNvPr id="24644" name="Oval 147"/>
              <p:cNvSpPr>
                <a:spLocks noChangeAspect="1" noChangeArrowheads="1"/>
              </p:cNvSpPr>
              <p:nvPr/>
            </p:nvSpPr>
            <p:spPr bwMode="auto">
              <a:xfrm flipV="1">
                <a:off x="669" y="2942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4645" name="Group 148"/>
              <p:cNvGrpSpPr>
                <a:grpSpLocks/>
              </p:cNvGrpSpPr>
              <p:nvPr/>
            </p:nvGrpSpPr>
            <p:grpSpPr bwMode="auto">
              <a:xfrm>
                <a:off x="449" y="2961"/>
                <a:ext cx="427" cy="394"/>
                <a:chOff x="3167" y="3096"/>
                <a:chExt cx="427" cy="394"/>
              </a:xfrm>
            </p:grpSpPr>
            <p:grpSp>
              <p:nvGrpSpPr>
                <p:cNvPr id="24647" name="Group 149"/>
                <p:cNvGrpSpPr>
                  <a:grpSpLocks/>
                </p:cNvGrpSpPr>
                <p:nvPr/>
              </p:nvGrpSpPr>
              <p:grpSpPr bwMode="auto">
                <a:xfrm>
                  <a:off x="3167" y="3111"/>
                  <a:ext cx="328" cy="379"/>
                  <a:chOff x="2381" y="2750"/>
                  <a:chExt cx="328" cy="379"/>
                </a:xfrm>
              </p:grpSpPr>
              <p:sp>
                <p:nvSpPr>
                  <p:cNvPr id="24651" name="Text Box 15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en-US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24652" name="Text Box 15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24648" name="Group 152"/>
                <p:cNvGrpSpPr>
                  <a:grpSpLocks/>
                </p:cNvGrpSpPr>
                <p:nvPr/>
              </p:nvGrpSpPr>
              <p:grpSpPr bwMode="auto">
                <a:xfrm>
                  <a:off x="3355" y="3096"/>
                  <a:ext cx="239" cy="327"/>
                  <a:chOff x="3355" y="3096"/>
                  <a:chExt cx="239" cy="327"/>
                </a:xfrm>
              </p:grpSpPr>
              <p:sp>
                <p:nvSpPr>
                  <p:cNvPr id="24649" name="Text Box 15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355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>
                        <a:solidFill>
                          <a:srgbClr val="C42500"/>
                        </a:solidFill>
                        <a:sym typeface="Symbol" pitchFamily="18" charset="2"/>
                      </a:rPr>
                      <a:t></a:t>
                    </a:r>
                  </a:p>
                </p:txBody>
              </p:sp>
              <p:sp>
                <p:nvSpPr>
                  <p:cNvPr id="24650" name="Text Box 15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400" y="3096"/>
                    <a:ext cx="19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ru-RU">
                      <a:solidFill>
                        <a:srgbClr val="C42500"/>
                      </a:solidFill>
                      <a:sym typeface="Symbol" pitchFamily="18" charset="2"/>
                    </a:endParaRPr>
                  </a:p>
                </p:txBody>
              </p:sp>
            </p:grpSp>
          </p:grpSp>
          <p:sp>
            <p:nvSpPr>
              <p:cNvPr id="24646" name="Text Box 198"/>
              <p:cNvSpPr txBox="1">
                <a:spLocks noChangeAspect="1" noChangeArrowheads="1"/>
              </p:cNvSpPr>
              <p:nvPr/>
            </p:nvSpPr>
            <p:spPr bwMode="auto">
              <a:xfrm>
                <a:off x="684" y="2963"/>
                <a:ext cx="18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>
                    <a:solidFill>
                      <a:srgbClr val="C42500"/>
                    </a:solidFill>
                    <a:sym typeface="Symbol" pitchFamily="18" charset="2"/>
                  </a:rPr>
                  <a:t> </a:t>
                </a:r>
              </a:p>
            </p:txBody>
          </p:sp>
        </p:grpSp>
        <p:grpSp>
          <p:nvGrpSpPr>
            <p:cNvPr id="24636" name="Group 339"/>
            <p:cNvGrpSpPr>
              <a:grpSpLocks/>
            </p:cNvGrpSpPr>
            <p:nvPr/>
          </p:nvGrpSpPr>
          <p:grpSpPr bwMode="auto">
            <a:xfrm>
              <a:off x="1327" y="2569"/>
              <a:ext cx="415" cy="394"/>
              <a:chOff x="1327" y="2569"/>
              <a:chExt cx="415" cy="394"/>
            </a:xfrm>
          </p:grpSpPr>
          <p:grpSp>
            <p:nvGrpSpPr>
              <p:cNvPr id="24637" name="Group 192"/>
              <p:cNvGrpSpPr>
                <a:grpSpLocks/>
              </p:cNvGrpSpPr>
              <p:nvPr/>
            </p:nvGrpSpPr>
            <p:grpSpPr bwMode="auto">
              <a:xfrm>
                <a:off x="1327" y="2569"/>
                <a:ext cx="415" cy="394"/>
                <a:chOff x="1335" y="2682"/>
                <a:chExt cx="415" cy="394"/>
              </a:xfrm>
            </p:grpSpPr>
            <p:grpSp>
              <p:nvGrpSpPr>
                <p:cNvPr id="24639" name="Group 193"/>
                <p:cNvGrpSpPr>
                  <a:grpSpLocks/>
                </p:cNvGrpSpPr>
                <p:nvPr/>
              </p:nvGrpSpPr>
              <p:grpSpPr bwMode="auto">
                <a:xfrm>
                  <a:off x="1335" y="2697"/>
                  <a:ext cx="328" cy="379"/>
                  <a:chOff x="2381" y="2750"/>
                  <a:chExt cx="328" cy="379"/>
                </a:xfrm>
              </p:grpSpPr>
              <p:sp>
                <p:nvSpPr>
                  <p:cNvPr id="24642" name="Text Box 19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381" y="2750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sz="3200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24643" name="Text Box 19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517" y="2898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r>
                      <a:rPr lang="ru-RU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4640" name="Text Box 1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23" y="2682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  <p:sp>
              <p:nvSpPr>
                <p:cNvPr id="24641" name="Text Box 1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62" y="2682"/>
                  <a:ext cx="18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ru-RU">
                      <a:solidFill>
                        <a:srgbClr val="C42500"/>
                      </a:solidFill>
                      <a:sym typeface="Symbol" pitchFamily="18" charset="2"/>
                    </a:rPr>
                    <a:t> </a:t>
                  </a:r>
                </a:p>
              </p:txBody>
            </p:sp>
          </p:grpSp>
          <p:sp>
            <p:nvSpPr>
              <p:cNvPr id="24638" name="Oval 206"/>
              <p:cNvSpPr>
                <a:spLocks noChangeAspect="1" noChangeArrowheads="1"/>
              </p:cNvSpPr>
              <p:nvPr/>
            </p:nvSpPr>
            <p:spPr bwMode="auto">
              <a:xfrm flipV="1">
                <a:off x="1514" y="2587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4615" name="Oval 202"/>
          <p:cNvSpPr>
            <a:spLocks noChangeAspect="1" noChangeArrowheads="1"/>
          </p:cNvSpPr>
          <p:nvPr/>
        </p:nvSpPr>
        <p:spPr bwMode="auto">
          <a:xfrm flipV="1">
            <a:off x="2967038" y="4127500"/>
            <a:ext cx="76200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16" name="Group 350"/>
          <p:cNvGrpSpPr>
            <a:grpSpLocks/>
          </p:cNvGrpSpPr>
          <p:nvPr/>
        </p:nvGrpSpPr>
        <p:grpSpPr bwMode="auto">
          <a:xfrm>
            <a:off x="6119813" y="2519363"/>
            <a:ext cx="533400" cy="520700"/>
            <a:chOff x="3833" y="1661"/>
            <a:chExt cx="336" cy="328"/>
          </a:xfrm>
        </p:grpSpPr>
        <p:sp>
          <p:nvSpPr>
            <p:cNvPr id="24632" name="Text Box 351"/>
            <p:cNvSpPr txBox="1">
              <a:spLocks noChangeAspect="1" noChangeArrowheads="1"/>
            </p:cNvSpPr>
            <p:nvPr/>
          </p:nvSpPr>
          <p:spPr bwMode="auto">
            <a:xfrm>
              <a:off x="3858" y="1661"/>
              <a:ext cx="311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i="1">
                  <a:solidFill>
                    <a:schemeClr val="accent2"/>
                  </a:solidFill>
                  <a:latin typeface="GOST type B" pitchFamily="34" charset="0"/>
                </a:rPr>
                <a:t>Г</a:t>
              </a:r>
              <a:r>
                <a:rPr lang="ru-RU" i="1" baseline="-20000">
                  <a:solidFill>
                    <a:schemeClr val="accent2"/>
                  </a:solidFill>
                  <a:latin typeface="GOST type B" pitchFamily="34" charset="0"/>
                </a:rPr>
                <a:t>2</a:t>
              </a:r>
            </a:p>
          </p:txBody>
        </p:sp>
        <p:sp>
          <p:nvSpPr>
            <p:cNvPr id="24633" name="Line 352"/>
            <p:cNvSpPr>
              <a:spLocks noChangeAspect="1" noChangeShapeType="1"/>
            </p:cNvSpPr>
            <p:nvPr/>
          </p:nvSpPr>
          <p:spPr bwMode="auto">
            <a:xfrm>
              <a:off x="3833" y="1979"/>
              <a:ext cx="28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617" name="Group 353"/>
          <p:cNvGrpSpPr>
            <a:grpSpLocks/>
          </p:cNvGrpSpPr>
          <p:nvPr/>
        </p:nvGrpSpPr>
        <p:grpSpPr bwMode="auto">
          <a:xfrm>
            <a:off x="5221288" y="1600200"/>
            <a:ext cx="631825" cy="547688"/>
            <a:chOff x="3289" y="1008"/>
            <a:chExt cx="398" cy="345"/>
          </a:xfrm>
        </p:grpSpPr>
        <p:grpSp>
          <p:nvGrpSpPr>
            <p:cNvPr id="24628" name="Group 354"/>
            <p:cNvGrpSpPr>
              <a:grpSpLocks/>
            </p:cNvGrpSpPr>
            <p:nvPr/>
          </p:nvGrpSpPr>
          <p:grpSpPr bwMode="auto">
            <a:xfrm>
              <a:off x="3289" y="1025"/>
              <a:ext cx="336" cy="328"/>
              <a:chOff x="3833" y="1661"/>
              <a:chExt cx="336" cy="328"/>
            </a:xfrm>
          </p:grpSpPr>
          <p:sp>
            <p:nvSpPr>
              <p:cNvPr id="24630" name="Text Box 355"/>
              <p:cNvSpPr txBox="1">
                <a:spLocks noChangeAspect="1" noChangeArrowheads="1"/>
              </p:cNvSpPr>
              <p:nvPr/>
            </p:nvSpPr>
            <p:spPr bwMode="auto">
              <a:xfrm>
                <a:off x="3858" y="1661"/>
                <a:ext cx="311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i="1">
                    <a:solidFill>
                      <a:schemeClr val="accent2"/>
                    </a:solidFill>
                    <a:latin typeface="GOST type B" pitchFamily="34" charset="0"/>
                  </a:rPr>
                  <a:t>Г</a:t>
                </a:r>
                <a:r>
                  <a:rPr lang="ru-RU" i="1" baseline="-20000">
                    <a:solidFill>
                      <a:schemeClr val="accent2"/>
                    </a:solidFill>
                    <a:latin typeface="GOST type B" pitchFamily="34" charset="0"/>
                  </a:rPr>
                  <a:t>2</a:t>
                </a:r>
              </a:p>
            </p:txBody>
          </p:sp>
          <p:sp>
            <p:nvSpPr>
              <p:cNvPr id="24631" name="Line 356"/>
              <p:cNvSpPr>
                <a:spLocks noChangeAspect="1" noChangeShapeType="1"/>
              </p:cNvSpPr>
              <p:nvPr/>
            </p:nvSpPr>
            <p:spPr bwMode="auto">
              <a:xfrm>
                <a:off x="3833" y="1979"/>
                <a:ext cx="28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29" name="Text Box 357"/>
            <p:cNvSpPr txBox="1">
              <a:spLocks noChangeAspect="1" noChangeArrowheads="1"/>
            </p:cNvSpPr>
            <p:nvPr/>
          </p:nvSpPr>
          <p:spPr bwMode="auto">
            <a:xfrm>
              <a:off x="3493" y="1008"/>
              <a:ext cx="19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>
                  <a:solidFill>
                    <a:schemeClr val="accent2"/>
                  </a:solidFill>
                  <a:sym typeface="Symbol" pitchFamily="18" charset="2"/>
                </a:rPr>
                <a:t></a:t>
              </a:r>
            </a:p>
          </p:txBody>
        </p:sp>
      </p:grpSp>
      <p:sp>
        <p:nvSpPr>
          <p:cNvPr id="24618" name="Line 359"/>
          <p:cNvSpPr>
            <a:spLocks noChangeShapeType="1"/>
          </p:cNvSpPr>
          <p:nvPr/>
        </p:nvSpPr>
        <p:spPr bwMode="auto">
          <a:xfrm>
            <a:off x="3413125" y="4302125"/>
            <a:ext cx="92075" cy="279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19" name="Line 360"/>
          <p:cNvSpPr>
            <a:spLocks noChangeShapeType="1"/>
          </p:cNvSpPr>
          <p:nvPr/>
        </p:nvSpPr>
        <p:spPr bwMode="auto">
          <a:xfrm>
            <a:off x="5211763" y="4068763"/>
            <a:ext cx="173037" cy="2794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4620" name="Group 362"/>
          <p:cNvGrpSpPr>
            <a:grpSpLocks/>
          </p:cNvGrpSpPr>
          <p:nvPr/>
        </p:nvGrpSpPr>
        <p:grpSpPr bwMode="auto">
          <a:xfrm>
            <a:off x="390525" y="5641975"/>
            <a:ext cx="8753475" cy="1216025"/>
            <a:chOff x="246" y="3554"/>
            <a:chExt cx="5514" cy="766"/>
          </a:xfrm>
        </p:grpSpPr>
        <p:sp>
          <p:nvSpPr>
            <p:cNvPr id="24621" name="Text Box 286"/>
            <p:cNvSpPr txBox="1">
              <a:spLocks noChangeArrowheads="1"/>
            </p:cNvSpPr>
            <p:nvPr/>
          </p:nvSpPr>
          <p:spPr bwMode="auto">
            <a:xfrm>
              <a:off x="246" y="3554"/>
              <a:ext cx="5514" cy="7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85000"/>
                </a:lnSpc>
              </a:pPr>
              <a:r>
                <a:rPr lang="ru-RU">
                  <a:solidFill>
                    <a:srgbClr val="800080"/>
                  </a:solidFill>
                </a:rPr>
                <a:t>Для перевода прямой в положение горизонтали фронтальную проекцию прямой (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 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  <a:sym typeface="Symbol" pitchFamily="18" charset="2"/>
                </a:rPr>
                <a:t>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ru-RU" baseline="-20000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) располагают параллельно оси х. Новые проекции точек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А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и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В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 </a:t>
              </a:r>
              <a:r>
                <a:rPr lang="ru-RU">
                  <a:solidFill>
                    <a:srgbClr val="800080"/>
                  </a:solidFill>
                </a:rPr>
                <a:t> расположены на соответствующих следах фронтальных плоскостей уровня 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Ф(Ф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>
                  <a:solidFill>
                    <a:srgbClr val="800080"/>
                  </a:solidFill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 </a:t>
              </a:r>
              <a:r>
                <a:rPr lang="ru-RU">
                  <a:solidFill>
                    <a:srgbClr val="800080"/>
                  </a:solidFill>
                </a:rPr>
                <a:t>и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Ф (Ф</a:t>
              </a:r>
              <a:r>
                <a:rPr lang="ru-RU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baseline="-2000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)</a:t>
              </a:r>
              <a:r>
                <a:rPr lang="ru-RU">
                  <a:solidFill>
                    <a:srgbClr val="800080"/>
                  </a:solidFill>
                </a:rPr>
                <a:t> . </a:t>
              </a:r>
              <a:r>
                <a:rPr lang="en-US">
                  <a:solidFill>
                    <a:srgbClr val="800080"/>
                  </a:solidFill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На 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en-US" sz="2000" i="1" baseline="-2000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sz="2000" i="1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>
                  <a:solidFill>
                    <a:srgbClr val="800080"/>
                  </a:solidFill>
                </a:rPr>
                <a:t>имеем н.в. отрезка  и угла </a:t>
              </a:r>
              <a:r>
                <a:rPr lang="ru-RU" sz="2000" i="1">
                  <a:solidFill>
                    <a:srgbClr val="800080"/>
                  </a:solidFill>
                  <a:sym typeface="Symbol" pitchFamily="18" charset="2"/>
                </a:rPr>
                <a:t></a:t>
              </a:r>
              <a:endParaRPr lang="ru-RU" sz="2000">
                <a:solidFill>
                  <a:srgbClr val="800080"/>
                </a:solidFill>
              </a:endParaRPr>
            </a:p>
          </p:txBody>
        </p:sp>
        <p:sp>
          <p:nvSpPr>
            <p:cNvPr id="24622" name="Rectangle 290"/>
            <p:cNvSpPr>
              <a:spLocks noChangeArrowheads="1"/>
            </p:cNvSpPr>
            <p:nvPr/>
          </p:nvSpPr>
          <p:spPr bwMode="auto">
            <a:xfrm>
              <a:off x="2710" y="405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  <p:sp>
          <p:nvSpPr>
            <p:cNvPr id="24623" name="Rectangle 345"/>
            <p:cNvSpPr>
              <a:spLocks noChangeArrowheads="1"/>
            </p:cNvSpPr>
            <p:nvPr/>
          </p:nvSpPr>
          <p:spPr bwMode="auto">
            <a:xfrm>
              <a:off x="993" y="3717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4" name="Rectangle 346"/>
            <p:cNvSpPr>
              <a:spLocks noChangeArrowheads="1"/>
            </p:cNvSpPr>
            <p:nvPr/>
          </p:nvSpPr>
          <p:spPr bwMode="auto">
            <a:xfrm>
              <a:off x="1204" y="3717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5" name="Rectangle 347"/>
            <p:cNvSpPr>
              <a:spLocks noChangeArrowheads="1"/>
            </p:cNvSpPr>
            <p:nvPr/>
          </p:nvSpPr>
          <p:spPr bwMode="auto">
            <a:xfrm>
              <a:off x="791" y="388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6" name="Rectangle 348"/>
            <p:cNvSpPr>
              <a:spLocks noChangeArrowheads="1"/>
            </p:cNvSpPr>
            <p:nvPr/>
          </p:nvSpPr>
          <p:spPr bwMode="auto">
            <a:xfrm>
              <a:off x="1201" y="388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</a:t>
              </a:r>
            </a:p>
          </p:txBody>
        </p:sp>
        <p:sp>
          <p:nvSpPr>
            <p:cNvPr id="24627" name="Rectangle 361"/>
            <p:cNvSpPr>
              <a:spLocks noChangeArrowheads="1"/>
            </p:cNvSpPr>
            <p:nvPr/>
          </p:nvSpPr>
          <p:spPr bwMode="auto">
            <a:xfrm>
              <a:off x="2496" y="4053"/>
              <a:ext cx="2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solidFill>
                    <a:srgbClr val="800080"/>
                  </a:solidFill>
                  <a:sym typeface="Symbol" pitchFamily="18" charset="2"/>
                </a:rPr>
                <a:t>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98"/>
          <p:cNvGrpSpPr>
            <a:grpSpLocks/>
          </p:cNvGrpSpPr>
          <p:nvPr/>
        </p:nvGrpSpPr>
        <p:grpSpPr bwMode="auto">
          <a:xfrm>
            <a:off x="345057" y="1502884"/>
            <a:ext cx="4559300" cy="3994150"/>
            <a:chOff x="129" y="963"/>
            <a:chExt cx="2872" cy="2516"/>
          </a:xfrm>
        </p:grpSpPr>
        <p:sp>
          <p:nvSpPr>
            <p:cNvPr id="25731" name="Rectangle 10"/>
            <p:cNvSpPr>
              <a:spLocks noChangeAspect="1" noChangeArrowheads="1"/>
            </p:cNvSpPr>
            <p:nvPr/>
          </p:nvSpPr>
          <p:spPr bwMode="auto">
            <a:xfrm>
              <a:off x="369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5732" name="AutoShape 11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733" name="Group 195"/>
            <p:cNvGrpSpPr>
              <a:grpSpLocks/>
            </p:cNvGrpSpPr>
            <p:nvPr/>
          </p:nvGrpSpPr>
          <p:grpSpPr bwMode="auto">
            <a:xfrm>
              <a:off x="129" y="2082"/>
              <a:ext cx="244" cy="288"/>
              <a:chOff x="129" y="2082"/>
              <a:chExt cx="244" cy="288"/>
            </a:xfrm>
          </p:grpSpPr>
          <p:sp>
            <p:nvSpPr>
              <p:cNvPr id="25740" name="Line 13"/>
              <p:cNvSpPr>
                <a:spLocks noChangeAspect="1" noChangeShapeType="1"/>
              </p:cNvSpPr>
              <p:nvPr/>
            </p:nvSpPr>
            <p:spPr bwMode="auto">
              <a:xfrm flipH="1">
                <a:off x="178" y="2349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41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129" y="2082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5734" name="Group 18"/>
            <p:cNvGrpSpPr>
              <a:grpSpLocks/>
            </p:cNvGrpSpPr>
            <p:nvPr/>
          </p:nvGrpSpPr>
          <p:grpSpPr bwMode="auto">
            <a:xfrm>
              <a:off x="2497" y="3129"/>
              <a:ext cx="459" cy="328"/>
              <a:chOff x="1392" y="3534"/>
              <a:chExt cx="459" cy="328"/>
            </a:xfrm>
          </p:grpSpPr>
          <p:sp>
            <p:nvSpPr>
              <p:cNvPr id="25738" name="Text Box 1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5739" name="Text Box 2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5735" name="Group 196"/>
            <p:cNvGrpSpPr>
              <a:grpSpLocks/>
            </p:cNvGrpSpPr>
            <p:nvPr/>
          </p:nvGrpSpPr>
          <p:grpSpPr bwMode="auto">
            <a:xfrm>
              <a:off x="357" y="963"/>
              <a:ext cx="467" cy="337"/>
              <a:chOff x="357" y="963"/>
              <a:chExt cx="467" cy="337"/>
            </a:xfrm>
          </p:grpSpPr>
          <p:sp>
            <p:nvSpPr>
              <p:cNvPr id="25736" name="Text Box 123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5737" name="Text Box 124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974784" y="660400"/>
            <a:ext cx="81692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000" b="1" dirty="0">
                <a:solidFill>
                  <a:schemeClr val="accent3">
                    <a:lumMod val="75000"/>
                  </a:schemeClr>
                </a:solidFill>
              </a:rPr>
              <a:t>Пересекающиеся прямые имеют одну общую точку</a:t>
            </a:r>
          </a:p>
        </p:txBody>
      </p:sp>
      <p:sp>
        <p:nvSpPr>
          <p:cNvPr id="25605" name="Text Box 23"/>
          <p:cNvSpPr txBox="1">
            <a:spLocks noChangeAspect="1" noChangeArrowheads="1"/>
          </p:cNvSpPr>
          <p:nvPr/>
        </p:nvSpPr>
        <p:spPr bwMode="auto">
          <a:xfrm>
            <a:off x="2662238" y="2751138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5606" name="Text Box 30"/>
          <p:cNvSpPr txBox="1">
            <a:spLocks noChangeAspect="1" noChangeArrowheads="1"/>
          </p:cNvSpPr>
          <p:nvPr/>
        </p:nvSpPr>
        <p:spPr bwMode="auto">
          <a:xfrm>
            <a:off x="1182688" y="369887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5607" name="Group 32"/>
          <p:cNvGrpSpPr>
            <a:grpSpLocks/>
          </p:cNvGrpSpPr>
          <p:nvPr/>
        </p:nvGrpSpPr>
        <p:grpSpPr bwMode="auto">
          <a:xfrm>
            <a:off x="2835275" y="4194175"/>
            <a:ext cx="517525" cy="604838"/>
            <a:chOff x="1554" y="2508"/>
            <a:chExt cx="326" cy="381"/>
          </a:xfrm>
        </p:grpSpPr>
        <p:sp>
          <p:nvSpPr>
            <p:cNvPr id="25729" name="Text Box 33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30" name="Text Box 34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08" name="Group 35"/>
          <p:cNvGrpSpPr>
            <a:grpSpLocks/>
          </p:cNvGrpSpPr>
          <p:nvPr/>
        </p:nvGrpSpPr>
        <p:grpSpPr bwMode="auto">
          <a:xfrm>
            <a:off x="1147763" y="4322763"/>
            <a:ext cx="542925" cy="609600"/>
            <a:chOff x="1284" y="2644"/>
            <a:chExt cx="342" cy="384"/>
          </a:xfrm>
        </p:grpSpPr>
        <p:sp>
          <p:nvSpPr>
            <p:cNvPr id="25727" name="Text Box 36"/>
            <p:cNvSpPr txBox="1">
              <a:spLocks noChangeAspect="1" noChangeArrowheads="1"/>
            </p:cNvSpPr>
            <p:nvPr/>
          </p:nvSpPr>
          <p:spPr bwMode="auto">
            <a:xfrm>
              <a:off x="1284" y="264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25728" name="Text Box 37"/>
            <p:cNvSpPr txBox="1">
              <a:spLocks noChangeAspect="1" noChangeArrowheads="1"/>
            </p:cNvSpPr>
            <p:nvPr/>
          </p:nvSpPr>
          <p:spPr bwMode="auto">
            <a:xfrm>
              <a:off x="1434" y="279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09" name="Line 39"/>
          <p:cNvSpPr>
            <a:spLocks noChangeShapeType="1"/>
          </p:cNvSpPr>
          <p:nvPr/>
        </p:nvSpPr>
        <p:spPr bwMode="auto">
          <a:xfrm rot="-3043706">
            <a:off x="1834356" y="4096544"/>
            <a:ext cx="814388" cy="8318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0" name="Line 41"/>
          <p:cNvSpPr>
            <a:spLocks noChangeShapeType="1"/>
          </p:cNvSpPr>
          <p:nvPr/>
        </p:nvSpPr>
        <p:spPr bwMode="auto">
          <a:xfrm rot="-4061085">
            <a:off x="1222375" y="2301875"/>
            <a:ext cx="971550" cy="9715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5611" name="Group 43"/>
          <p:cNvGrpSpPr>
            <a:grpSpLocks/>
          </p:cNvGrpSpPr>
          <p:nvPr/>
        </p:nvGrpSpPr>
        <p:grpSpPr bwMode="auto">
          <a:xfrm>
            <a:off x="536575" y="2828925"/>
            <a:ext cx="530225" cy="620713"/>
            <a:chOff x="1200" y="1488"/>
            <a:chExt cx="352" cy="412"/>
          </a:xfrm>
        </p:grpSpPr>
        <p:sp>
          <p:nvSpPr>
            <p:cNvPr id="25725" name="Text Box 44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25726" name="Text Box 45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12" name="Oval 51"/>
          <p:cNvSpPr>
            <a:spLocks noChangeAspect="1" noChangeArrowheads="1"/>
          </p:cNvSpPr>
          <p:nvPr/>
        </p:nvSpPr>
        <p:spPr bwMode="auto">
          <a:xfrm>
            <a:off x="998538" y="30035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13" name="Group 91"/>
          <p:cNvGrpSpPr>
            <a:grpSpLocks/>
          </p:cNvGrpSpPr>
          <p:nvPr/>
        </p:nvGrpSpPr>
        <p:grpSpPr bwMode="auto">
          <a:xfrm>
            <a:off x="2312988" y="2100263"/>
            <a:ext cx="635000" cy="592137"/>
            <a:chOff x="1394" y="1195"/>
            <a:chExt cx="400" cy="373"/>
          </a:xfrm>
        </p:grpSpPr>
        <p:sp>
          <p:nvSpPr>
            <p:cNvPr id="25723" name="Text Box 53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FF66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25724" name="Text Box 54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14" name="Oval 58"/>
          <p:cNvSpPr>
            <a:spLocks noChangeAspect="1" noChangeArrowheads="1"/>
          </p:cNvSpPr>
          <p:nvPr/>
        </p:nvSpPr>
        <p:spPr bwMode="auto">
          <a:xfrm>
            <a:off x="1589088" y="4514850"/>
            <a:ext cx="114300" cy="112713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Oval 60"/>
          <p:cNvSpPr>
            <a:spLocks noChangeAspect="1" noChangeArrowheads="1"/>
          </p:cNvSpPr>
          <p:nvPr/>
        </p:nvSpPr>
        <p:spPr bwMode="auto">
          <a:xfrm>
            <a:off x="2263775" y="247650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Oval 61"/>
          <p:cNvSpPr>
            <a:spLocks noChangeAspect="1" noChangeArrowheads="1"/>
          </p:cNvSpPr>
          <p:nvPr/>
        </p:nvSpPr>
        <p:spPr bwMode="auto">
          <a:xfrm rot="-2297410">
            <a:off x="2771775" y="32035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7" name="Oval 62"/>
          <p:cNvSpPr>
            <a:spLocks noChangeAspect="1" noChangeArrowheads="1"/>
          </p:cNvSpPr>
          <p:nvPr/>
        </p:nvSpPr>
        <p:spPr bwMode="auto">
          <a:xfrm>
            <a:off x="2795588" y="4405313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8" name="Freeform 67"/>
          <p:cNvSpPr>
            <a:spLocks/>
          </p:cNvSpPr>
          <p:nvPr/>
        </p:nvSpPr>
        <p:spPr bwMode="auto">
          <a:xfrm>
            <a:off x="1978025" y="4005263"/>
            <a:ext cx="650875" cy="1311275"/>
          </a:xfrm>
          <a:custGeom>
            <a:avLst/>
            <a:gdLst>
              <a:gd name="T0" fmla="*/ 2147483647 w 663"/>
              <a:gd name="T1" fmla="*/ 2147483647 h 858"/>
              <a:gd name="T2" fmla="*/ 2147483647 w 663"/>
              <a:gd name="T3" fmla="*/ 2147483647 h 858"/>
              <a:gd name="T4" fmla="*/ 0 w 663"/>
              <a:gd name="T5" fmla="*/ 0 h 858"/>
              <a:gd name="T6" fmla="*/ 0 60000 65536"/>
              <a:gd name="T7" fmla="*/ 0 60000 65536"/>
              <a:gd name="T8" fmla="*/ 0 60000 65536"/>
              <a:gd name="T9" fmla="*/ 0 w 663"/>
              <a:gd name="T10" fmla="*/ 0 h 858"/>
              <a:gd name="T11" fmla="*/ 663 w 663"/>
              <a:gd name="T12" fmla="*/ 858 h 8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63" h="858">
                <a:moveTo>
                  <a:pt x="663" y="858"/>
                </a:moveTo>
                <a:lnTo>
                  <a:pt x="568" y="732"/>
                </a:lnTo>
                <a:lnTo>
                  <a:pt x="0" y="0"/>
                </a:lnTo>
              </a:path>
            </a:pathLst>
          </a:cu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19" name="Oval 56"/>
          <p:cNvSpPr>
            <a:spLocks noChangeAspect="1" noChangeArrowheads="1"/>
          </p:cNvSpPr>
          <p:nvPr/>
        </p:nvSpPr>
        <p:spPr bwMode="auto">
          <a:xfrm rot="-4977079">
            <a:off x="1577182" y="3825081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Oval 69"/>
          <p:cNvSpPr>
            <a:spLocks noChangeAspect="1" noChangeArrowheads="1"/>
          </p:cNvSpPr>
          <p:nvPr/>
        </p:nvSpPr>
        <p:spPr bwMode="auto">
          <a:xfrm>
            <a:off x="2574925" y="5268913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Line 75"/>
          <p:cNvSpPr>
            <a:spLocks noChangeShapeType="1"/>
          </p:cNvSpPr>
          <p:nvPr/>
        </p:nvSpPr>
        <p:spPr bwMode="auto">
          <a:xfrm rot="16665869" flipH="1">
            <a:off x="1083468" y="2437607"/>
            <a:ext cx="1046163" cy="4889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2" name="Line 63"/>
          <p:cNvSpPr>
            <a:spLocks noChangeShapeType="1"/>
          </p:cNvSpPr>
          <p:nvPr/>
        </p:nvSpPr>
        <p:spPr bwMode="auto">
          <a:xfrm rot="16665869" flipH="1">
            <a:off x="2230437" y="3287713"/>
            <a:ext cx="168275" cy="698500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3" name="Line 55"/>
          <p:cNvSpPr>
            <a:spLocks noChangeShapeType="1"/>
          </p:cNvSpPr>
          <p:nvPr/>
        </p:nvSpPr>
        <p:spPr bwMode="auto">
          <a:xfrm rot="-2780340" flipH="1" flipV="1">
            <a:off x="1589088" y="3351213"/>
            <a:ext cx="1287462" cy="44291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24" name="Oval 77"/>
          <p:cNvSpPr>
            <a:spLocks noChangeAspect="1" noChangeArrowheads="1"/>
          </p:cNvSpPr>
          <p:nvPr/>
        </p:nvSpPr>
        <p:spPr bwMode="auto">
          <a:xfrm rot="-4977079">
            <a:off x="2583657" y="3713956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5" name="Oval 70"/>
          <p:cNvSpPr>
            <a:spLocks noChangeAspect="1" noChangeArrowheads="1"/>
          </p:cNvSpPr>
          <p:nvPr/>
        </p:nvSpPr>
        <p:spPr bwMode="auto">
          <a:xfrm>
            <a:off x="1927225" y="3951288"/>
            <a:ext cx="114300" cy="11271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Oval 80"/>
          <p:cNvSpPr>
            <a:spLocks noChangeAspect="1" noChangeArrowheads="1"/>
          </p:cNvSpPr>
          <p:nvPr/>
        </p:nvSpPr>
        <p:spPr bwMode="auto">
          <a:xfrm>
            <a:off x="1387475" y="20891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Oval 81"/>
          <p:cNvSpPr>
            <a:spLocks noChangeAspect="1" noChangeArrowheads="1"/>
          </p:cNvSpPr>
          <p:nvPr/>
        </p:nvSpPr>
        <p:spPr bwMode="auto">
          <a:xfrm>
            <a:off x="1719263" y="3170238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Oval 25"/>
          <p:cNvSpPr>
            <a:spLocks noChangeAspect="1" noChangeArrowheads="1"/>
          </p:cNvSpPr>
          <p:nvPr/>
        </p:nvSpPr>
        <p:spPr bwMode="auto">
          <a:xfrm rot="-4977079">
            <a:off x="1915319" y="3445669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ru-RU"/>
          </a:p>
        </p:txBody>
      </p:sp>
      <p:sp>
        <p:nvSpPr>
          <p:cNvPr id="25629" name="Text Box 83"/>
          <p:cNvSpPr txBox="1">
            <a:spLocks noChangeAspect="1" noChangeArrowheads="1"/>
          </p:cNvSpPr>
          <p:nvPr/>
        </p:nvSpPr>
        <p:spPr bwMode="auto">
          <a:xfrm>
            <a:off x="2597150" y="354012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D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5630" name="Text Box 84"/>
          <p:cNvSpPr txBox="1">
            <a:spLocks noChangeAspect="1" noChangeArrowheads="1"/>
          </p:cNvSpPr>
          <p:nvPr/>
        </p:nvSpPr>
        <p:spPr bwMode="auto">
          <a:xfrm>
            <a:off x="1503363" y="3262313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C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5631" name="Group 85"/>
          <p:cNvGrpSpPr>
            <a:grpSpLocks/>
          </p:cNvGrpSpPr>
          <p:nvPr/>
        </p:nvGrpSpPr>
        <p:grpSpPr bwMode="auto">
          <a:xfrm>
            <a:off x="2678113" y="4910138"/>
            <a:ext cx="517525" cy="604837"/>
            <a:chOff x="1554" y="2508"/>
            <a:chExt cx="326" cy="381"/>
          </a:xfrm>
        </p:grpSpPr>
        <p:sp>
          <p:nvSpPr>
            <p:cNvPr id="25721" name="Text Box 86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22" name="Text Box 87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32" name="Group 92"/>
          <p:cNvGrpSpPr>
            <a:grpSpLocks/>
          </p:cNvGrpSpPr>
          <p:nvPr/>
        </p:nvGrpSpPr>
        <p:grpSpPr bwMode="auto">
          <a:xfrm>
            <a:off x="917575" y="1771650"/>
            <a:ext cx="635000" cy="592138"/>
            <a:chOff x="1394" y="1195"/>
            <a:chExt cx="400" cy="373"/>
          </a:xfrm>
        </p:grpSpPr>
        <p:sp>
          <p:nvSpPr>
            <p:cNvPr id="25719" name="Text Box 93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20" name="Text Box 94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33" name="Group 95"/>
          <p:cNvGrpSpPr>
            <a:grpSpLocks/>
          </p:cNvGrpSpPr>
          <p:nvPr/>
        </p:nvGrpSpPr>
        <p:grpSpPr bwMode="auto">
          <a:xfrm>
            <a:off x="1262063" y="2924175"/>
            <a:ext cx="635000" cy="592138"/>
            <a:chOff x="1394" y="1195"/>
            <a:chExt cx="400" cy="373"/>
          </a:xfrm>
        </p:grpSpPr>
        <p:sp>
          <p:nvSpPr>
            <p:cNvPr id="25717" name="Text Box 96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18" name="Text Box 97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34" name="Text Box 98"/>
          <p:cNvSpPr txBox="1">
            <a:spLocks noChangeAspect="1" noChangeArrowheads="1"/>
          </p:cNvSpPr>
          <p:nvPr/>
        </p:nvSpPr>
        <p:spPr bwMode="auto">
          <a:xfrm>
            <a:off x="2032000" y="299402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800080"/>
                </a:solidFill>
                <a:latin typeface="GOST type B" pitchFamily="34" charset="0"/>
              </a:rPr>
              <a:t>K</a:t>
            </a:r>
            <a:endParaRPr lang="ru-RU" sz="3200" b="1" i="1">
              <a:solidFill>
                <a:srgbClr val="800080"/>
              </a:solidFill>
              <a:latin typeface="GOST type B" pitchFamily="34" charset="0"/>
            </a:endParaRPr>
          </a:p>
        </p:txBody>
      </p:sp>
      <p:grpSp>
        <p:nvGrpSpPr>
          <p:cNvPr id="25635" name="Group 106"/>
          <p:cNvGrpSpPr>
            <a:grpSpLocks/>
          </p:cNvGrpSpPr>
          <p:nvPr/>
        </p:nvGrpSpPr>
        <p:grpSpPr bwMode="auto">
          <a:xfrm>
            <a:off x="1544638" y="3870325"/>
            <a:ext cx="504825" cy="590550"/>
            <a:chOff x="1013" y="2294"/>
            <a:chExt cx="318" cy="372"/>
          </a:xfrm>
        </p:grpSpPr>
        <p:sp>
          <p:nvSpPr>
            <p:cNvPr id="25715" name="Text Box 104"/>
            <p:cNvSpPr txBox="1">
              <a:spLocks noChangeAspect="1" noChangeArrowheads="1"/>
            </p:cNvSpPr>
            <p:nvPr/>
          </p:nvSpPr>
          <p:spPr bwMode="auto">
            <a:xfrm>
              <a:off x="1013" y="229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16" name="Text Box 105"/>
            <p:cNvSpPr txBox="1">
              <a:spLocks noChangeAspect="1" noChangeArrowheads="1"/>
            </p:cNvSpPr>
            <p:nvPr/>
          </p:nvSpPr>
          <p:spPr bwMode="auto">
            <a:xfrm>
              <a:off x="1139" y="243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4" name="Group 207"/>
          <p:cNvGrpSpPr>
            <a:grpSpLocks/>
          </p:cNvGrpSpPr>
          <p:nvPr/>
        </p:nvGrpSpPr>
        <p:grpSpPr bwMode="auto">
          <a:xfrm>
            <a:off x="1119188" y="2312988"/>
            <a:ext cx="1316037" cy="2770187"/>
            <a:chOff x="705" y="1457"/>
            <a:chExt cx="829" cy="1745"/>
          </a:xfrm>
        </p:grpSpPr>
        <p:sp>
          <p:nvSpPr>
            <p:cNvPr id="25704" name="Oval 107"/>
            <p:cNvSpPr>
              <a:spLocks noChangeAspect="1" noChangeArrowheads="1"/>
            </p:cNvSpPr>
            <p:nvPr/>
          </p:nvSpPr>
          <p:spPr bwMode="auto">
            <a:xfrm rot="-3021525">
              <a:off x="1369" y="2802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705" name="Group 126"/>
            <p:cNvGrpSpPr>
              <a:grpSpLocks/>
            </p:cNvGrpSpPr>
            <p:nvPr/>
          </p:nvGrpSpPr>
          <p:grpSpPr bwMode="auto">
            <a:xfrm>
              <a:off x="705" y="1457"/>
              <a:ext cx="829" cy="1745"/>
              <a:chOff x="834" y="1457"/>
              <a:chExt cx="829" cy="1745"/>
            </a:xfrm>
          </p:grpSpPr>
          <p:sp>
            <p:nvSpPr>
              <p:cNvPr id="25706" name="Line 65"/>
              <p:cNvSpPr>
                <a:spLocks noChangeShapeType="1"/>
              </p:cNvSpPr>
              <p:nvPr/>
            </p:nvSpPr>
            <p:spPr bwMode="auto">
              <a:xfrm>
                <a:off x="1531" y="2255"/>
                <a:ext cx="7" cy="576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707" name="Line 74"/>
              <p:cNvSpPr>
                <a:spLocks noChangeAspect="1" noChangeShapeType="1"/>
              </p:cNvSpPr>
              <p:nvPr/>
            </p:nvSpPr>
            <p:spPr bwMode="auto">
              <a:xfrm>
                <a:off x="1174" y="1775"/>
                <a:ext cx="357" cy="490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5708" name="Group 99"/>
              <p:cNvGrpSpPr>
                <a:grpSpLocks/>
              </p:cNvGrpSpPr>
              <p:nvPr/>
            </p:nvGrpSpPr>
            <p:grpSpPr bwMode="auto">
              <a:xfrm>
                <a:off x="1321" y="2818"/>
                <a:ext cx="342" cy="384"/>
                <a:chOff x="1284" y="2644"/>
                <a:chExt cx="342" cy="384"/>
              </a:xfrm>
            </p:grpSpPr>
            <p:sp>
              <p:nvSpPr>
                <p:cNvPr id="25713" name="Text Box 10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4" y="264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K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5714" name="Text Box 10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34" y="279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80008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5709" name="Oval 108"/>
              <p:cNvSpPr>
                <a:spLocks noChangeAspect="1" noChangeArrowheads="1"/>
              </p:cNvSpPr>
              <p:nvPr/>
            </p:nvSpPr>
            <p:spPr bwMode="auto">
              <a:xfrm rot="-4053346">
                <a:off x="1136" y="1736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5710" name="Group 109"/>
              <p:cNvGrpSpPr>
                <a:grpSpLocks/>
              </p:cNvGrpSpPr>
              <p:nvPr/>
            </p:nvGrpSpPr>
            <p:grpSpPr bwMode="auto">
              <a:xfrm>
                <a:off x="834" y="1457"/>
                <a:ext cx="342" cy="384"/>
                <a:chOff x="1284" y="2644"/>
                <a:chExt cx="342" cy="384"/>
              </a:xfrm>
            </p:grpSpPr>
            <p:sp>
              <p:nvSpPr>
                <p:cNvPr id="25711" name="Text Box 1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84" y="264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K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5712" name="Text Box 1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34" y="279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</p:grpSp>
      </p:grpSp>
      <p:sp>
        <p:nvSpPr>
          <p:cNvPr id="25637" name="Line 127"/>
          <p:cNvSpPr>
            <a:spLocks noChangeAspect="1" noChangeShapeType="1"/>
          </p:cNvSpPr>
          <p:nvPr/>
        </p:nvSpPr>
        <p:spPr bwMode="auto">
          <a:xfrm flipH="1" flipV="1">
            <a:off x="6529388" y="3241675"/>
            <a:ext cx="2455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38" name="Text Box 128"/>
          <p:cNvSpPr txBox="1">
            <a:spLocks noChangeAspect="1" noChangeArrowheads="1"/>
          </p:cNvSpPr>
          <p:nvPr/>
        </p:nvSpPr>
        <p:spPr bwMode="auto">
          <a:xfrm flipV="1">
            <a:off x="6367463" y="321945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5639" name="Group 129"/>
          <p:cNvGrpSpPr>
            <a:grpSpLocks/>
          </p:cNvGrpSpPr>
          <p:nvPr/>
        </p:nvGrpSpPr>
        <p:grpSpPr bwMode="auto">
          <a:xfrm>
            <a:off x="6643688" y="4152900"/>
            <a:ext cx="558800" cy="641350"/>
            <a:chOff x="1200" y="1488"/>
            <a:chExt cx="352" cy="404"/>
          </a:xfrm>
        </p:grpSpPr>
        <p:sp>
          <p:nvSpPr>
            <p:cNvPr id="25702" name="Text Box 130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03" name="Text Box 131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40" name="Group 132"/>
          <p:cNvGrpSpPr>
            <a:grpSpLocks/>
          </p:cNvGrpSpPr>
          <p:nvPr/>
        </p:nvGrpSpPr>
        <p:grpSpPr bwMode="auto">
          <a:xfrm>
            <a:off x="6683375" y="2693988"/>
            <a:ext cx="530225" cy="641350"/>
            <a:chOff x="1200" y="1488"/>
            <a:chExt cx="352" cy="426"/>
          </a:xfrm>
        </p:grpSpPr>
        <p:sp>
          <p:nvSpPr>
            <p:cNvPr id="25700" name="Text Box 133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А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701" name="Text Box 134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41" name="Line 136"/>
          <p:cNvSpPr>
            <a:spLocks noChangeAspect="1" noChangeShapeType="1"/>
          </p:cNvSpPr>
          <p:nvPr/>
        </p:nvSpPr>
        <p:spPr bwMode="auto">
          <a:xfrm flipV="1">
            <a:off x="7229475" y="28733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42" name="Line 137"/>
          <p:cNvSpPr>
            <a:spLocks noChangeAspect="1" noChangeShapeType="1"/>
          </p:cNvSpPr>
          <p:nvPr/>
        </p:nvSpPr>
        <p:spPr bwMode="auto">
          <a:xfrm flipV="1">
            <a:off x="8485188" y="2332038"/>
            <a:ext cx="0" cy="242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43" name="Group 138"/>
          <p:cNvGrpSpPr>
            <a:grpSpLocks/>
          </p:cNvGrpSpPr>
          <p:nvPr/>
        </p:nvGrpSpPr>
        <p:grpSpPr bwMode="auto">
          <a:xfrm>
            <a:off x="8540750" y="1898650"/>
            <a:ext cx="603250" cy="641350"/>
            <a:chOff x="902" y="1351"/>
            <a:chExt cx="621" cy="411"/>
          </a:xfrm>
        </p:grpSpPr>
        <p:sp>
          <p:nvSpPr>
            <p:cNvPr id="25698" name="Text Box 139"/>
            <p:cNvSpPr txBox="1">
              <a:spLocks noChangeAspect="1" noChangeArrowheads="1"/>
            </p:cNvSpPr>
            <p:nvPr/>
          </p:nvSpPr>
          <p:spPr bwMode="auto">
            <a:xfrm>
              <a:off x="902" y="1351"/>
              <a:ext cx="621" cy="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600" b="1" i="1">
                  <a:solidFill>
                    <a:srgbClr val="FF6600"/>
                  </a:solidFill>
                  <a:latin typeface="GOST type B" pitchFamily="34" charset="0"/>
                </a:rPr>
                <a:t>В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9" name="Text Box 140"/>
            <p:cNvSpPr txBox="1">
              <a:spLocks noChangeAspect="1" noChangeArrowheads="1"/>
            </p:cNvSpPr>
            <p:nvPr/>
          </p:nvSpPr>
          <p:spPr bwMode="auto">
            <a:xfrm>
              <a:off x="1160" y="1520"/>
              <a:ext cx="206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44" name="Group 141"/>
          <p:cNvGrpSpPr>
            <a:grpSpLocks/>
          </p:cNvGrpSpPr>
          <p:nvPr/>
        </p:nvGrpSpPr>
        <p:grpSpPr bwMode="auto">
          <a:xfrm>
            <a:off x="8448675" y="3883025"/>
            <a:ext cx="558800" cy="641350"/>
            <a:chOff x="1200" y="1488"/>
            <a:chExt cx="352" cy="404"/>
          </a:xfrm>
        </p:grpSpPr>
        <p:sp>
          <p:nvSpPr>
            <p:cNvPr id="25696" name="Text Box 142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600" b="1" i="1">
                  <a:solidFill>
                    <a:srgbClr val="FF6600"/>
                  </a:solidFill>
                  <a:latin typeface="GOST type B" pitchFamily="34" charset="0"/>
                </a:rPr>
                <a:t>B</a:t>
              </a:r>
              <a:endParaRPr lang="ru-RU" sz="24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7" name="Text Box 143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45" name="Line 144"/>
          <p:cNvSpPr>
            <a:spLocks noChangeShapeType="1"/>
          </p:cNvSpPr>
          <p:nvPr/>
        </p:nvSpPr>
        <p:spPr bwMode="auto">
          <a:xfrm rot="-2506393">
            <a:off x="7289800" y="4140200"/>
            <a:ext cx="1123950" cy="596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6" name="Line 149"/>
          <p:cNvSpPr>
            <a:spLocks noChangeShapeType="1"/>
          </p:cNvSpPr>
          <p:nvPr/>
        </p:nvSpPr>
        <p:spPr bwMode="auto">
          <a:xfrm rot="19093607" flipV="1">
            <a:off x="7118350" y="4121150"/>
            <a:ext cx="1295400" cy="9318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7" name="Line 152"/>
          <p:cNvSpPr>
            <a:spLocks noChangeShapeType="1"/>
          </p:cNvSpPr>
          <p:nvPr/>
        </p:nvSpPr>
        <p:spPr bwMode="auto">
          <a:xfrm>
            <a:off x="7607300" y="1947863"/>
            <a:ext cx="0" cy="158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8" name="Line 153"/>
          <p:cNvSpPr>
            <a:spLocks noChangeShapeType="1"/>
          </p:cNvSpPr>
          <p:nvPr/>
        </p:nvSpPr>
        <p:spPr bwMode="auto">
          <a:xfrm>
            <a:off x="7942263" y="3027363"/>
            <a:ext cx="0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49" name="Line 154"/>
          <p:cNvSpPr>
            <a:spLocks noChangeShapeType="1"/>
          </p:cNvSpPr>
          <p:nvPr/>
        </p:nvSpPr>
        <p:spPr bwMode="auto">
          <a:xfrm rot="-4061085">
            <a:off x="7388225" y="2097088"/>
            <a:ext cx="971550" cy="9715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50" name="Oval 155"/>
          <p:cNvSpPr>
            <a:spLocks noChangeAspect="1" noChangeArrowheads="1"/>
          </p:cNvSpPr>
          <p:nvPr/>
        </p:nvSpPr>
        <p:spPr bwMode="auto">
          <a:xfrm>
            <a:off x="7164388" y="279876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1" name="Oval 156"/>
          <p:cNvSpPr>
            <a:spLocks noChangeAspect="1" noChangeArrowheads="1"/>
          </p:cNvSpPr>
          <p:nvPr/>
        </p:nvSpPr>
        <p:spPr bwMode="auto">
          <a:xfrm>
            <a:off x="8429625" y="227171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2" name="Line 157"/>
          <p:cNvSpPr>
            <a:spLocks noChangeShapeType="1"/>
          </p:cNvSpPr>
          <p:nvPr/>
        </p:nvSpPr>
        <p:spPr bwMode="auto">
          <a:xfrm rot="16665869" flipH="1">
            <a:off x="7249319" y="2232819"/>
            <a:ext cx="1046162" cy="48895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53" name="Oval 158"/>
          <p:cNvSpPr>
            <a:spLocks noChangeAspect="1" noChangeArrowheads="1"/>
          </p:cNvSpPr>
          <p:nvPr/>
        </p:nvSpPr>
        <p:spPr bwMode="auto">
          <a:xfrm>
            <a:off x="7553325" y="1884363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54" name="Oval 159"/>
          <p:cNvSpPr>
            <a:spLocks noChangeAspect="1" noChangeArrowheads="1"/>
          </p:cNvSpPr>
          <p:nvPr/>
        </p:nvSpPr>
        <p:spPr bwMode="auto">
          <a:xfrm>
            <a:off x="7885113" y="2965450"/>
            <a:ext cx="114300" cy="1143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655" name="Group 160"/>
          <p:cNvGrpSpPr>
            <a:grpSpLocks/>
          </p:cNvGrpSpPr>
          <p:nvPr/>
        </p:nvGrpSpPr>
        <p:grpSpPr bwMode="auto">
          <a:xfrm>
            <a:off x="7605713" y="1470025"/>
            <a:ext cx="635000" cy="592138"/>
            <a:chOff x="1394" y="1195"/>
            <a:chExt cx="400" cy="373"/>
          </a:xfrm>
        </p:grpSpPr>
        <p:sp>
          <p:nvSpPr>
            <p:cNvPr id="25694" name="Text Box 161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5" name="Text Box 162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56" name="Text Box 164"/>
          <p:cNvSpPr txBox="1">
            <a:spLocks noChangeAspect="1" noChangeArrowheads="1"/>
          </p:cNvSpPr>
          <p:nvPr/>
        </p:nvSpPr>
        <p:spPr bwMode="auto">
          <a:xfrm>
            <a:off x="7921625" y="2622550"/>
            <a:ext cx="63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FF6600"/>
                </a:solidFill>
                <a:latin typeface="GOST type B" pitchFamily="34" charset="0"/>
              </a:rPr>
              <a:t>C</a:t>
            </a:r>
            <a:endParaRPr lang="ru-RU" sz="3200" b="1" i="1">
              <a:solidFill>
                <a:srgbClr val="FF6600"/>
              </a:solidFill>
              <a:latin typeface="GOST type B" pitchFamily="34" charset="0"/>
            </a:endParaRPr>
          </a:p>
        </p:txBody>
      </p:sp>
      <p:sp>
        <p:nvSpPr>
          <p:cNvPr id="25657" name="Text Box 165"/>
          <p:cNvSpPr txBox="1">
            <a:spLocks noChangeAspect="1" noChangeArrowheads="1"/>
          </p:cNvSpPr>
          <p:nvPr/>
        </p:nvSpPr>
        <p:spPr bwMode="auto">
          <a:xfrm>
            <a:off x="8143875" y="2847975"/>
            <a:ext cx="2111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>
                <a:solidFill>
                  <a:srgbClr val="FF6600"/>
                </a:solidFill>
                <a:latin typeface="GOST type B" pitchFamily="34" charset="0"/>
              </a:rPr>
              <a:t>2</a:t>
            </a:r>
            <a:endParaRPr lang="ru-RU" sz="2400" i="1">
              <a:solidFill>
                <a:srgbClr val="FF6600"/>
              </a:solidFill>
              <a:latin typeface="GOST type B" pitchFamily="34" charset="0"/>
            </a:endParaRPr>
          </a:p>
        </p:txBody>
      </p:sp>
      <p:grpSp>
        <p:nvGrpSpPr>
          <p:cNvPr id="25658" name="Group 174"/>
          <p:cNvGrpSpPr>
            <a:grpSpLocks/>
          </p:cNvGrpSpPr>
          <p:nvPr/>
        </p:nvGrpSpPr>
        <p:grpSpPr bwMode="auto">
          <a:xfrm>
            <a:off x="7910513" y="3405188"/>
            <a:ext cx="635000" cy="592137"/>
            <a:chOff x="4508" y="2139"/>
            <a:chExt cx="400" cy="373"/>
          </a:xfrm>
        </p:grpSpPr>
        <p:sp>
          <p:nvSpPr>
            <p:cNvPr id="25692" name="Text Box 167"/>
            <p:cNvSpPr txBox="1">
              <a:spLocks noChangeAspect="1" noChangeArrowheads="1"/>
            </p:cNvSpPr>
            <p:nvPr/>
          </p:nvSpPr>
          <p:spPr bwMode="auto">
            <a:xfrm>
              <a:off x="4508" y="2139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C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3" name="Text Box 168"/>
            <p:cNvSpPr txBox="1">
              <a:spLocks noChangeAspect="1" noChangeArrowheads="1"/>
            </p:cNvSpPr>
            <p:nvPr/>
          </p:nvSpPr>
          <p:spPr bwMode="auto">
            <a:xfrm>
              <a:off x="4629" y="2281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5659" name="Group 173"/>
          <p:cNvGrpSpPr>
            <a:grpSpLocks/>
          </p:cNvGrpSpPr>
          <p:nvPr/>
        </p:nvGrpSpPr>
        <p:grpSpPr bwMode="auto">
          <a:xfrm>
            <a:off x="7570788" y="4995863"/>
            <a:ext cx="635000" cy="595312"/>
            <a:chOff x="4294" y="3141"/>
            <a:chExt cx="400" cy="375"/>
          </a:xfrm>
        </p:grpSpPr>
        <p:sp>
          <p:nvSpPr>
            <p:cNvPr id="25690" name="Text Box 169"/>
            <p:cNvSpPr txBox="1">
              <a:spLocks noChangeAspect="1" noChangeArrowheads="1"/>
            </p:cNvSpPr>
            <p:nvPr/>
          </p:nvSpPr>
          <p:spPr bwMode="auto">
            <a:xfrm>
              <a:off x="4294" y="3141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D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5691" name="Text Box 171"/>
            <p:cNvSpPr txBox="1">
              <a:spLocks noChangeAspect="1" noChangeArrowheads="1"/>
            </p:cNvSpPr>
            <p:nvPr/>
          </p:nvSpPr>
          <p:spPr bwMode="auto">
            <a:xfrm>
              <a:off x="4434" y="3285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5660" name="Line 177"/>
          <p:cNvSpPr>
            <a:spLocks noChangeAspect="1" noChangeShapeType="1"/>
          </p:cNvSpPr>
          <p:nvPr/>
        </p:nvSpPr>
        <p:spPr bwMode="auto">
          <a:xfrm flipV="1">
            <a:off x="7229475" y="43973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1" name="Line 178"/>
          <p:cNvSpPr>
            <a:spLocks noChangeAspect="1" noChangeShapeType="1"/>
          </p:cNvSpPr>
          <p:nvPr/>
        </p:nvSpPr>
        <p:spPr bwMode="auto">
          <a:xfrm flipV="1">
            <a:off x="7229475" y="4422775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2" name="Line 179"/>
          <p:cNvSpPr>
            <a:spLocks noChangeShapeType="1"/>
          </p:cNvSpPr>
          <p:nvPr/>
        </p:nvSpPr>
        <p:spPr bwMode="auto">
          <a:xfrm>
            <a:off x="7942263" y="3694113"/>
            <a:ext cx="0" cy="141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63" name="Line 183"/>
          <p:cNvSpPr>
            <a:spLocks noChangeAspect="1" noChangeShapeType="1"/>
          </p:cNvSpPr>
          <p:nvPr/>
        </p:nvSpPr>
        <p:spPr bwMode="auto">
          <a:xfrm flipV="1">
            <a:off x="7604125" y="5175250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4" name="Line 184"/>
          <p:cNvSpPr>
            <a:spLocks noChangeAspect="1" noChangeShapeType="1"/>
          </p:cNvSpPr>
          <p:nvPr/>
        </p:nvSpPr>
        <p:spPr bwMode="auto">
          <a:xfrm flipV="1">
            <a:off x="8478838" y="4133850"/>
            <a:ext cx="0" cy="166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665" name="Oval 147"/>
          <p:cNvSpPr>
            <a:spLocks noChangeAspect="1" noChangeArrowheads="1"/>
          </p:cNvSpPr>
          <p:nvPr/>
        </p:nvSpPr>
        <p:spPr bwMode="auto">
          <a:xfrm flipV="1">
            <a:off x="7167563" y="4543425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6" name="Oval 148"/>
          <p:cNvSpPr>
            <a:spLocks noChangeAspect="1" noChangeArrowheads="1"/>
          </p:cNvSpPr>
          <p:nvPr/>
        </p:nvSpPr>
        <p:spPr bwMode="auto">
          <a:xfrm flipV="1">
            <a:off x="8420100" y="4222750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7" name="Oval 175"/>
          <p:cNvSpPr>
            <a:spLocks noChangeAspect="1" noChangeArrowheads="1"/>
          </p:cNvSpPr>
          <p:nvPr/>
        </p:nvSpPr>
        <p:spPr bwMode="auto">
          <a:xfrm flipV="1">
            <a:off x="7891463" y="3786188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68" name="Oval 176"/>
          <p:cNvSpPr>
            <a:spLocks noChangeAspect="1" noChangeArrowheads="1"/>
          </p:cNvSpPr>
          <p:nvPr/>
        </p:nvSpPr>
        <p:spPr bwMode="auto">
          <a:xfrm flipV="1">
            <a:off x="7556500" y="5314950"/>
            <a:ext cx="107950" cy="107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5" name="Group 203"/>
          <p:cNvGrpSpPr>
            <a:grpSpLocks/>
          </p:cNvGrpSpPr>
          <p:nvPr/>
        </p:nvGrpSpPr>
        <p:grpSpPr bwMode="auto">
          <a:xfrm>
            <a:off x="7208838" y="2154238"/>
            <a:ext cx="1009650" cy="2781300"/>
            <a:chOff x="4541" y="1357"/>
            <a:chExt cx="636" cy="1752"/>
          </a:xfrm>
        </p:grpSpPr>
        <p:sp>
          <p:nvSpPr>
            <p:cNvPr id="25681" name="Line 150"/>
            <p:cNvSpPr>
              <a:spLocks noChangeAspect="1" noChangeShapeType="1"/>
            </p:cNvSpPr>
            <p:nvPr/>
          </p:nvSpPr>
          <p:spPr bwMode="auto">
            <a:xfrm flipV="1">
              <a:off x="4920" y="1644"/>
              <a:ext cx="0" cy="1161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2" name="Oval 185"/>
            <p:cNvSpPr>
              <a:spLocks noChangeAspect="1" noChangeArrowheads="1"/>
            </p:cNvSpPr>
            <p:nvPr/>
          </p:nvSpPr>
          <p:spPr bwMode="auto">
            <a:xfrm rot="-2732509">
              <a:off x="4883" y="1608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3" name="Oval 187"/>
            <p:cNvSpPr>
              <a:spLocks noChangeAspect="1" noChangeArrowheads="1"/>
            </p:cNvSpPr>
            <p:nvPr/>
          </p:nvSpPr>
          <p:spPr bwMode="auto">
            <a:xfrm rot="-2732509">
              <a:off x="4882" y="2766"/>
              <a:ext cx="72" cy="71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5684" name="Group 189"/>
            <p:cNvGrpSpPr>
              <a:grpSpLocks/>
            </p:cNvGrpSpPr>
            <p:nvPr/>
          </p:nvGrpSpPr>
          <p:grpSpPr bwMode="auto">
            <a:xfrm>
              <a:off x="4541" y="1357"/>
              <a:ext cx="321" cy="369"/>
              <a:chOff x="4066" y="1351"/>
              <a:chExt cx="321" cy="369"/>
            </a:xfrm>
          </p:grpSpPr>
          <p:sp>
            <p:nvSpPr>
              <p:cNvPr id="25688" name="Text Box 186"/>
              <p:cNvSpPr txBox="1">
                <a:spLocks noChangeAspect="1" noChangeArrowheads="1"/>
              </p:cNvSpPr>
              <p:nvPr/>
            </p:nvSpPr>
            <p:spPr bwMode="auto">
              <a:xfrm>
                <a:off x="4066" y="1351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800080"/>
                    </a:solidFill>
                    <a:latin typeface="GOST type B" pitchFamily="34" charset="0"/>
                  </a:rPr>
                  <a:t>K</a:t>
                </a:r>
                <a:endParaRPr lang="ru-RU" sz="3200" b="1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5689" name="Text Box 188"/>
              <p:cNvSpPr txBox="1">
                <a:spLocks noChangeAspect="1" noChangeArrowheads="1"/>
              </p:cNvSpPr>
              <p:nvPr/>
            </p:nvSpPr>
            <p:spPr bwMode="auto">
              <a:xfrm>
                <a:off x="4215" y="1489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80008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5685" name="Group 190"/>
            <p:cNvGrpSpPr>
              <a:grpSpLocks/>
            </p:cNvGrpSpPr>
            <p:nvPr/>
          </p:nvGrpSpPr>
          <p:grpSpPr bwMode="auto">
            <a:xfrm>
              <a:off x="4856" y="2740"/>
              <a:ext cx="321" cy="369"/>
              <a:chOff x="4066" y="1351"/>
              <a:chExt cx="321" cy="369"/>
            </a:xfrm>
          </p:grpSpPr>
          <p:sp>
            <p:nvSpPr>
              <p:cNvPr id="25686" name="Text Box 191"/>
              <p:cNvSpPr txBox="1">
                <a:spLocks noChangeAspect="1" noChangeArrowheads="1"/>
              </p:cNvSpPr>
              <p:nvPr/>
            </p:nvSpPr>
            <p:spPr bwMode="auto">
              <a:xfrm>
                <a:off x="4066" y="1351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800080"/>
                    </a:solidFill>
                    <a:latin typeface="GOST type B" pitchFamily="34" charset="0"/>
                  </a:rPr>
                  <a:t>K</a:t>
                </a:r>
                <a:endParaRPr lang="ru-RU" sz="3200" b="1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5687" name="Text Box 192"/>
              <p:cNvSpPr txBox="1">
                <a:spLocks noChangeAspect="1" noChangeArrowheads="1"/>
              </p:cNvSpPr>
              <p:nvPr/>
            </p:nvSpPr>
            <p:spPr bwMode="auto">
              <a:xfrm>
                <a:off x="4215" y="1489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3680874" y="1121673"/>
            <a:ext cx="41163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АВ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(К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,</a:t>
            </a:r>
            <a:r>
              <a:rPr lang="ru-RU" sz="3200" b="1" i="1" baseline="-25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К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)</a:t>
            </a:r>
          </a:p>
        </p:txBody>
      </p:sp>
      <p:sp>
        <p:nvSpPr>
          <p:cNvPr id="76999" name="Text Box 199"/>
          <p:cNvSpPr txBox="1">
            <a:spLocks noChangeArrowheads="1"/>
          </p:cNvSpPr>
          <p:nvPr/>
        </p:nvSpPr>
        <p:spPr bwMode="auto">
          <a:xfrm>
            <a:off x="3793017" y="1625600"/>
            <a:ext cx="3513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В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77001" name="Text Box 201"/>
          <p:cNvSpPr txBox="1">
            <a:spLocks noChangeArrowheads="1"/>
          </p:cNvSpPr>
          <p:nvPr/>
        </p:nvSpPr>
        <p:spPr bwMode="auto">
          <a:xfrm>
            <a:off x="3524700" y="2093434"/>
            <a:ext cx="37925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А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В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С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=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K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</a:p>
        </p:txBody>
      </p:sp>
      <p:grpSp>
        <p:nvGrpSpPr>
          <p:cNvPr id="28" name="Group 208"/>
          <p:cNvGrpSpPr>
            <a:grpSpLocks noChangeAspect="1"/>
          </p:cNvGrpSpPr>
          <p:nvPr/>
        </p:nvGrpSpPr>
        <p:grpSpPr bwMode="auto">
          <a:xfrm rot="5400000">
            <a:off x="2168525" y="4003676"/>
            <a:ext cx="128587" cy="100012"/>
            <a:chOff x="2533" y="2425"/>
            <a:chExt cx="45" cy="35"/>
          </a:xfrm>
        </p:grpSpPr>
        <p:sp>
          <p:nvSpPr>
            <p:cNvPr id="25679" name="Line 209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80" name="Line 210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9" name="Group 211"/>
          <p:cNvGrpSpPr>
            <a:grpSpLocks noChangeAspect="1"/>
          </p:cNvGrpSpPr>
          <p:nvPr/>
        </p:nvGrpSpPr>
        <p:grpSpPr bwMode="auto">
          <a:xfrm rot="-7462820">
            <a:off x="1865313" y="3140075"/>
            <a:ext cx="128587" cy="100013"/>
            <a:chOff x="2533" y="2425"/>
            <a:chExt cx="45" cy="35"/>
          </a:xfrm>
        </p:grpSpPr>
        <p:sp>
          <p:nvSpPr>
            <p:cNvPr id="25677" name="Line 21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78" name="Line 21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80008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675" name="Oval 78"/>
          <p:cNvSpPr>
            <a:spLocks noChangeAspect="1" noChangeArrowheads="1"/>
          </p:cNvSpPr>
          <p:nvPr/>
        </p:nvSpPr>
        <p:spPr bwMode="auto">
          <a:xfrm rot="-2732509">
            <a:off x="2156619" y="3534569"/>
            <a:ext cx="114300" cy="1127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76" name="Text Box 214"/>
          <p:cNvSpPr txBox="1">
            <a:spLocks noChangeArrowheads="1"/>
          </p:cNvSpPr>
          <p:nvPr/>
        </p:nvSpPr>
        <p:spPr bwMode="auto">
          <a:xfrm>
            <a:off x="390525" y="5688013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Точка пересечения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прямых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 </a:t>
            </a:r>
            <a:r>
              <a:rPr lang="ru-RU" b="1">
                <a:solidFill>
                  <a:srgbClr val="800080"/>
                </a:solidFill>
              </a:rPr>
              <a:t>и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С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проецируется в точки пересече-ния соответствующих проекций прямых: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 - это точка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; 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 </a:t>
            </a:r>
            <a:r>
              <a:rPr lang="ru-RU" b="1">
                <a:solidFill>
                  <a:srgbClr val="800080"/>
                </a:solidFill>
              </a:rPr>
              <a:t>- точка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>
                <a:solidFill>
                  <a:srgbClr val="800080"/>
                </a:solidFill>
              </a:rPr>
              <a:t>.  Точки пересечения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одноименных проекций прямых лежат на одной линии связи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99" grpId="0"/>
      <p:bldP spid="7700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724619" y="1433873"/>
            <a:ext cx="4559300" cy="3994150"/>
            <a:chOff x="129" y="963"/>
            <a:chExt cx="2872" cy="2516"/>
          </a:xfrm>
        </p:grpSpPr>
        <p:sp>
          <p:nvSpPr>
            <p:cNvPr id="26721" name="Rectangle 3"/>
            <p:cNvSpPr>
              <a:spLocks noChangeAspect="1" noChangeArrowheads="1"/>
            </p:cNvSpPr>
            <p:nvPr/>
          </p:nvSpPr>
          <p:spPr bwMode="auto">
            <a:xfrm>
              <a:off x="369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6722" name="AutoShape 4"/>
            <p:cNvSpPr>
              <a:spLocks noChangeAspect="1" noChangeArrowheads="1"/>
            </p:cNvSpPr>
            <p:nvPr/>
          </p:nvSpPr>
          <p:spPr bwMode="auto">
            <a:xfrm flipH="1">
              <a:off x="371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6723" name="Group 5"/>
            <p:cNvGrpSpPr>
              <a:grpSpLocks/>
            </p:cNvGrpSpPr>
            <p:nvPr/>
          </p:nvGrpSpPr>
          <p:grpSpPr bwMode="auto">
            <a:xfrm>
              <a:off x="129" y="2082"/>
              <a:ext cx="244" cy="288"/>
              <a:chOff x="129" y="2082"/>
              <a:chExt cx="244" cy="288"/>
            </a:xfrm>
          </p:grpSpPr>
          <p:sp>
            <p:nvSpPr>
              <p:cNvPr id="26730" name="Line 6"/>
              <p:cNvSpPr>
                <a:spLocks noChangeAspect="1" noChangeShapeType="1"/>
              </p:cNvSpPr>
              <p:nvPr/>
            </p:nvSpPr>
            <p:spPr bwMode="auto">
              <a:xfrm flipH="1">
                <a:off x="178" y="2349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31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129" y="2082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26724" name="Group 8"/>
            <p:cNvGrpSpPr>
              <a:grpSpLocks/>
            </p:cNvGrpSpPr>
            <p:nvPr/>
          </p:nvGrpSpPr>
          <p:grpSpPr bwMode="auto">
            <a:xfrm>
              <a:off x="2497" y="3129"/>
              <a:ext cx="459" cy="328"/>
              <a:chOff x="1392" y="3534"/>
              <a:chExt cx="459" cy="328"/>
            </a:xfrm>
          </p:grpSpPr>
          <p:sp>
            <p:nvSpPr>
              <p:cNvPr id="26728" name="Text Box 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672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6725" name="Group 11"/>
            <p:cNvGrpSpPr>
              <a:grpSpLocks/>
            </p:cNvGrpSpPr>
            <p:nvPr/>
          </p:nvGrpSpPr>
          <p:grpSpPr bwMode="auto">
            <a:xfrm>
              <a:off x="357" y="963"/>
              <a:ext cx="467" cy="337"/>
              <a:chOff x="357" y="963"/>
              <a:chExt cx="467" cy="337"/>
            </a:xfrm>
          </p:grpSpPr>
          <p:sp>
            <p:nvSpPr>
              <p:cNvPr id="26726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6727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82958" name="Rectangle 14"/>
          <p:cNvSpPr>
            <a:spLocks noGrp="1" noChangeArrowheads="1"/>
          </p:cNvSpPr>
          <p:nvPr>
            <p:ph type="title"/>
          </p:nvPr>
        </p:nvSpPr>
        <p:spPr>
          <a:xfrm>
            <a:off x="103517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6628" name="Text Box 15"/>
          <p:cNvSpPr txBox="1">
            <a:spLocks noChangeArrowheads="1"/>
          </p:cNvSpPr>
          <p:nvPr/>
        </p:nvSpPr>
        <p:spPr bwMode="auto">
          <a:xfrm>
            <a:off x="983411" y="758825"/>
            <a:ext cx="8127252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Параллельные прямые не имеют общих точек</a:t>
            </a:r>
          </a:p>
        </p:txBody>
      </p:sp>
      <p:sp>
        <p:nvSpPr>
          <p:cNvPr id="26629" name="Text Box 1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Проекции параллельных прямых не пересекаются. Одноименные проекции прямых параллельны или совпадают, если параллельные прямые лежат в проецирующей плоскости</a:t>
            </a:r>
          </a:p>
          <a:p>
            <a:endParaRPr lang="ru-RU" b="1">
              <a:solidFill>
                <a:srgbClr val="800080"/>
              </a:solidFill>
              <a:sym typeface="Symbol" pitchFamily="18" charset="2"/>
            </a:endParaRPr>
          </a:p>
        </p:txBody>
      </p:sp>
      <p:sp>
        <p:nvSpPr>
          <p:cNvPr id="26630" name="Text Box 17"/>
          <p:cNvSpPr txBox="1">
            <a:spLocks noChangeAspect="1" noChangeArrowheads="1"/>
          </p:cNvSpPr>
          <p:nvPr/>
        </p:nvSpPr>
        <p:spPr bwMode="auto">
          <a:xfrm>
            <a:off x="2397125" y="2882900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6631" name="Text Box 18"/>
          <p:cNvSpPr txBox="1">
            <a:spLocks noChangeAspect="1" noChangeArrowheads="1"/>
          </p:cNvSpPr>
          <p:nvPr/>
        </p:nvSpPr>
        <p:spPr bwMode="auto">
          <a:xfrm>
            <a:off x="2868613" y="2890838"/>
            <a:ext cx="5095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m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6632" name="Group 19"/>
          <p:cNvGrpSpPr>
            <a:grpSpLocks/>
          </p:cNvGrpSpPr>
          <p:nvPr/>
        </p:nvGrpSpPr>
        <p:grpSpPr bwMode="auto">
          <a:xfrm>
            <a:off x="7561263" y="3929063"/>
            <a:ext cx="517525" cy="604837"/>
            <a:chOff x="1554" y="2508"/>
            <a:chExt cx="326" cy="381"/>
          </a:xfrm>
        </p:grpSpPr>
        <p:sp>
          <p:nvSpPr>
            <p:cNvPr id="26719" name="Text Box 20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20" name="Text Box 21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3" name="Group 22"/>
          <p:cNvGrpSpPr>
            <a:grpSpLocks/>
          </p:cNvGrpSpPr>
          <p:nvPr/>
        </p:nvGrpSpPr>
        <p:grpSpPr bwMode="auto">
          <a:xfrm>
            <a:off x="2314575" y="3908425"/>
            <a:ext cx="542925" cy="609600"/>
            <a:chOff x="1284" y="2644"/>
            <a:chExt cx="342" cy="384"/>
          </a:xfrm>
        </p:grpSpPr>
        <p:sp>
          <p:nvSpPr>
            <p:cNvPr id="26717" name="Text Box 23"/>
            <p:cNvSpPr txBox="1">
              <a:spLocks noChangeAspect="1" noChangeArrowheads="1"/>
            </p:cNvSpPr>
            <p:nvPr/>
          </p:nvSpPr>
          <p:spPr bwMode="auto">
            <a:xfrm>
              <a:off x="1284" y="2644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8" name="Text Box 24"/>
            <p:cNvSpPr txBox="1">
              <a:spLocks noChangeAspect="1" noChangeArrowheads="1"/>
            </p:cNvSpPr>
            <p:nvPr/>
          </p:nvSpPr>
          <p:spPr bwMode="auto">
            <a:xfrm>
              <a:off x="1434" y="279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4" name="Group 27"/>
          <p:cNvGrpSpPr>
            <a:grpSpLocks/>
          </p:cNvGrpSpPr>
          <p:nvPr/>
        </p:nvGrpSpPr>
        <p:grpSpPr bwMode="auto">
          <a:xfrm>
            <a:off x="1489075" y="1614488"/>
            <a:ext cx="530225" cy="620712"/>
            <a:chOff x="1200" y="1488"/>
            <a:chExt cx="352" cy="412"/>
          </a:xfrm>
        </p:grpSpPr>
        <p:sp>
          <p:nvSpPr>
            <p:cNvPr id="26715" name="Text Box 28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6" name="Text Box 29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26635" name="Group 31"/>
          <p:cNvGrpSpPr>
            <a:grpSpLocks/>
          </p:cNvGrpSpPr>
          <p:nvPr/>
        </p:nvGrpSpPr>
        <p:grpSpPr bwMode="auto">
          <a:xfrm>
            <a:off x="1724025" y="2073275"/>
            <a:ext cx="635000" cy="592138"/>
            <a:chOff x="1394" y="1195"/>
            <a:chExt cx="400" cy="373"/>
          </a:xfrm>
        </p:grpSpPr>
        <p:sp>
          <p:nvSpPr>
            <p:cNvPr id="26713" name="Text Box 32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4" name="Text Box 33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6636" name="Line 76"/>
          <p:cNvSpPr>
            <a:spLocks noChangeAspect="1" noChangeShapeType="1"/>
          </p:cNvSpPr>
          <p:nvPr/>
        </p:nvSpPr>
        <p:spPr bwMode="auto">
          <a:xfrm flipH="1" flipV="1">
            <a:off x="6142038" y="3198813"/>
            <a:ext cx="2455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Text Box 77"/>
          <p:cNvSpPr txBox="1">
            <a:spLocks noChangeAspect="1" noChangeArrowheads="1"/>
          </p:cNvSpPr>
          <p:nvPr/>
        </p:nvSpPr>
        <p:spPr bwMode="auto">
          <a:xfrm flipV="1">
            <a:off x="5980113" y="317658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26638" name="Line 140"/>
          <p:cNvSpPr>
            <a:spLocks noChangeShapeType="1"/>
          </p:cNvSpPr>
          <p:nvPr/>
        </p:nvSpPr>
        <p:spPr bwMode="auto">
          <a:xfrm>
            <a:off x="2262188" y="3875088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39" name="Line 155"/>
          <p:cNvSpPr>
            <a:spLocks noChangeAspect="1" noChangeShapeType="1"/>
          </p:cNvSpPr>
          <p:nvPr/>
        </p:nvSpPr>
        <p:spPr bwMode="auto">
          <a:xfrm>
            <a:off x="1227138" y="2460625"/>
            <a:ext cx="1030287" cy="1416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9"/>
          <p:cNvSpPr>
            <a:spLocks noChangeAspect="1" noChangeShapeType="1"/>
          </p:cNvSpPr>
          <p:nvPr/>
        </p:nvSpPr>
        <p:spPr bwMode="auto">
          <a:xfrm>
            <a:off x="2306638" y="2543175"/>
            <a:ext cx="528637" cy="725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1"/>
          <p:cNvSpPr>
            <a:spLocks noChangeShapeType="1"/>
          </p:cNvSpPr>
          <p:nvPr/>
        </p:nvSpPr>
        <p:spPr bwMode="auto">
          <a:xfrm>
            <a:off x="3463925" y="3252788"/>
            <a:ext cx="0" cy="1814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2" name="Line 162"/>
          <p:cNvSpPr>
            <a:spLocks noChangeShapeType="1"/>
          </p:cNvSpPr>
          <p:nvPr/>
        </p:nvSpPr>
        <p:spPr bwMode="auto">
          <a:xfrm>
            <a:off x="2836863" y="3268663"/>
            <a:ext cx="0" cy="1192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3" name="Line 163"/>
          <p:cNvSpPr>
            <a:spLocks noChangeAspect="1" noChangeShapeType="1"/>
          </p:cNvSpPr>
          <p:nvPr/>
        </p:nvSpPr>
        <p:spPr bwMode="auto">
          <a:xfrm>
            <a:off x="2503488" y="1933575"/>
            <a:ext cx="958850" cy="131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64"/>
          <p:cNvSpPr>
            <a:spLocks noChangeShapeType="1"/>
          </p:cNvSpPr>
          <p:nvPr/>
        </p:nvSpPr>
        <p:spPr bwMode="auto">
          <a:xfrm>
            <a:off x="1665288" y="3868738"/>
            <a:ext cx="0" cy="69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5" name="Line 165"/>
          <p:cNvSpPr>
            <a:spLocks noChangeAspect="1" noChangeShapeType="1"/>
          </p:cNvSpPr>
          <p:nvPr/>
        </p:nvSpPr>
        <p:spPr bwMode="auto">
          <a:xfrm>
            <a:off x="1076325" y="3057525"/>
            <a:ext cx="590550" cy="811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160"/>
          <p:cNvSpPr>
            <a:spLocks noChangeShapeType="1"/>
          </p:cNvSpPr>
          <p:nvPr/>
        </p:nvSpPr>
        <p:spPr bwMode="auto">
          <a:xfrm rot="-4061085">
            <a:off x="1381125" y="1704975"/>
            <a:ext cx="977900" cy="977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7" name="Line 26"/>
          <p:cNvSpPr>
            <a:spLocks noChangeShapeType="1"/>
          </p:cNvSpPr>
          <p:nvPr/>
        </p:nvSpPr>
        <p:spPr bwMode="auto">
          <a:xfrm rot="-4061085">
            <a:off x="1217613" y="2322513"/>
            <a:ext cx="942975" cy="942975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8" name="Line 25"/>
          <p:cNvSpPr>
            <a:spLocks noChangeShapeType="1"/>
          </p:cNvSpPr>
          <p:nvPr/>
        </p:nvSpPr>
        <p:spPr bwMode="auto">
          <a:xfrm rot="-3043706">
            <a:off x="1837531" y="4085432"/>
            <a:ext cx="833437" cy="850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49" name="Line 141"/>
          <p:cNvSpPr>
            <a:spLocks noChangeShapeType="1"/>
          </p:cNvSpPr>
          <p:nvPr/>
        </p:nvSpPr>
        <p:spPr bwMode="auto">
          <a:xfrm rot="-3043706">
            <a:off x="2434431" y="4680744"/>
            <a:ext cx="847725" cy="865188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0" name="Line 43"/>
          <p:cNvSpPr>
            <a:spLocks noChangeShapeType="1"/>
          </p:cNvSpPr>
          <p:nvPr/>
        </p:nvSpPr>
        <p:spPr bwMode="auto">
          <a:xfrm rot="-2780340" flipH="1" flipV="1">
            <a:off x="1625601" y="3348037"/>
            <a:ext cx="1249362" cy="4302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1" name="Line 138"/>
          <p:cNvSpPr>
            <a:spLocks noChangeShapeType="1"/>
          </p:cNvSpPr>
          <p:nvPr/>
        </p:nvSpPr>
        <p:spPr bwMode="auto">
          <a:xfrm rot="-2780340" flipH="1" flipV="1">
            <a:off x="2209800" y="3346450"/>
            <a:ext cx="1287463" cy="4429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2" name="Line 178"/>
          <p:cNvSpPr>
            <a:spLocks noChangeShapeType="1"/>
          </p:cNvSpPr>
          <p:nvPr/>
        </p:nvSpPr>
        <p:spPr bwMode="auto">
          <a:xfrm flipV="1">
            <a:off x="2166938" y="3455988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3" name="Line 185"/>
          <p:cNvSpPr>
            <a:spLocks noChangeShapeType="1"/>
          </p:cNvSpPr>
          <p:nvPr/>
        </p:nvSpPr>
        <p:spPr bwMode="auto">
          <a:xfrm flipV="1">
            <a:off x="2230438" y="3530600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4" name="Line 186"/>
          <p:cNvSpPr>
            <a:spLocks noChangeShapeType="1"/>
          </p:cNvSpPr>
          <p:nvPr/>
        </p:nvSpPr>
        <p:spPr bwMode="auto">
          <a:xfrm flipV="1">
            <a:off x="2586038" y="3552825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5" name="Line 187"/>
          <p:cNvSpPr>
            <a:spLocks noChangeShapeType="1"/>
          </p:cNvSpPr>
          <p:nvPr/>
        </p:nvSpPr>
        <p:spPr bwMode="auto">
          <a:xfrm flipV="1">
            <a:off x="2628900" y="3627438"/>
            <a:ext cx="190500" cy="95250"/>
          </a:xfrm>
          <a:prstGeom prst="line">
            <a:avLst/>
          </a:prstGeom>
          <a:noFill/>
          <a:ln w="9525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6656" name="Group 188"/>
          <p:cNvGrpSpPr>
            <a:grpSpLocks/>
          </p:cNvGrpSpPr>
          <p:nvPr/>
        </p:nvGrpSpPr>
        <p:grpSpPr bwMode="auto">
          <a:xfrm>
            <a:off x="7085013" y="1474788"/>
            <a:ext cx="530225" cy="620712"/>
            <a:chOff x="1200" y="1488"/>
            <a:chExt cx="352" cy="412"/>
          </a:xfrm>
        </p:grpSpPr>
        <p:sp>
          <p:nvSpPr>
            <p:cNvPr id="26711" name="Text Box 189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712" name="Text Box 190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11" name="Group 230"/>
          <p:cNvGrpSpPr>
            <a:grpSpLocks/>
          </p:cNvGrpSpPr>
          <p:nvPr/>
        </p:nvGrpSpPr>
        <p:grpSpPr bwMode="auto">
          <a:xfrm>
            <a:off x="1244600" y="2079625"/>
            <a:ext cx="5983288" cy="966788"/>
            <a:chOff x="784" y="1310"/>
            <a:chExt cx="3769" cy="609"/>
          </a:xfrm>
        </p:grpSpPr>
        <p:sp>
          <p:nvSpPr>
            <p:cNvPr id="26695" name="Line 170"/>
            <p:cNvSpPr>
              <a:spLocks noChangeShapeType="1"/>
            </p:cNvSpPr>
            <p:nvPr/>
          </p:nvSpPr>
          <p:spPr bwMode="auto">
            <a:xfrm flipV="1">
              <a:off x="872" y="1422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6" name="Line 171"/>
            <p:cNvSpPr>
              <a:spLocks noChangeShapeType="1"/>
            </p:cNvSpPr>
            <p:nvPr/>
          </p:nvSpPr>
          <p:spPr bwMode="auto">
            <a:xfrm flipV="1">
              <a:off x="865" y="139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7" name="Line 172"/>
            <p:cNvSpPr>
              <a:spLocks noChangeShapeType="1"/>
            </p:cNvSpPr>
            <p:nvPr/>
          </p:nvSpPr>
          <p:spPr bwMode="auto">
            <a:xfrm flipV="1">
              <a:off x="906" y="149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8" name="Line 173"/>
            <p:cNvSpPr>
              <a:spLocks noChangeShapeType="1"/>
            </p:cNvSpPr>
            <p:nvPr/>
          </p:nvSpPr>
          <p:spPr bwMode="auto">
            <a:xfrm flipV="1">
              <a:off x="899" y="147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99" name="Line 174"/>
            <p:cNvSpPr>
              <a:spLocks noChangeShapeType="1"/>
            </p:cNvSpPr>
            <p:nvPr/>
          </p:nvSpPr>
          <p:spPr bwMode="auto">
            <a:xfrm flipV="1">
              <a:off x="791" y="1789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0" name="Line 175"/>
            <p:cNvSpPr>
              <a:spLocks noChangeShapeType="1"/>
            </p:cNvSpPr>
            <p:nvPr/>
          </p:nvSpPr>
          <p:spPr bwMode="auto">
            <a:xfrm flipV="1">
              <a:off x="784" y="1765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1" name="Line 176"/>
            <p:cNvSpPr>
              <a:spLocks noChangeShapeType="1"/>
            </p:cNvSpPr>
            <p:nvPr/>
          </p:nvSpPr>
          <p:spPr bwMode="auto">
            <a:xfrm flipV="1">
              <a:off x="817" y="1868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2" name="Line 177"/>
            <p:cNvSpPr>
              <a:spLocks noChangeShapeType="1"/>
            </p:cNvSpPr>
            <p:nvPr/>
          </p:nvSpPr>
          <p:spPr bwMode="auto">
            <a:xfrm flipV="1">
              <a:off x="810" y="184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3" name="Line 196"/>
            <p:cNvSpPr>
              <a:spLocks noChangeShapeType="1"/>
            </p:cNvSpPr>
            <p:nvPr/>
          </p:nvSpPr>
          <p:spPr bwMode="auto">
            <a:xfrm flipV="1">
              <a:off x="4397" y="1334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4" name="Line 197"/>
            <p:cNvSpPr>
              <a:spLocks noChangeShapeType="1"/>
            </p:cNvSpPr>
            <p:nvPr/>
          </p:nvSpPr>
          <p:spPr bwMode="auto">
            <a:xfrm flipV="1">
              <a:off x="4390" y="131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5" name="Line 198"/>
            <p:cNvSpPr>
              <a:spLocks noChangeShapeType="1"/>
            </p:cNvSpPr>
            <p:nvPr/>
          </p:nvSpPr>
          <p:spPr bwMode="auto">
            <a:xfrm flipV="1">
              <a:off x="4431" y="141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6" name="Line 199"/>
            <p:cNvSpPr>
              <a:spLocks noChangeShapeType="1"/>
            </p:cNvSpPr>
            <p:nvPr/>
          </p:nvSpPr>
          <p:spPr bwMode="auto">
            <a:xfrm flipV="1">
              <a:off x="4424" y="1386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7" name="Line 200"/>
            <p:cNvSpPr>
              <a:spLocks noChangeShapeType="1"/>
            </p:cNvSpPr>
            <p:nvPr/>
          </p:nvSpPr>
          <p:spPr bwMode="auto">
            <a:xfrm flipV="1">
              <a:off x="4316" y="1701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8" name="Line 201"/>
            <p:cNvSpPr>
              <a:spLocks noChangeShapeType="1"/>
            </p:cNvSpPr>
            <p:nvPr/>
          </p:nvSpPr>
          <p:spPr bwMode="auto">
            <a:xfrm flipV="1">
              <a:off x="4309" y="1677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09" name="Line 202"/>
            <p:cNvSpPr>
              <a:spLocks noChangeShapeType="1"/>
            </p:cNvSpPr>
            <p:nvPr/>
          </p:nvSpPr>
          <p:spPr bwMode="auto">
            <a:xfrm flipV="1">
              <a:off x="4342" y="1780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710" name="Line 203"/>
            <p:cNvSpPr>
              <a:spLocks noChangeShapeType="1"/>
            </p:cNvSpPr>
            <p:nvPr/>
          </p:nvSpPr>
          <p:spPr bwMode="auto">
            <a:xfrm flipV="1">
              <a:off x="4335" y="1756"/>
              <a:ext cx="122" cy="51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58" name="Line 205"/>
          <p:cNvSpPr>
            <a:spLocks noChangeShapeType="1"/>
          </p:cNvSpPr>
          <p:nvPr/>
        </p:nvSpPr>
        <p:spPr bwMode="auto">
          <a:xfrm>
            <a:off x="6670675" y="2911475"/>
            <a:ext cx="0" cy="116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59" name="Line 206"/>
          <p:cNvSpPr>
            <a:spLocks noChangeShapeType="1"/>
          </p:cNvSpPr>
          <p:nvPr/>
        </p:nvSpPr>
        <p:spPr bwMode="auto">
          <a:xfrm>
            <a:off x="7899400" y="2392363"/>
            <a:ext cx="0" cy="1427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0" name="Line 207"/>
          <p:cNvSpPr>
            <a:spLocks noChangeShapeType="1"/>
          </p:cNvSpPr>
          <p:nvPr/>
        </p:nvSpPr>
        <p:spPr bwMode="auto">
          <a:xfrm>
            <a:off x="6823075" y="2320925"/>
            <a:ext cx="0" cy="239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1" name="Line 209"/>
          <p:cNvSpPr>
            <a:spLocks noChangeShapeType="1"/>
          </p:cNvSpPr>
          <p:nvPr/>
        </p:nvSpPr>
        <p:spPr bwMode="auto">
          <a:xfrm>
            <a:off x="8102600" y="1782763"/>
            <a:ext cx="0" cy="268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2" name="Line 194"/>
          <p:cNvSpPr>
            <a:spLocks noChangeShapeType="1"/>
          </p:cNvSpPr>
          <p:nvPr/>
        </p:nvSpPr>
        <p:spPr bwMode="auto">
          <a:xfrm rot="-4061085">
            <a:off x="6977063" y="1565275"/>
            <a:ext cx="977900" cy="9779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3" name="Line 195"/>
          <p:cNvSpPr>
            <a:spLocks noChangeShapeType="1"/>
          </p:cNvSpPr>
          <p:nvPr/>
        </p:nvSpPr>
        <p:spPr bwMode="auto">
          <a:xfrm rot="-4061085">
            <a:off x="6813550" y="2182813"/>
            <a:ext cx="942975" cy="942975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4" name="Text Box 212"/>
          <p:cNvSpPr txBox="1">
            <a:spLocks noChangeAspect="1" noChangeArrowheads="1"/>
          </p:cNvSpPr>
          <p:nvPr/>
        </p:nvSpPr>
        <p:spPr bwMode="auto">
          <a:xfrm>
            <a:off x="7399338" y="3228975"/>
            <a:ext cx="4111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FF6600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FF6600"/>
              </a:solidFill>
              <a:latin typeface="GOST type B" pitchFamily="34" charset="0"/>
            </a:endParaRPr>
          </a:p>
        </p:txBody>
      </p:sp>
      <p:sp>
        <p:nvSpPr>
          <p:cNvPr id="26665" name="Text Box 213"/>
          <p:cNvSpPr txBox="1">
            <a:spLocks noChangeAspect="1" noChangeArrowheads="1"/>
          </p:cNvSpPr>
          <p:nvPr/>
        </p:nvSpPr>
        <p:spPr bwMode="auto">
          <a:xfrm>
            <a:off x="7586663" y="346233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>
                <a:solidFill>
                  <a:srgbClr val="FF6600"/>
                </a:solidFill>
                <a:latin typeface="GOST type B" pitchFamily="34" charset="0"/>
              </a:rPr>
              <a:t>1</a:t>
            </a:r>
            <a:endParaRPr lang="ru-RU" sz="2400" i="1">
              <a:solidFill>
                <a:srgbClr val="FF6600"/>
              </a:solidFill>
              <a:latin typeface="GOST type B" pitchFamily="34" charset="0"/>
            </a:endParaRPr>
          </a:p>
        </p:txBody>
      </p:sp>
      <p:grpSp>
        <p:nvGrpSpPr>
          <p:cNvPr id="26666" name="Group 191"/>
          <p:cNvGrpSpPr>
            <a:grpSpLocks/>
          </p:cNvGrpSpPr>
          <p:nvPr/>
        </p:nvGrpSpPr>
        <p:grpSpPr bwMode="auto">
          <a:xfrm>
            <a:off x="7319963" y="1933575"/>
            <a:ext cx="635000" cy="592138"/>
            <a:chOff x="1394" y="1195"/>
            <a:chExt cx="400" cy="373"/>
          </a:xfrm>
        </p:grpSpPr>
        <p:sp>
          <p:nvSpPr>
            <p:cNvPr id="26693" name="Text Box 192"/>
            <p:cNvSpPr txBox="1">
              <a:spLocks noChangeAspect="1" noChangeArrowheads="1"/>
            </p:cNvSpPr>
            <p:nvPr/>
          </p:nvSpPr>
          <p:spPr bwMode="auto">
            <a:xfrm>
              <a:off x="1394" y="1195"/>
              <a:ext cx="40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694" name="Text Box 193"/>
            <p:cNvSpPr txBox="1">
              <a:spLocks noChangeAspect="1" noChangeArrowheads="1"/>
            </p:cNvSpPr>
            <p:nvPr/>
          </p:nvSpPr>
          <p:spPr bwMode="auto">
            <a:xfrm>
              <a:off x="1534" y="1337"/>
              <a:ext cx="1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6667" name="Line 204"/>
          <p:cNvSpPr>
            <a:spLocks noChangeShapeType="1"/>
          </p:cNvSpPr>
          <p:nvPr/>
        </p:nvSpPr>
        <p:spPr bwMode="auto">
          <a:xfrm rot="-4061085">
            <a:off x="6932613" y="3421062"/>
            <a:ext cx="700088" cy="10461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68" name="Line 217"/>
          <p:cNvSpPr>
            <a:spLocks noChangeShapeType="1"/>
          </p:cNvSpPr>
          <p:nvPr/>
        </p:nvSpPr>
        <p:spPr bwMode="auto">
          <a:xfrm rot="-4061085">
            <a:off x="7095331" y="4047332"/>
            <a:ext cx="727075" cy="1084262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3" name="Group 231"/>
          <p:cNvGrpSpPr>
            <a:grpSpLocks/>
          </p:cNvGrpSpPr>
          <p:nvPr/>
        </p:nvGrpSpPr>
        <p:grpSpPr bwMode="auto">
          <a:xfrm>
            <a:off x="1874838" y="3843338"/>
            <a:ext cx="5321300" cy="1462087"/>
            <a:chOff x="1181" y="2421"/>
            <a:chExt cx="3352" cy="921"/>
          </a:xfrm>
        </p:grpSpPr>
        <p:grpSp>
          <p:nvGrpSpPr>
            <p:cNvPr id="26676" name="Group 229"/>
            <p:cNvGrpSpPr>
              <a:grpSpLocks/>
            </p:cNvGrpSpPr>
            <p:nvPr/>
          </p:nvGrpSpPr>
          <p:grpSpPr bwMode="auto">
            <a:xfrm>
              <a:off x="1181" y="2761"/>
              <a:ext cx="499" cy="581"/>
              <a:chOff x="1181" y="2761"/>
              <a:chExt cx="499" cy="581"/>
            </a:xfrm>
          </p:grpSpPr>
          <p:sp>
            <p:nvSpPr>
              <p:cNvPr id="26685" name="Line 166"/>
              <p:cNvSpPr>
                <a:spLocks noChangeShapeType="1"/>
              </p:cNvSpPr>
              <p:nvPr/>
            </p:nvSpPr>
            <p:spPr bwMode="auto">
              <a:xfrm flipV="1">
                <a:off x="1181" y="2817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6" name="Line 167"/>
              <p:cNvSpPr>
                <a:spLocks noChangeShapeType="1"/>
              </p:cNvSpPr>
              <p:nvPr/>
            </p:nvSpPr>
            <p:spPr bwMode="auto">
              <a:xfrm flipV="1">
                <a:off x="1181" y="2884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7" name="Line 168"/>
              <p:cNvSpPr>
                <a:spLocks noChangeShapeType="1"/>
              </p:cNvSpPr>
              <p:nvPr/>
            </p:nvSpPr>
            <p:spPr bwMode="auto">
              <a:xfrm flipV="1">
                <a:off x="1517" y="3196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8" name="Line 169"/>
              <p:cNvSpPr>
                <a:spLocks noChangeShapeType="1"/>
              </p:cNvSpPr>
              <p:nvPr/>
            </p:nvSpPr>
            <p:spPr bwMode="auto">
              <a:xfrm flipV="1">
                <a:off x="1534" y="3273"/>
                <a:ext cx="146" cy="12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9" name="Freeform 180"/>
              <p:cNvSpPr>
                <a:spLocks/>
              </p:cNvSpPr>
              <p:nvPr/>
            </p:nvSpPr>
            <p:spPr bwMode="auto">
              <a:xfrm rot="19584295" flipV="1">
                <a:off x="1201" y="2761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0" name="Freeform 181"/>
              <p:cNvSpPr>
                <a:spLocks/>
              </p:cNvSpPr>
              <p:nvPr/>
            </p:nvSpPr>
            <p:spPr bwMode="auto">
              <a:xfrm rot="1599478">
                <a:off x="1202" y="2882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1" name="Freeform 183"/>
              <p:cNvSpPr>
                <a:spLocks/>
              </p:cNvSpPr>
              <p:nvPr/>
            </p:nvSpPr>
            <p:spPr bwMode="auto">
              <a:xfrm rot="1599478">
                <a:off x="1553" y="3271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2" name="Freeform 184"/>
              <p:cNvSpPr>
                <a:spLocks/>
              </p:cNvSpPr>
              <p:nvPr/>
            </p:nvSpPr>
            <p:spPr bwMode="auto">
              <a:xfrm rot="19584295" flipV="1">
                <a:off x="1532" y="3142"/>
                <a:ext cx="108" cy="71"/>
              </a:xfrm>
              <a:custGeom>
                <a:avLst/>
                <a:gdLst>
                  <a:gd name="T0" fmla="*/ 0 w 103"/>
                  <a:gd name="T1" fmla="*/ 163 h 60"/>
                  <a:gd name="T2" fmla="*/ 35 w 103"/>
                  <a:gd name="T3" fmla="*/ 115 h 60"/>
                  <a:gd name="T4" fmla="*/ 79 w 103"/>
                  <a:gd name="T5" fmla="*/ 107 h 60"/>
                  <a:gd name="T6" fmla="*/ 136 w 103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3"/>
                  <a:gd name="T13" fmla="*/ 0 h 60"/>
                  <a:gd name="T14" fmla="*/ 103 w 103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3" h="60">
                    <a:moveTo>
                      <a:pt x="0" y="60"/>
                    </a:moveTo>
                    <a:cubicBezTo>
                      <a:pt x="8" y="52"/>
                      <a:pt x="17" y="44"/>
                      <a:pt x="27" y="41"/>
                    </a:cubicBezTo>
                    <a:cubicBezTo>
                      <a:pt x="37" y="38"/>
                      <a:pt x="47" y="46"/>
                      <a:pt x="60" y="39"/>
                    </a:cubicBezTo>
                    <a:cubicBezTo>
                      <a:pt x="73" y="32"/>
                      <a:pt x="92" y="9"/>
                      <a:pt x="10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77" name="Line 218"/>
            <p:cNvSpPr>
              <a:spLocks noChangeShapeType="1"/>
            </p:cNvSpPr>
            <p:nvPr/>
          </p:nvSpPr>
          <p:spPr bwMode="auto">
            <a:xfrm rot="21128101" flipV="1">
              <a:off x="4387" y="2899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78" name="Line 219"/>
            <p:cNvSpPr>
              <a:spLocks noChangeShapeType="1"/>
            </p:cNvSpPr>
            <p:nvPr/>
          </p:nvSpPr>
          <p:spPr bwMode="auto">
            <a:xfrm rot="21128101" flipV="1">
              <a:off x="4387" y="2966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79" name="Freeform 220"/>
            <p:cNvSpPr>
              <a:spLocks/>
            </p:cNvSpPr>
            <p:nvPr/>
          </p:nvSpPr>
          <p:spPr bwMode="auto">
            <a:xfrm rot="19021318" flipV="1">
              <a:off x="4407" y="2843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0" name="Freeform 221"/>
            <p:cNvSpPr>
              <a:spLocks/>
            </p:cNvSpPr>
            <p:nvPr/>
          </p:nvSpPr>
          <p:spPr bwMode="auto">
            <a:xfrm rot="1036501">
              <a:off x="4408" y="2964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1" name="Line 222"/>
            <p:cNvSpPr>
              <a:spLocks noChangeShapeType="1"/>
            </p:cNvSpPr>
            <p:nvPr/>
          </p:nvSpPr>
          <p:spPr bwMode="auto">
            <a:xfrm rot="21128101" flipV="1">
              <a:off x="4344" y="2477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2" name="Line 223"/>
            <p:cNvSpPr>
              <a:spLocks noChangeShapeType="1"/>
            </p:cNvSpPr>
            <p:nvPr/>
          </p:nvSpPr>
          <p:spPr bwMode="auto">
            <a:xfrm rot="21128101" flipV="1">
              <a:off x="4344" y="2544"/>
              <a:ext cx="146" cy="1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3" name="Freeform 224"/>
            <p:cNvSpPr>
              <a:spLocks/>
            </p:cNvSpPr>
            <p:nvPr/>
          </p:nvSpPr>
          <p:spPr bwMode="auto">
            <a:xfrm rot="19021318" flipV="1">
              <a:off x="4364" y="2421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84" name="Freeform 225"/>
            <p:cNvSpPr>
              <a:spLocks/>
            </p:cNvSpPr>
            <p:nvPr/>
          </p:nvSpPr>
          <p:spPr bwMode="auto">
            <a:xfrm rot="1036501">
              <a:off x="4365" y="2542"/>
              <a:ext cx="108" cy="71"/>
            </a:xfrm>
            <a:custGeom>
              <a:avLst/>
              <a:gdLst>
                <a:gd name="T0" fmla="*/ 0 w 103"/>
                <a:gd name="T1" fmla="*/ 163 h 60"/>
                <a:gd name="T2" fmla="*/ 35 w 103"/>
                <a:gd name="T3" fmla="*/ 115 h 60"/>
                <a:gd name="T4" fmla="*/ 79 w 103"/>
                <a:gd name="T5" fmla="*/ 107 h 60"/>
                <a:gd name="T6" fmla="*/ 136 w 103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3"/>
                <a:gd name="T13" fmla="*/ 0 h 60"/>
                <a:gd name="T14" fmla="*/ 103 w 103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3" h="60">
                  <a:moveTo>
                    <a:pt x="0" y="60"/>
                  </a:moveTo>
                  <a:cubicBezTo>
                    <a:pt x="8" y="52"/>
                    <a:pt x="17" y="44"/>
                    <a:pt x="27" y="41"/>
                  </a:cubicBezTo>
                  <a:cubicBezTo>
                    <a:pt x="37" y="38"/>
                    <a:pt x="47" y="46"/>
                    <a:pt x="60" y="39"/>
                  </a:cubicBezTo>
                  <a:cubicBezTo>
                    <a:pt x="73" y="32"/>
                    <a:pt x="92" y="9"/>
                    <a:pt x="103" y="0"/>
                  </a:cubicBezTo>
                </a:path>
              </a:pathLst>
            </a:cu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0" name="Group 226"/>
          <p:cNvGrpSpPr>
            <a:grpSpLocks/>
          </p:cNvGrpSpPr>
          <p:nvPr/>
        </p:nvGrpSpPr>
        <p:grpSpPr bwMode="auto">
          <a:xfrm>
            <a:off x="2903538" y="4511675"/>
            <a:ext cx="517525" cy="604838"/>
            <a:chOff x="1554" y="2508"/>
            <a:chExt cx="326" cy="381"/>
          </a:xfrm>
        </p:grpSpPr>
        <p:sp>
          <p:nvSpPr>
            <p:cNvPr id="26674" name="Text Box 227"/>
            <p:cNvSpPr txBox="1">
              <a:spLocks noChangeAspect="1" noChangeArrowheads="1"/>
            </p:cNvSpPr>
            <p:nvPr/>
          </p:nvSpPr>
          <p:spPr bwMode="auto">
            <a:xfrm>
              <a:off x="1554" y="250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6675" name="Text Box 228"/>
            <p:cNvSpPr txBox="1">
              <a:spLocks noChangeAspect="1" noChangeArrowheads="1"/>
            </p:cNvSpPr>
            <p:nvPr/>
          </p:nvSpPr>
          <p:spPr bwMode="auto">
            <a:xfrm>
              <a:off x="1688" y="265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83182" name="Text Box 238"/>
          <p:cNvSpPr txBox="1">
            <a:spLocks noChangeArrowheads="1"/>
          </p:cNvSpPr>
          <p:nvPr/>
        </p:nvSpPr>
        <p:spPr bwMode="auto">
          <a:xfrm>
            <a:off x="4541268" y="1545746"/>
            <a:ext cx="16271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en-US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 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endParaRPr lang="ru-RU" sz="3200" b="1" i="1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3183" name="Text Box 239"/>
          <p:cNvSpPr txBox="1">
            <a:spLocks noChangeArrowheads="1"/>
          </p:cNvSpPr>
          <p:nvPr/>
        </p:nvSpPr>
        <p:spPr bwMode="auto">
          <a:xfrm>
            <a:off x="4446378" y="2041046"/>
            <a:ext cx="138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3184" name="Text Box 240"/>
          <p:cNvSpPr txBox="1">
            <a:spLocks noChangeArrowheads="1"/>
          </p:cNvSpPr>
          <p:nvPr/>
        </p:nvSpPr>
        <p:spPr bwMode="auto">
          <a:xfrm>
            <a:off x="4391444" y="2508879"/>
            <a:ext cx="149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en-US" sz="2800" dirty="0">
                <a:solidFill>
                  <a:srgbClr val="D0008B"/>
                </a:solidFill>
              </a:rPr>
              <a:t> 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83" grpId="0"/>
      <p:bldP spid="831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5"/>
          <p:cNvGrpSpPr>
            <a:grpSpLocks/>
          </p:cNvGrpSpPr>
          <p:nvPr/>
        </p:nvGrpSpPr>
        <p:grpSpPr bwMode="auto">
          <a:xfrm>
            <a:off x="0" y="3305175"/>
            <a:ext cx="387350" cy="457200"/>
            <a:chOff x="129" y="2082"/>
            <a:chExt cx="244" cy="288"/>
          </a:xfrm>
        </p:grpSpPr>
        <p:sp>
          <p:nvSpPr>
            <p:cNvPr id="27770" name="Line 6"/>
            <p:cNvSpPr>
              <a:spLocks noChangeAspect="1" noChangeShapeType="1"/>
            </p:cNvSpPr>
            <p:nvPr/>
          </p:nvSpPr>
          <p:spPr bwMode="auto">
            <a:xfrm flipH="1">
              <a:off x="178" y="2349"/>
              <a:ext cx="1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71" name="Text Box 7"/>
            <p:cNvSpPr txBox="1">
              <a:spLocks noChangeAspect="1" noChangeArrowheads="1"/>
            </p:cNvSpPr>
            <p:nvPr/>
          </p:nvSpPr>
          <p:spPr bwMode="auto">
            <a:xfrm>
              <a:off x="129" y="2082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sp>
        <p:nvSpPr>
          <p:cNvPr id="83982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Взаимное положение двух прямых</a:t>
            </a:r>
          </a:p>
        </p:txBody>
      </p:sp>
      <p:sp>
        <p:nvSpPr>
          <p:cNvPr id="27652" name="Text Box 15"/>
          <p:cNvSpPr txBox="1">
            <a:spLocks noChangeArrowheads="1"/>
          </p:cNvSpPr>
          <p:nvPr/>
        </p:nvSpPr>
        <p:spPr bwMode="auto">
          <a:xfrm>
            <a:off x="1017916" y="768350"/>
            <a:ext cx="8126083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ru-RU" sz="2400" b="1" dirty="0">
                <a:solidFill>
                  <a:srgbClr val="CC0099"/>
                </a:solidFill>
              </a:rPr>
              <a:t> </a:t>
            </a: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Скрещивающиеся прямые не пересекаются и </a:t>
            </a:r>
          </a:p>
          <a:p>
            <a:pPr algn="ctr">
              <a:lnSpc>
                <a:spcPct val="85000"/>
              </a:lnSpc>
            </a:pPr>
            <a:r>
              <a:rPr lang="ru-RU" sz="2200" b="1" dirty="0">
                <a:solidFill>
                  <a:schemeClr val="accent3">
                    <a:lumMod val="75000"/>
                  </a:schemeClr>
                </a:solidFill>
              </a:rPr>
              <a:t>не параллельны между собой</a:t>
            </a:r>
          </a:p>
        </p:txBody>
      </p:sp>
      <p:sp>
        <p:nvSpPr>
          <p:cNvPr id="27653" name="Text Box 16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ru-RU" b="1">
                <a:solidFill>
                  <a:srgbClr val="800080"/>
                </a:solidFill>
              </a:rPr>
              <a:t>Проекции скрещивающихся прямых могут быть  параллельны, т.к. пря-мые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n</a:t>
            </a:r>
            <a:r>
              <a:rPr lang="ru-RU" b="1">
                <a:solidFill>
                  <a:srgbClr val="800080"/>
                </a:solidFill>
              </a:rPr>
              <a:t> лежат в параллельных плоскостях. Проекции скрещивающихся прямых могут иметь пересечение, т.к. прямые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n</a:t>
            </a:r>
            <a:r>
              <a:rPr lang="en-US"/>
              <a:t> </a:t>
            </a:r>
            <a:r>
              <a:rPr lang="ru-RU" b="1">
                <a:solidFill>
                  <a:srgbClr val="800080"/>
                </a:solidFill>
              </a:rPr>
              <a:t>не параллельны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меж</a:t>
            </a:r>
            <a:r>
              <a:rPr lang="en-US" b="1">
                <a:solidFill>
                  <a:srgbClr val="800080"/>
                </a:solidFill>
              </a:rPr>
              <a:t>-</a:t>
            </a:r>
            <a:r>
              <a:rPr lang="ru-RU" b="1">
                <a:solidFill>
                  <a:srgbClr val="800080"/>
                </a:solidFill>
              </a:rPr>
              <a:t>ду собой</a:t>
            </a:r>
            <a:r>
              <a:rPr lang="en-US" b="1">
                <a:solidFill>
                  <a:srgbClr val="800080"/>
                </a:solidFill>
              </a:rPr>
              <a:t>. 1 </a:t>
            </a:r>
            <a:r>
              <a:rPr lang="ru-RU" b="1">
                <a:solidFill>
                  <a:srgbClr val="800080"/>
                </a:solidFill>
              </a:rPr>
              <a:t>и 2 – конкурирующие точки, принадлежащие разным прямым</a:t>
            </a:r>
          </a:p>
        </p:txBody>
      </p:sp>
      <p:grpSp>
        <p:nvGrpSpPr>
          <p:cNvPr id="27654" name="Group 163"/>
          <p:cNvGrpSpPr>
            <a:grpSpLocks/>
          </p:cNvGrpSpPr>
          <p:nvPr/>
        </p:nvGrpSpPr>
        <p:grpSpPr bwMode="auto">
          <a:xfrm>
            <a:off x="381000" y="1517650"/>
            <a:ext cx="4178300" cy="4005263"/>
            <a:chOff x="240" y="956"/>
            <a:chExt cx="2632" cy="2523"/>
          </a:xfrm>
        </p:grpSpPr>
        <p:sp>
          <p:nvSpPr>
            <p:cNvPr id="27762" name="Rectangle 3"/>
            <p:cNvSpPr>
              <a:spLocks noChangeAspect="1" noChangeArrowheads="1"/>
            </p:cNvSpPr>
            <p:nvPr/>
          </p:nvSpPr>
          <p:spPr bwMode="auto">
            <a:xfrm>
              <a:off x="240" y="1026"/>
              <a:ext cx="1834" cy="132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27763" name="AutoShape 4"/>
            <p:cNvSpPr>
              <a:spLocks noChangeAspect="1" noChangeArrowheads="1"/>
            </p:cNvSpPr>
            <p:nvPr/>
          </p:nvSpPr>
          <p:spPr bwMode="auto">
            <a:xfrm flipH="1">
              <a:off x="242" y="2352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7764" name="Group 8"/>
            <p:cNvGrpSpPr>
              <a:grpSpLocks/>
            </p:cNvGrpSpPr>
            <p:nvPr/>
          </p:nvGrpSpPr>
          <p:grpSpPr bwMode="auto">
            <a:xfrm>
              <a:off x="2368" y="3129"/>
              <a:ext cx="459" cy="328"/>
              <a:chOff x="1392" y="3534"/>
              <a:chExt cx="459" cy="328"/>
            </a:xfrm>
          </p:grpSpPr>
          <p:sp>
            <p:nvSpPr>
              <p:cNvPr id="27768" name="Text Box 9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776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27765" name="Group 11"/>
            <p:cNvGrpSpPr>
              <a:grpSpLocks/>
            </p:cNvGrpSpPr>
            <p:nvPr/>
          </p:nvGrpSpPr>
          <p:grpSpPr bwMode="auto">
            <a:xfrm>
              <a:off x="1739" y="956"/>
              <a:ext cx="467" cy="337"/>
              <a:chOff x="357" y="963"/>
              <a:chExt cx="467" cy="337"/>
            </a:xfrm>
          </p:grpSpPr>
          <p:sp>
            <p:nvSpPr>
              <p:cNvPr id="27766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357" y="963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27767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502" y="1088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grpSp>
        <p:nvGrpSpPr>
          <p:cNvPr id="27655" name="Group 295"/>
          <p:cNvGrpSpPr>
            <a:grpSpLocks/>
          </p:cNvGrpSpPr>
          <p:nvPr/>
        </p:nvGrpSpPr>
        <p:grpSpPr bwMode="auto">
          <a:xfrm>
            <a:off x="1381125" y="4379913"/>
            <a:ext cx="517525" cy="604837"/>
            <a:chOff x="870" y="2759"/>
            <a:chExt cx="326" cy="381"/>
          </a:xfrm>
        </p:grpSpPr>
        <p:sp>
          <p:nvSpPr>
            <p:cNvPr id="27760" name="Text Box 107"/>
            <p:cNvSpPr txBox="1">
              <a:spLocks noChangeAspect="1" noChangeArrowheads="1"/>
            </p:cNvSpPr>
            <p:nvPr/>
          </p:nvSpPr>
          <p:spPr bwMode="auto">
            <a:xfrm>
              <a:off x="870" y="2759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m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7761" name="Text Box 108"/>
            <p:cNvSpPr txBox="1">
              <a:spLocks noChangeAspect="1" noChangeArrowheads="1"/>
            </p:cNvSpPr>
            <p:nvPr/>
          </p:nvSpPr>
          <p:spPr bwMode="auto">
            <a:xfrm>
              <a:off x="1004" y="290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7" name="Group 189"/>
          <p:cNvGrpSpPr>
            <a:grpSpLocks/>
          </p:cNvGrpSpPr>
          <p:nvPr/>
        </p:nvGrpSpPr>
        <p:grpSpPr bwMode="auto">
          <a:xfrm>
            <a:off x="827088" y="1525588"/>
            <a:ext cx="2193925" cy="2212975"/>
            <a:chOff x="521" y="961"/>
            <a:chExt cx="1382" cy="1394"/>
          </a:xfrm>
        </p:grpSpPr>
        <p:grpSp>
          <p:nvGrpSpPr>
            <p:cNvPr id="27747" name="Group 188"/>
            <p:cNvGrpSpPr>
              <a:grpSpLocks/>
            </p:cNvGrpSpPr>
            <p:nvPr/>
          </p:nvGrpSpPr>
          <p:grpSpPr bwMode="auto">
            <a:xfrm>
              <a:off x="521" y="961"/>
              <a:ext cx="1124" cy="1239"/>
              <a:chOff x="521" y="961"/>
              <a:chExt cx="1124" cy="1239"/>
            </a:xfrm>
          </p:grpSpPr>
          <p:sp>
            <p:nvSpPr>
              <p:cNvPr id="27749" name="Line 136"/>
              <p:cNvSpPr>
                <a:spLocks noChangeShapeType="1"/>
              </p:cNvSpPr>
              <p:nvPr/>
            </p:nvSpPr>
            <p:spPr bwMode="auto">
              <a:xfrm>
                <a:off x="787" y="1343"/>
                <a:ext cx="605" cy="8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750" name="Group 25"/>
              <p:cNvGrpSpPr>
                <a:grpSpLocks/>
              </p:cNvGrpSpPr>
              <p:nvPr/>
            </p:nvGrpSpPr>
            <p:grpSpPr bwMode="auto">
              <a:xfrm>
                <a:off x="1177" y="1019"/>
                <a:ext cx="334" cy="391"/>
                <a:chOff x="1200" y="1488"/>
                <a:chExt cx="352" cy="412"/>
              </a:xfrm>
            </p:grpSpPr>
            <p:sp>
              <p:nvSpPr>
                <p:cNvPr id="27758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m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59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7751" name="Group 28"/>
              <p:cNvGrpSpPr>
                <a:grpSpLocks/>
              </p:cNvGrpSpPr>
              <p:nvPr/>
            </p:nvGrpSpPr>
            <p:grpSpPr bwMode="auto">
              <a:xfrm>
                <a:off x="521" y="1196"/>
                <a:ext cx="400" cy="373"/>
                <a:chOff x="1394" y="1195"/>
                <a:chExt cx="400" cy="373"/>
              </a:xfrm>
            </p:grpSpPr>
            <p:sp>
              <p:nvSpPr>
                <p:cNvPr id="27756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94" y="1195"/>
                  <a:ext cx="40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n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57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34" y="1337"/>
                  <a:ext cx="133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7752" name="Line 45"/>
              <p:cNvSpPr>
                <a:spLocks noChangeShapeType="1"/>
              </p:cNvSpPr>
              <p:nvPr/>
            </p:nvSpPr>
            <p:spPr bwMode="auto">
              <a:xfrm rot="-4061085">
                <a:off x="652" y="1114"/>
                <a:ext cx="772" cy="466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3" name="Line 46"/>
              <p:cNvSpPr>
                <a:spLocks noChangeShapeType="1"/>
              </p:cNvSpPr>
              <p:nvPr/>
            </p:nvSpPr>
            <p:spPr bwMode="auto">
              <a:xfrm rot="17538915" flipV="1">
                <a:off x="1073" y="1150"/>
                <a:ext cx="45" cy="692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4" name="Line 132"/>
              <p:cNvSpPr>
                <a:spLocks noChangeShapeType="1"/>
              </p:cNvSpPr>
              <p:nvPr/>
            </p:nvSpPr>
            <p:spPr bwMode="auto">
              <a:xfrm>
                <a:off x="682" y="1618"/>
                <a:ext cx="377" cy="5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55" name="Line 133"/>
              <p:cNvSpPr>
                <a:spLocks noChangeShapeType="1"/>
              </p:cNvSpPr>
              <p:nvPr/>
            </p:nvSpPr>
            <p:spPr bwMode="auto">
              <a:xfrm>
                <a:off x="1402" y="1076"/>
                <a:ext cx="243" cy="3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7748" name="Line 135"/>
            <p:cNvSpPr>
              <a:spLocks noChangeShapeType="1"/>
            </p:cNvSpPr>
            <p:nvPr/>
          </p:nvSpPr>
          <p:spPr bwMode="auto">
            <a:xfrm>
              <a:off x="1405" y="1649"/>
              <a:ext cx="498" cy="7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57" name="AutoShape 109"/>
          <p:cNvSpPr>
            <a:spLocks noChangeArrowheads="1"/>
          </p:cNvSpPr>
          <p:nvPr/>
        </p:nvSpPr>
        <p:spPr bwMode="auto">
          <a:xfrm rot="16200000" flipH="1">
            <a:off x="854869" y="2685256"/>
            <a:ext cx="2549525" cy="1312863"/>
          </a:xfrm>
          <a:prstGeom prst="parallelogram">
            <a:avLst>
              <a:gd name="adj" fmla="val 31854"/>
            </a:avLst>
          </a:prstGeom>
          <a:solidFill>
            <a:srgbClr val="BBE0E3">
              <a:alpha val="67058"/>
            </a:srgbClr>
          </a:solidFill>
          <a:ln w="9525">
            <a:solidFill>
              <a:srgbClr val="C1A89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8" name="Line 49"/>
          <p:cNvSpPr>
            <a:spLocks noChangeShapeType="1"/>
          </p:cNvSpPr>
          <p:nvPr/>
        </p:nvSpPr>
        <p:spPr bwMode="auto">
          <a:xfrm rot="18819660" flipV="1">
            <a:off x="1402557" y="2766218"/>
            <a:ext cx="1485900" cy="138113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9" name="Text Box 18"/>
          <p:cNvSpPr txBox="1">
            <a:spLocks noChangeAspect="1" noChangeArrowheads="1"/>
          </p:cNvSpPr>
          <p:nvPr/>
        </p:nvSpPr>
        <p:spPr bwMode="auto">
          <a:xfrm>
            <a:off x="2092325" y="1997075"/>
            <a:ext cx="509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m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27660" name="Line 47"/>
          <p:cNvSpPr>
            <a:spLocks noChangeShapeType="1"/>
          </p:cNvSpPr>
          <p:nvPr/>
        </p:nvSpPr>
        <p:spPr bwMode="auto">
          <a:xfrm rot="-3043706">
            <a:off x="1743075" y="4141788"/>
            <a:ext cx="801687" cy="528638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1" name="AutoShape 110"/>
          <p:cNvSpPr>
            <a:spLocks noChangeArrowheads="1"/>
          </p:cNvSpPr>
          <p:nvPr/>
        </p:nvSpPr>
        <p:spPr bwMode="auto">
          <a:xfrm rot="16200000" flipH="1">
            <a:off x="1434307" y="3361531"/>
            <a:ext cx="2452688" cy="1069975"/>
          </a:xfrm>
          <a:prstGeom prst="parallelogram">
            <a:avLst>
              <a:gd name="adj" fmla="val 32952"/>
            </a:avLst>
          </a:prstGeom>
          <a:solidFill>
            <a:srgbClr val="BBE0E3">
              <a:alpha val="67058"/>
            </a:srgbClr>
          </a:solidFill>
          <a:ln w="9525">
            <a:solidFill>
              <a:srgbClr val="C1A89B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Line 50"/>
          <p:cNvSpPr>
            <a:spLocks noChangeShapeType="1"/>
          </p:cNvSpPr>
          <p:nvPr/>
        </p:nvSpPr>
        <p:spPr bwMode="auto">
          <a:xfrm rot="-2780340" flipH="1" flipV="1">
            <a:off x="2420938" y="3243263"/>
            <a:ext cx="385762" cy="75406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3" name="Text Box 17"/>
          <p:cNvSpPr txBox="1">
            <a:spLocks noChangeAspect="1" noChangeArrowheads="1"/>
          </p:cNvSpPr>
          <p:nvPr/>
        </p:nvSpPr>
        <p:spPr bwMode="auto">
          <a:xfrm>
            <a:off x="2601913" y="3517900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n</a:t>
            </a:r>
            <a:endParaRPr lang="ru-RU" sz="3200" b="1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84165" name="Text Box 197"/>
          <p:cNvSpPr txBox="1">
            <a:spLocks noChangeArrowheads="1"/>
          </p:cNvSpPr>
          <p:nvPr/>
        </p:nvSpPr>
        <p:spPr bwMode="auto">
          <a:xfrm>
            <a:off x="4531744" y="2089988"/>
            <a:ext cx="1389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r>
              <a:rPr lang="ru-RU" sz="28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1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4166" name="Text Box 198"/>
          <p:cNvSpPr txBox="1">
            <a:spLocks noChangeArrowheads="1"/>
          </p:cNvSpPr>
          <p:nvPr/>
        </p:nvSpPr>
        <p:spPr bwMode="auto">
          <a:xfrm>
            <a:off x="4571072" y="2697523"/>
            <a:ext cx="149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m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r>
              <a:rPr lang="ru-RU" sz="3600" b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</a:t>
            </a:r>
            <a:r>
              <a:rPr lang="en-US" sz="2800" dirty="0">
                <a:solidFill>
                  <a:srgbClr val="D0008B"/>
                </a:solidFill>
              </a:rPr>
              <a:t> </a:t>
            </a:r>
            <a:r>
              <a:rPr lang="en-US" sz="3200" b="1" i="1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n</a:t>
            </a:r>
            <a:r>
              <a:rPr lang="ru-RU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2</a:t>
            </a:r>
            <a:r>
              <a:rPr lang="en-US" sz="3200" b="1" i="1" baseline="-20000" dirty="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</a:t>
            </a:r>
            <a:endParaRPr lang="ru-RU" sz="3200" b="1" i="1" baseline="-20000" dirty="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grpSp>
        <p:nvGrpSpPr>
          <p:cNvPr id="27666" name="Group 199"/>
          <p:cNvGrpSpPr>
            <a:grpSpLocks/>
          </p:cNvGrpSpPr>
          <p:nvPr/>
        </p:nvGrpSpPr>
        <p:grpSpPr bwMode="auto">
          <a:xfrm>
            <a:off x="4594076" y="1404938"/>
            <a:ext cx="1627187" cy="701675"/>
            <a:chOff x="2414" y="844"/>
            <a:chExt cx="1025" cy="442"/>
          </a:xfrm>
        </p:grpSpPr>
        <p:sp>
          <p:nvSpPr>
            <p:cNvPr id="84168" name="Text Box 200"/>
            <p:cNvSpPr txBox="1">
              <a:spLocks noChangeArrowheads="1"/>
            </p:cNvSpPr>
            <p:nvPr/>
          </p:nvSpPr>
          <p:spPr bwMode="auto">
            <a:xfrm>
              <a:off x="2414" y="844"/>
              <a:ext cx="102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m </a:t>
              </a:r>
              <a:r>
                <a:rPr lang="ru-RU" sz="40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</a:t>
              </a:r>
              <a:r>
                <a:rPr lang="ru-RU" sz="4000">
                  <a:solidFill>
                    <a:srgbClr val="D0008B"/>
                  </a:solidFill>
                </a:rPr>
                <a:t> </a:t>
              </a: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 n</a:t>
              </a:r>
              <a:endPara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sp>
          <p:nvSpPr>
            <p:cNvPr id="84169" name="Rectangle 201"/>
            <p:cNvSpPr>
              <a:spLocks noChangeArrowheads="1"/>
            </p:cNvSpPr>
            <p:nvPr/>
          </p:nvSpPr>
          <p:spPr bwMode="auto">
            <a:xfrm rot="5400000">
              <a:off x="2708" y="1046"/>
              <a:ext cx="1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sym typeface="Symbol" pitchFamily="18" charset="2"/>
                </a:rPr>
                <a:t></a:t>
              </a:r>
            </a:p>
          </p:txBody>
        </p:sp>
      </p:grpSp>
      <p:grpSp>
        <p:nvGrpSpPr>
          <p:cNvPr id="12" name="Group 294"/>
          <p:cNvGrpSpPr>
            <a:grpSpLocks/>
          </p:cNvGrpSpPr>
          <p:nvPr/>
        </p:nvGrpSpPr>
        <p:grpSpPr bwMode="auto">
          <a:xfrm>
            <a:off x="6196013" y="1354138"/>
            <a:ext cx="2617787" cy="3933825"/>
            <a:chOff x="3903" y="853"/>
            <a:chExt cx="1649" cy="2478"/>
          </a:xfrm>
        </p:grpSpPr>
        <p:grpSp>
          <p:nvGrpSpPr>
            <p:cNvPr id="27723" name="Group 202"/>
            <p:cNvGrpSpPr>
              <a:grpSpLocks/>
            </p:cNvGrpSpPr>
            <p:nvPr/>
          </p:nvGrpSpPr>
          <p:grpSpPr bwMode="auto">
            <a:xfrm>
              <a:off x="4753" y="2184"/>
              <a:ext cx="326" cy="381"/>
              <a:chOff x="1554" y="2508"/>
              <a:chExt cx="326" cy="381"/>
            </a:xfrm>
          </p:grpSpPr>
          <p:sp>
            <p:nvSpPr>
              <p:cNvPr id="27743" name="Text Box 203"/>
              <p:cNvSpPr txBox="1">
                <a:spLocks noChangeAspect="1" noChangeArrowheads="1"/>
              </p:cNvSpPr>
              <p:nvPr/>
            </p:nvSpPr>
            <p:spPr bwMode="auto">
              <a:xfrm>
                <a:off x="1554" y="250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4" name="Text Box 204"/>
              <p:cNvSpPr txBox="1">
                <a:spLocks noChangeAspect="1" noChangeArrowheads="1"/>
              </p:cNvSpPr>
              <p:nvPr/>
            </p:nvSpPr>
            <p:spPr bwMode="auto">
              <a:xfrm>
                <a:off x="1688" y="2658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24" name="Line 205"/>
            <p:cNvSpPr>
              <a:spLocks noChangeAspect="1" noChangeShapeType="1"/>
            </p:cNvSpPr>
            <p:nvPr/>
          </p:nvSpPr>
          <p:spPr bwMode="auto">
            <a:xfrm flipH="1" flipV="1">
              <a:off x="4005" y="2151"/>
              <a:ext cx="15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725" name="Text Box 206"/>
            <p:cNvSpPr txBox="1">
              <a:spLocks noChangeAspect="1" noChangeArrowheads="1"/>
            </p:cNvSpPr>
            <p:nvPr/>
          </p:nvSpPr>
          <p:spPr bwMode="auto">
            <a:xfrm flipV="1">
              <a:off x="3903" y="2137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  <p:sp>
          <p:nvSpPr>
            <p:cNvPr id="27726" name="Line 211"/>
            <p:cNvSpPr>
              <a:spLocks noChangeShapeType="1"/>
            </p:cNvSpPr>
            <p:nvPr/>
          </p:nvSpPr>
          <p:spPr bwMode="auto">
            <a:xfrm>
              <a:off x="5112" y="1835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27" name="Line 213"/>
            <p:cNvSpPr>
              <a:spLocks noChangeShapeType="1"/>
            </p:cNvSpPr>
            <p:nvPr/>
          </p:nvSpPr>
          <p:spPr bwMode="auto">
            <a:xfrm>
              <a:off x="5240" y="1103"/>
              <a:ext cx="0" cy="13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7728" name="Group 223"/>
            <p:cNvGrpSpPr>
              <a:grpSpLocks/>
            </p:cNvGrpSpPr>
            <p:nvPr/>
          </p:nvGrpSpPr>
          <p:grpSpPr bwMode="auto">
            <a:xfrm>
              <a:off x="5027" y="2877"/>
              <a:ext cx="296" cy="391"/>
              <a:chOff x="5075" y="2997"/>
              <a:chExt cx="296" cy="391"/>
            </a:xfrm>
          </p:grpSpPr>
          <p:sp>
            <p:nvSpPr>
              <p:cNvPr id="27741" name="Text Box 216"/>
              <p:cNvSpPr txBox="1">
                <a:spLocks noChangeAspect="1" noChangeArrowheads="1"/>
              </p:cNvSpPr>
              <p:nvPr/>
            </p:nvSpPr>
            <p:spPr bwMode="auto">
              <a:xfrm>
                <a:off x="5075" y="2997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n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2" name="Text Box 217"/>
              <p:cNvSpPr txBox="1">
                <a:spLocks noChangeAspect="1" noChangeArrowheads="1"/>
              </p:cNvSpPr>
              <p:nvPr/>
            </p:nvSpPr>
            <p:spPr bwMode="auto">
              <a:xfrm>
                <a:off x="5179" y="31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29" name="Line 222"/>
            <p:cNvSpPr>
              <a:spLocks noChangeShapeType="1"/>
            </p:cNvSpPr>
            <p:nvPr/>
          </p:nvSpPr>
          <p:spPr bwMode="auto">
            <a:xfrm rot="-4061085">
              <a:off x="4539" y="2828"/>
              <a:ext cx="467" cy="539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0" name="Line 224"/>
            <p:cNvSpPr>
              <a:spLocks noChangeShapeType="1"/>
            </p:cNvSpPr>
            <p:nvPr/>
          </p:nvSpPr>
          <p:spPr bwMode="auto">
            <a:xfrm rot="-4061085">
              <a:off x="4473" y="2288"/>
              <a:ext cx="627" cy="72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7731" name="Group 253"/>
            <p:cNvGrpSpPr>
              <a:grpSpLocks/>
            </p:cNvGrpSpPr>
            <p:nvPr/>
          </p:nvGrpSpPr>
          <p:grpSpPr bwMode="auto">
            <a:xfrm>
              <a:off x="4817" y="853"/>
              <a:ext cx="334" cy="391"/>
              <a:chOff x="1200" y="1488"/>
              <a:chExt cx="352" cy="412"/>
            </a:xfrm>
          </p:grpSpPr>
          <p:sp>
            <p:nvSpPr>
              <p:cNvPr id="27739" name="Text Box 25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40" name="Text Box 25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7732" name="Group 256"/>
            <p:cNvGrpSpPr>
              <a:grpSpLocks/>
            </p:cNvGrpSpPr>
            <p:nvPr/>
          </p:nvGrpSpPr>
          <p:grpSpPr bwMode="auto">
            <a:xfrm>
              <a:off x="4771" y="1635"/>
              <a:ext cx="400" cy="373"/>
              <a:chOff x="1394" y="1195"/>
              <a:chExt cx="400" cy="373"/>
            </a:xfrm>
          </p:grpSpPr>
          <p:sp>
            <p:nvSpPr>
              <p:cNvPr id="27737" name="Text Box 257"/>
              <p:cNvSpPr txBox="1">
                <a:spLocks noChangeAspect="1" noChangeArrowheads="1"/>
              </p:cNvSpPr>
              <p:nvPr/>
            </p:nvSpPr>
            <p:spPr bwMode="auto">
              <a:xfrm>
                <a:off x="1394" y="1195"/>
                <a:ext cx="40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n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7738" name="Text Box 258"/>
              <p:cNvSpPr txBox="1">
                <a:spLocks noChangeAspect="1" noChangeArrowheads="1"/>
              </p:cNvSpPr>
              <p:nvPr/>
            </p:nvSpPr>
            <p:spPr bwMode="auto">
              <a:xfrm>
                <a:off x="1534" y="1337"/>
                <a:ext cx="13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7733" name="Line 259"/>
            <p:cNvSpPr>
              <a:spLocks noChangeShapeType="1"/>
            </p:cNvSpPr>
            <p:nvPr/>
          </p:nvSpPr>
          <p:spPr bwMode="auto">
            <a:xfrm rot="-4061085">
              <a:off x="4303" y="1146"/>
              <a:ext cx="967" cy="58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4" name="Line 260"/>
            <p:cNvSpPr>
              <a:spLocks noChangeShapeType="1"/>
            </p:cNvSpPr>
            <p:nvPr/>
          </p:nvSpPr>
          <p:spPr bwMode="auto">
            <a:xfrm rot="17538915" flipV="1">
              <a:off x="4748" y="1286"/>
              <a:ext cx="50" cy="76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5" name="Line 210"/>
            <p:cNvSpPr>
              <a:spLocks noChangeShapeType="1"/>
            </p:cNvSpPr>
            <p:nvPr/>
          </p:nvSpPr>
          <p:spPr bwMode="auto">
            <a:xfrm>
              <a:off x="4338" y="1768"/>
              <a:ext cx="0" cy="10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736" name="Line 212"/>
            <p:cNvSpPr>
              <a:spLocks noChangeShapeType="1"/>
            </p:cNvSpPr>
            <p:nvPr/>
          </p:nvSpPr>
          <p:spPr bwMode="auto">
            <a:xfrm>
              <a:off x="4434" y="1507"/>
              <a:ext cx="0" cy="17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293"/>
          <p:cNvGrpSpPr>
            <a:grpSpLocks/>
          </p:cNvGrpSpPr>
          <p:nvPr/>
        </p:nvGrpSpPr>
        <p:grpSpPr bwMode="auto">
          <a:xfrm>
            <a:off x="6200775" y="1822450"/>
            <a:ext cx="1525588" cy="3641725"/>
            <a:chOff x="3906" y="1148"/>
            <a:chExt cx="961" cy="2294"/>
          </a:xfrm>
        </p:grpSpPr>
        <p:grpSp>
          <p:nvGrpSpPr>
            <p:cNvPr id="27706" name="Group 268"/>
            <p:cNvGrpSpPr>
              <a:grpSpLocks/>
            </p:cNvGrpSpPr>
            <p:nvPr/>
          </p:nvGrpSpPr>
          <p:grpSpPr bwMode="auto">
            <a:xfrm>
              <a:off x="4551" y="2615"/>
              <a:ext cx="316" cy="376"/>
              <a:chOff x="2045" y="1893"/>
              <a:chExt cx="292" cy="376"/>
            </a:xfrm>
          </p:grpSpPr>
          <p:sp>
            <p:nvSpPr>
              <p:cNvPr id="27721" name="Text Box 269"/>
              <p:cNvSpPr txBox="1">
                <a:spLocks noChangeAspect="1" noChangeArrowheads="1"/>
              </p:cNvSpPr>
              <p:nvPr/>
            </p:nvSpPr>
            <p:spPr bwMode="auto">
              <a:xfrm>
                <a:off x="2045" y="1893"/>
                <a:ext cx="29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27722" name="Text Box 270"/>
              <p:cNvSpPr txBox="1">
                <a:spLocks noChangeAspect="1" noChangeArrowheads="1"/>
              </p:cNvSpPr>
              <p:nvPr/>
            </p:nvSpPr>
            <p:spPr bwMode="auto">
              <a:xfrm>
                <a:off x="2142" y="2038"/>
                <a:ext cx="14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80008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80008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7707" name="Group 292"/>
            <p:cNvGrpSpPr>
              <a:grpSpLocks/>
            </p:cNvGrpSpPr>
            <p:nvPr/>
          </p:nvGrpSpPr>
          <p:grpSpPr bwMode="auto">
            <a:xfrm>
              <a:off x="3906" y="1148"/>
              <a:ext cx="925" cy="2294"/>
              <a:chOff x="3906" y="1148"/>
              <a:chExt cx="925" cy="2294"/>
            </a:xfrm>
          </p:grpSpPr>
          <p:sp>
            <p:nvSpPr>
              <p:cNvPr id="27708" name="Line 263"/>
              <p:cNvSpPr>
                <a:spLocks noChangeShapeType="1"/>
              </p:cNvSpPr>
              <p:nvPr/>
            </p:nvSpPr>
            <p:spPr bwMode="auto">
              <a:xfrm>
                <a:off x="4588" y="1584"/>
                <a:ext cx="19" cy="1569"/>
              </a:xfrm>
              <a:prstGeom prst="line">
                <a:avLst/>
              </a:prstGeom>
              <a:noFill/>
              <a:ln w="952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9" name="Oval 265"/>
              <p:cNvSpPr>
                <a:spLocks noChangeAspect="1" noChangeArrowheads="1"/>
              </p:cNvSpPr>
              <p:nvPr/>
            </p:nvSpPr>
            <p:spPr bwMode="auto">
              <a:xfrm rot="-4053346">
                <a:off x="4566" y="2673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710" name="Oval 267"/>
              <p:cNvSpPr>
                <a:spLocks noChangeAspect="1" noChangeArrowheads="1"/>
              </p:cNvSpPr>
              <p:nvPr/>
            </p:nvSpPr>
            <p:spPr bwMode="auto">
              <a:xfrm rot="-4053346">
                <a:off x="4573" y="3114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27711" name="Group 271"/>
              <p:cNvGrpSpPr>
                <a:grpSpLocks/>
              </p:cNvGrpSpPr>
              <p:nvPr/>
            </p:nvGrpSpPr>
            <p:grpSpPr bwMode="auto">
              <a:xfrm>
                <a:off x="4539" y="3066"/>
                <a:ext cx="292" cy="376"/>
                <a:chOff x="2376" y="1893"/>
                <a:chExt cx="292" cy="376"/>
              </a:xfrm>
            </p:grpSpPr>
            <p:sp>
              <p:nvSpPr>
                <p:cNvPr id="27719" name="Text Box 27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76" y="1893"/>
                  <a:ext cx="29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20" name="Text Box 27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11" y="2038"/>
                  <a:ext cx="15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7712" name="Group 290"/>
              <p:cNvGrpSpPr>
                <a:grpSpLocks/>
              </p:cNvGrpSpPr>
              <p:nvPr/>
            </p:nvGrpSpPr>
            <p:grpSpPr bwMode="auto">
              <a:xfrm>
                <a:off x="3906" y="1148"/>
                <a:ext cx="815" cy="419"/>
                <a:chOff x="3913" y="1127"/>
                <a:chExt cx="815" cy="419"/>
              </a:xfrm>
            </p:grpSpPr>
            <p:sp>
              <p:nvSpPr>
                <p:cNvPr id="27714" name="Text Box 283"/>
                <p:cNvSpPr txBox="1">
                  <a:spLocks noChangeArrowheads="1"/>
                </p:cNvSpPr>
                <p:nvPr/>
              </p:nvSpPr>
              <p:spPr bwMode="auto">
                <a:xfrm>
                  <a:off x="4283" y="1127"/>
                  <a:ext cx="25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i="1">
                      <a:solidFill>
                        <a:srgbClr val="800080"/>
                      </a:solidFill>
                      <a:latin typeface="GOST type B" pitchFamily="34" charset="0"/>
                      <a:sym typeface="Symbol" pitchFamily="18" charset="2"/>
                    </a:rPr>
                    <a:t></a:t>
                  </a:r>
                </a:p>
              </p:txBody>
            </p:sp>
            <p:sp>
              <p:nvSpPr>
                <p:cNvPr id="27715" name="Text Box 28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436" y="1170"/>
                  <a:ext cx="29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3200" b="1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16" name="Text Box 28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571" y="1315"/>
                  <a:ext cx="14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7717" name="Text Box 28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913" y="1170"/>
                  <a:ext cx="508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800080"/>
                      </a:solidFill>
                      <a:latin typeface="GOST type B" pitchFamily="34" charset="0"/>
                    </a:rPr>
                    <a:t>(1 ) </a:t>
                  </a:r>
                </a:p>
              </p:txBody>
            </p:sp>
            <p:sp>
              <p:nvSpPr>
                <p:cNvPr id="27718" name="Text Box 28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08" y="1315"/>
                  <a:ext cx="141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80008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80008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7713" name="Oval 287"/>
              <p:cNvSpPr>
                <a:spLocks noChangeAspect="1" noChangeArrowheads="1"/>
              </p:cNvSpPr>
              <p:nvPr/>
            </p:nvSpPr>
            <p:spPr bwMode="auto">
              <a:xfrm rot="-4053346">
                <a:off x="4552" y="1546"/>
                <a:ext cx="72" cy="71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7669" name="Group 140"/>
          <p:cNvGrpSpPr>
            <a:grpSpLocks/>
          </p:cNvGrpSpPr>
          <p:nvPr/>
        </p:nvGrpSpPr>
        <p:grpSpPr bwMode="auto">
          <a:xfrm>
            <a:off x="2744788" y="4670425"/>
            <a:ext cx="509587" cy="587375"/>
            <a:chOff x="4365" y="2468"/>
            <a:chExt cx="321" cy="370"/>
          </a:xfrm>
        </p:grpSpPr>
        <p:sp>
          <p:nvSpPr>
            <p:cNvPr id="27704" name="Text Box 23"/>
            <p:cNvSpPr txBox="1">
              <a:spLocks noChangeAspect="1" noChangeArrowheads="1"/>
            </p:cNvSpPr>
            <p:nvPr/>
          </p:nvSpPr>
          <p:spPr bwMode="auto">
            <a:xfrm>
              <a:off x="4365" y="246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FF6600"/>
                  </a:solidFill>
                  <a:latin typeface="GOST type B" pitchFamily="34" charset="0"/>
                </a:rPr>
                <a:t>n</a:t>
              </a:r>
              <a:endParaRPr lang="ru-RU" sz="3200" b="1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  <p:sp>
          <p:nvSpPr>
            <p:cNvPr id="27705" name="Text Box 24"/>
            <p:cNvSpPr txBox="1">
              <a:spLocks noChangeAspect="1" noChangeArrowheads="1"/>
            </p:cNvSpPr>
            <p:nvPr/>
          </p:nvSpPr>
          <p:spPr bwMode="auto">
            <a:xfrm>
              <a:off x="4494" y="260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FF66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FF6600"/>
                </a:solidFill>
                <a:latin typeface="GOST type B" pitchFamily="34" charset="0"/>
              </a:endParaRPr>
            </a:p>
          </p:txBody>
        </p:sp>
      </p:grpSp>
      <p:sp>
        <p:nvSpPr>
          <p:cNvPr id="27670" name="Line 113"/>
          <p:cNvSpPr>
            <a:spLocks noChangeShapeType="1"/>
          </p:cNvSpPr>
          <p:nvPr/>
        </p:nvSpPr>
        <p:spPr bwMode="auto">
          <a:xfrm>
            <a:off x="2601913" y="2263775"/>
            <a:ext cx="0" cy="2003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1" name="Line 112"/>
          <p:cNvSpPr>
            <a:spLocks noChangeShapeType="1"/>
          </p:cNvSpPr>
          <p:nvPr/>
        </p:nvSpPr>
        <p:spPr bwMode="auto">
          <a:xfrm>
            <a:off x="1682750" y="3424238"/>
            <a:ext cx="1588" cy="1127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2" name="Line 119"/>
          <p:cNvSpPr>
            <a:spLocks noChangeShapeType="1"/>
          </p:cNvSpPr>
          <p:nvPr/>
        </p:nvSpPr>
        <p:spPr bwMode="auto">
          <a:xfrm>
            <a:off x="2214563" y="3497263"/>
            <a:ext cx="0" cy="159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3" name="Line 122"/>
          <p:cNvSpPr>
            <a:spLocks noChangeShapeType="1"/>
          </p:cNvSpPr>
          <p:nvPr/>
        </p:nvSpPr>
        <p:spPr bwMode="auto">
          <a:xfrm>
            <a:off x="3021013" y="3744913"/>
            <a:ext cx="0" cy="1090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4" name="Line 48"/>
          <p:cNvSpPr>
            <a:spLocks noChangeShapeType="1"/>
          </p:cNvSpPr>
          <p:nvPr/>
        </p:nvSpPr>
        <p:spPr bwMode="auto">
          <a:xfrm rot="-3043706">
            <a:off x="2257425" y="4733926"/>
            <a:ext cx="720725" cy="457200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3" name="Group 300"/>
          <p:cNvGrpSpPr>
            <a:grpSpLocks/>
          </p:cNvGrpSpPr>
          <p:nvPr/>
        </p:nvGrpSpPr>
        <p:grpSpPr bwMode="auto">
          <a:xfrm>
            <a:off x="544513" y="1504950"/>
            <a:ext cx="2179637" cy="4048125"/>
            <a:chOff x="343" y="948"/>
            <a:chExt cx="1373" cy="2550"/>
          </a:xfrm>
        </p:grpSpPr>
        <p:sp>
          <p:nvSpPr>
            <p:cNvPr id="27676" name="Text Box 166"/>
            <p:cNvSpPr txBox="1">
              <a:spLocks noChangeAspect="1" noChangeArrowheads="1"/>
            </p:cNvSpPr>
            <p:nvPr/>
          </p:nvSpPr>
          <p:spPr bwMode="auto">
            <a:xfrm>
              <a:off x="959" y="1136"/>
              <a:ext cx="14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b="1" i="1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800080"/>
                </a:solidFill>
                <a:latin typeface="GOST type B" pitchFamily="34" charset="0"/>
              </a:endParaRPr>
            </a:p>
          </p:txBody>
        </p:sp>
        <p:grpSp>
          <p:nvGrpSpPr>
            <p:cNvPr id="27677" name="Group 299"/>
            <p:cNvGrpSpPr>
              <a:grpSpLocks/>
            </p:cNvGrpSpPr>
            <p:nvPr/>
          </p:nvGrpSpPr>
          <p:grpSpPr bwMode="auto">
            <a:xfrm>
              <a:off x="343" y="948"/>
              <a:ext cx="1373" cy="2550"/>
              <a:chOff x="343" y="948"/>
              <a:chExt cx="1373" cy="2550"/>
            </a:xfrm>
          </p:grpSpPr>
          <p:grpSp>
            <p:nvGrpSpPr>
              <p:cNvPr id="27678" name="Group 193"/>
              <p:cNvGrpSpPr>
                <a:grpSpLocks/>
              </p:cNvGrpSpPr>
              <p:nvPr/>
            </p:nvGrpSpPr>
            <p:grpSpPr bwMode="auto">
              <a:xfrm>
                <a:off x="1092" y="1518"/>
                <a:ext cx="624" cy="1980"/>
                <a:chOff x="1092" y="1518"/>
                <a:chExt cx="624" cy="1980"/>
              </a:xfrm>
            </p:grpSpPr>
            <p:sp>
              <p:nvSpPr>
                <p:cNvPr id="27688" name="Line 169"/>
                <p:cNvSpPr>
                  <a:spLocks noChangeShapeType="1"/>
                </p:cNvSpPr>
                <p:nvPr/>
              </p:nvSpPr>
              <p:spPr bwMode="auto">
                <a:xfrm>
                  <a:off x="1272" y="1900"/>
                  <a:ext cx="11" cy="902"/>
                </a:xfrm>
                <a:prstGeom prst="line">
                  <a:avLst/>
                </a:prstGeom>
                <a:noFill/>
                <a:ln w="9525">
                  <a:solidFill>
                    <a:srgbClr val="80008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7689" name="Group 192"/>
                <p:cNvGrpSpPr>
                  <a:grpSpLocks/>
                </p:cNvGrpSpPr>
                <p:nvPr/>
              </p:nvGrpSpPr>
              <p:grpSpPr bwMode="auto">
                <a:xfrm>
                  <a:off x="1092" y="1518"/>
                  <a:ext cx="624" cy="1980"/>
                  <a:chOff x="1092" y="1518"/>
                  <a:chExt cx="624" cy="1980"/>
                </a:xfrm>
              </p:grpSpPr>
              <p:sp>
                <p:nvSpPr>
                  <p:cNvPr id="27690" name="Oval 170"/>
                  <p:cNvSpPr>
                    <a:spLocks noChangeAspect="1" noChangeArrowheads="1"/>
                  </p:cNvSpPr>
                  <p:nvPr/>
                </p:nvSpPr>
                <p:spPr bwMode="auto">
                  <a:xfrm rot="-4053346">
                    <a:off x="1251" y="2763"/>
                    <a:ext cx="72" cy="7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7691" name="Line 143"/>
                  <p:cNvSpPr>
                    <a:spLocks noChangeShapeType="1"/>
                  </p:cNvSpPr>
                  <p:nvPr/>
                </p:nvSpPr>
                <p:spPr bwMode="auto">
                  <a:xfrm>
                    <a:off x="1517" y="2262"/>
                    <a:ext cx="11" cy="902"/>
                  </a:xfrm>
                  <a:prstGeom prst="line">
                    <a:avLst/>
                  </a:prstGeom>
                  <a:noFill/>
                  <a:ln w="9525">
                    <a:solidFill>
                      <a:srgbClr val="80008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692" name="Oval 168"/>
                  <p:cNvSpPr>
                    <a:spLocks noChangeAspect="1" noChangeArrowheads="1"/>
                  </p:cNvSpPr>
                  <p:nvPr/>
                </p:nvSpPr>
                <p:spPr bwMode="auto">
                  <a:xfrm rot="-4053346">
                    <a:off x="1496" y="3125"/>
                    <a:ext cx="72" cy="7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7693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1092" y="2760"/>
                    <a:ext cx="316" cy="376"/>
                    <a:chOff x="2045" y="1893"/>
                    <a:chExt cx="292" cy="376"/>
                  </a:xfrm>
                </p:grpSpPr>
                <p:sp>
                  <p:nvSpPr>
                    <p:cNvPr id="27702" name="Text Box 17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045" y="1893"/>
                      <a:ext cx="292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7703" name="Text Box 17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142" y="2038"/>
                      <a:ext cx="141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7694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1392" y="3122"/>
                    <a:ext cx="292" cy="376"/>
                    <a:chOff x="2376" y="1893"/>
                    <a:chExt cx="292" cy="376"/>
                  </a:xfrm>
                </p:grpSpPr>
                <p:sp>
                  <p:nvSpPr>
                    <p:cNvPr id="27700" name="Text Box 175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376" y="1893"/>
                      <a:ext cx="292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3200" b="1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27701" name="Text Box 17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511" y="2038"/>
                      <a:ext cx="157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27695" name="Group 191"/>
                  <p:cNvGrpSpPr>
                    <a:grpSpLocks/>
                  </p:cNvGrpSpPr>
                  <p:nvPr/>
                </p:nvGrpSpPr>
                <p:grpSpPr bwMode="auto">
                  <a:xfrm>
                    <a:off x="1131" y="1518"/>
                    <a:ext cx="585" cy="765"/>
                    <a:chOff x="1131" y="1518"/>
                    <a:chExt cx="585" cy="765"/>
                  </a:xfrm>
                </p:grpSpPr>
                <p:sp>
                  <p:nvSpPr>
                    <p:cNvPr id="27696" name="Oval 152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4053346">
                      <a:off x="1238" y="1846"/>
                      <a:ext cx="72" cy="71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97" name="Oval 153"/>
                    <p:cNvSpPr>
                      <a:spLocks noChangeAspect="1" noChangeArrowheads="1"/>
                    </p:cNvSpPr>
                    <p:nvPr/>
                  </p:nvSpPr>
                  <p:spPr bwMode="auto">
                    <a:xfrm rot="-4053346">
                      <a:off x="1486" y="2211"/>
                      <a:ext cx="72" cy="71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698" name="Text Box 18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131" y="1518"/>
                      <a:ext cx="31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27699" name="Text Box 183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400" y="1895"/>
                      <a:ext cx="31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3200" b="1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27679" name="Line 141"/>
              <p:cNvSpPr>
                <a:spLocks noChangeShapeType="1"/>
              </p:cNvSpPr>
              <p:nvPr/>
            </p:nvSpPr>
            <p:spPr bwMode="auto">
              <a:xfrm>
                <a:off x="945" y="1423"/>
                <a:ext cx="581" cy="823"/>
              </a:xfrm>
              <a:prstGeom prst="line">
                <a:avLst/>
              </a:prstGeom>
              <a:noFill/>
              <a:ln w="9525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680" name="Group 298"/>
              <p:cNvGrpSpPr>
                <a:grpSpLocks/>
              </p:cNvGrpSpPr>
              <p:nvPr/>
            </p:nvGrpSpPr>
            <p:grpSpPr bwMode="auto">
              <a:xfrm>
                <a:off x="343" y="948"/>
                <a:ext cx="773" cy="508"/>
                <a:chOff x="343" y="948"/>
                <a:chExt cx="773" cy="508"/>
              </a:xfrm>
            </p:grpSpPr>
            <p:grpSp>
              <p:nvGrpSpPr>
                <p:cNvPr id="27681" name="Group 297"/>
                <p:cNvGrpSpPr>
                  <a:grpSpLocks/>
                </p:cNvGrpSpPr>
                <p:nvPr/>
              </p:nvGrpSpPr>
              <p:grpSpPr bwMode="auto">
                <a:xfrm>
                  <a:off x="343" y="948"/>
                  <a:ext cx="773" cy="419"/>
                  <a:chOff x="343" y="948"/>
                  <a:chExt cx="773" cy="419"/>
                </a:xfrm>
              </p:grpSpPr>
              <p:grpSp>
                <p:nvGrpSpPr>
                  <p:cNvPr id="27683" name="Group 296"/>
                  <p:cNvGrpSpPr>
                    <a:grpSpLocks/>
                  </p:cNvGrpSpPr>
                  <p:nvPr/>
                </p:nvGrpSpPr>
                <p:grpSpPr bwMode="auto">
                  <a:xfrm>
                    <a:off x="343" y="991"/>
                    <a:ext cx="487" cy="376"/>
                    <a:chOff x="257" y="991"/>
                    <a:chExt cx="487" cy="376"/>
                  </a:xfrm>
                </p:grpSpPr>
                <p:sp>
                  <p:nvSpPr>
                    <p:cNvPr id="27686" name="Text Box 15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57" y="991"/>
                      <a:ext cx="487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(1 )</a:t>
                      </a:r>
                    </a:p>
                  </p:txBody>
                </p:sp>
                <p:sp>
                  <p:nvSpPr>
                    <p:cNvPr id="27687" name="Text Box 158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49" y="1136"/>
                      <a:ext cx="141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800080"/>
                          </a:solidFill>
                          <a:latin typeface="GOST type B" pitchFamily="34" charset="0"/>
                        </a:rPr>
                        <a:t>2</a:t>
                      </a:r>
                      <a:endParaRPr lang="ru-RU" sz="2400" i="1">
                        <a:solidFill>
                          <a:srgbClr val="80008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27684" name="Text Box 1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" y="948"/>
                    <a:ext cx="25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i="1" dirty="0">
                        <a:solidFill>
                          <a:srgbClr val="800080"/>
                        </a:solidFill>
                        <a:latin typeface="GOST type B" pitchFamily="34" charset="0"/>
                        <a:sym typeface="Symbol" pitchFamily="18" charset="2"/>
                      </a:rPr>
                      <a:t></a:t>
                    </a:r>
                  </a:p>
                </p:txBody>
              </p:sp>
              <p:sp>
                <p:nvSpPr>
                  <p:cNvPr id="27685" name="Text Box 1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824" y="991"/>
                    <a:ext cx="292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800080"/>
                        </a:solidFill>
                        <a:latin typeface="GOST type B" pitchFamily="34" charset="0"/>
                      </a:rPr>
                      <a:t>2</a:t>
                    </a:r>
                    <a:endParaRPr lang="ru-RU" sz="3200" b="1" i="1">
                      <a:solidFill>
                        <a:srgbClr val="80008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7682" name="Oval 148"/>
                <p:cNvSpPr>
                  <a:spLocks noChangeAspect="1" noChangeArrowheads="1"/>
                </p:cNvSpPr>
                <p:nvPr/>
              </p:nvSpPr>
              <p:spPr bwMode="auto">
                <a:xfrm rot="-4053346">
                  <a:off x="914" y="1384"/>
                  <a:ext cx="72" cy="71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165" grpId="0"/>
      <p:bldP spid="841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31653" y="887413"/>
            <a:ext cx="830918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b="1" dirty="0">
                <a:solidFill>
                  <a:srgbClr val="D0008B"/>
                </a:solidFill>
              </a:rPr>
              <a:t> Если одна сторона прямого угла параллельна плоскости проекций, а другая ей не перпендикулярна, то прямой угол проецируется на эту плоскость проекций без искажения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Для доказательства продолжим сторону угла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АВ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до пересечения с ее проекцией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в точке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. Через точку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проведем прямую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В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C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 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endParaRPr lang="ru-RU" b="1">
              <a:solidFill>
                <a:srgbClr val="800080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Т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к</a:t>
            </a:r>
            <a:r>
              <a:rPr lang="en-US" b="1">
                <a:solidFill>
                  <a:srgbClr val="800080"/>
                </a:solidFill>
                <a:sym typeface="Symbol" pitchFamily="18" charset="2"/>
              </a:rPr>
              <a:t>.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BC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, то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BC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. Значит,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М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</a:t>
            </a:r>
            <a:r>
              <a:rPr lang="ru-RU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ВС</a:t>
            </a:r>
            <a:r>
              <a:rPr lang="ru-RU" b="1">
                <a:solidFill>
                  <a:srgbClr val="800080"/>
                </a:solidFill>
              </a:rPr>
              <a:t>  и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BM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 baseline="-20000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. По теореме о 3-х перпендикулярах 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B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M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N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/>
              <a:t> </a:t>
            </a:r>
            <a:r>
              <a:rPr lang="ru-RU" b="1">
                <a:solidFill>
                  <a:srgbClr val="800080"/>
                </a:solidFill>
              </a:rPr>
              <a:t>, следовательно, и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A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b="1">
                <a:solidFill>
                  <a:srgbClr val="CC3399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800080"/>
                </a:solidFill>
              </a:rPr>
              <a:t>= </a:t>
            </a:r>
            <a:r>
              <a:rPr lang="ru-RU" b="1">
                <a:solidFill>
                  <a:srgbClr val="800080"/>
                </a:solidFill>
                <a:sym typeface="Symbol" pitchFamily="18" charset="2"/>
              </a:rPr>
              <a:t>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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1</a:t>
            </a:r>
            <a:r>
              <a:rPr lang="ru-RU" b="1" i="1">
                <a:solidFill>
                  <a:srgbClr val="CC3399"/>
                </a:solidFill>
                <a:sym typeface="Symbol" pitchFamily="18" charset="2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=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90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  <a:sym typeface="Symbol" pitchFamily="18" charset="2"/>
              </a:rPr>
              <a:t></a:t>
            </a:r>
            <a:r>
              <a:rPr lang="en-US"/>
              <a:t> </a:t>
            </a:r>
            <a:endParaRPr lang="ru-RU"/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5645150" y="3216275"/>
            <a:ext cx="3063875" cy="581025"/>
            <a:chOff x="3782" y="1998"/>
            <a:chExt cx="1930" cy="366"/>
          </a:xfrm>
        </p:grpSpPr>
        <p:sp>
          <p:nvSpPr>
            <p:cNvPr id="86053" name="Text Box 37"/>
            <p:cNvSpPr txBox="1">
              <a:spLocks noChangeArrowheads="1"/>
            </p:cNvSpPr>
            <p:nvPr/>
          </p:nvSpPr>
          <p:spPr bwMode="auto">
            <a:xfrm>
              <a:off x="4830" y="1999"/>
              <a:ext cx="88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BC</a:t>
              </a:r>
              <a:r>
                <a:rPr lang="ru-RU" sz="2800" b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</a:t>
              </a:r>
              <a:r>
                <a:rPr lang="ru-RU" sz="2800">
                  <a:solidFill>
                    <a:srgbClr val="D0008B"/>
                  </a:solidFill>
                </a:rPr>
                <a:t> 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П</a:t>
              </a:r>
              <a:r>
                <a:rPr lang="ru-RU" sz="3200" b="1" i="1" baseline="-20000">
                  <a:solidFill>
                    <a:srgbClr val="D0008B"/>
                  </a:solidFill>
                  <a:latin typeface="GOST type B" pitchFamily="34" charset="0"/>
                </a:rPr>
                <a:t>1 </a:t>
              </a:r>
              <a:endParaRPr lang="ru-RU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grpSp>
          <p:nvGrpSpPr>
            <p:cNvPr id="28747" name="Group 97"/>
            <p:cNvGrpSpPr>
              <a:grpSpLocks/>
            </p:cNvGrpSpPr>
            <p:nvPr/>
          </p:nvGrpSpPr>
          <p:grpSpPr bwMode="auto">
            <a:xfrm>
              <a:off x="3782" y="1998"/>
              <a:ext cx="1279" cy="365"/>
              <a:chOff x="3905" y="1754"/>
              <a:chExt cx="1279" cy="365"/>
            </a:xfrm>
          </p:grpSpPr>
          <p:sp>
            <p:nvSpPr>
              <p:cNvPr id="86055" name="Text Box 39"/>
              <p:cNvSpPr txBox="1">
                <a:spLocks noChangeArrowheads="1"/>
              </p:cNvSpPr>
              <p:nvPr/>
            </p:nvSpPr>
            <p:spPr bwMode="auto">
              <a:xfrm>
                <a:off x="3905" y="1754"/>
                <a:ext cx="1279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3200" b="1" i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АВ </a:t>
                </a:r>
                <a:r>
                  <a:rPr lang="ru-RU" sz="3200" b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</a:t>
                </a:r>
                <a:r>
                  <a:rPr lang="ru-RU" sz="2800">
                    <a:solidFill>
                      <a:srgbClr val="D0008B"/>
                    </a:solidFill>
                  </a:rPr>
                  <a:t> </a:t>
                </a:r>
                <a:r>
                  <a:rPr lang="ru-RU" sz="3200" b="1" i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П</a:t>
                </a:r>
                <a:r>
                  <a:rPr lang="ru-RU" sz="3200" b="1" i="1" baseline="-20000">
                    <a:solidFill>
                      <a:srgbClr val="D0008B"/>
                    </a:solidFill>
                    <a:latin typeface="GOST type B" pitchFamily="34" charset="0"/>
                  </a:rPr>
                  <a:t>1 </a:t>
                </a:r>
                <a:r>
                  <a:rPr lang="ru-RU" sz="2800" b="1">
                    <a:solidFill>
                      <a:srgbClr val="D0008B"/>
                    </a:solidFill>
                  </a:rPr>
                  <a:t>;</a:t>
                </a:r>
                <a:r>
                  <a:rPr lang="en-US" sz="3200" b="1" i="1" baseline="-2000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  </a:t>
                </a:r>
                <a:endParaRPr lang="ru-RU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28749" name="Line 95"/>
              <p:cNvSpPr>
                <a:spLocks noChangeShapeType="1"/>
              </p:cNvSpPr>
              <p:nvPr/>
            </p:nvSpPr>
            <p:spPr bwMode="auto">
              <a:xfrm>
                <a:off x="4368" y="1851"/>
                <a:ext cx="175" cy="247"/>
              </a:xfrm>
              <a:prstGeom prst="line">
                <a:avLst/>
              </a:prstGeom>
              <a:noFill/>
              <a:ln w="19050">
                <a:solidFill>
                  <a:srgbClr val="CC339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114"/>
          <p:cNvGrpSpPr>
            <a:grpSpLocks/>
          </p:cNvGrpSpPr>
          <p:nvPr/>
        </p:nvGrpSpPr>
        <p:grpSpPr bwMode="auto">
          <a:xfrm>
            <a:off x="476250" y="2019300"/>
            <a:ext cx="4960938" cy="3128963"/>
            <a:chOff x="300" y="1272"/>
            <a:chExt cx="3125" cy="1971"/>
          </a:xfrm>
        </p:grpSpPr>
        <p:sp>
          <p:nvSpPr>
            <p:cNvPr id="28688" name="Text Box 17"/>
            <p:cNvSpPr txBox="1">
              <a:spLocks noChangeAspect="1" noChangeArrowheads="1"/>
            </p:cNvSpPr>
            <p:nvPr/>
          </p:nvSpPr>
          <p:spPr bwMode="auto">
            <a:xfrm>
              <a:off x="1787" y="1272"/>
              <a:ext cx="321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grpSp>
          <p:nvGrpSpPr>
            <p:cNvPr id="28689" name="Group 113"/>
            <p:cNvGrpSpPr>
              <a:grpSpLocks/>
            </p:cNvGrpSpPr>
            <p:nvPr/>
          </p:nvGrpSpPr>
          <p:grpSpPr bwMode="auto">
            <a:xfrm>
              <a:off x="300" y="1356"/>
              <a:ext cx="3125" cy="1887"/>
              <a:chOff x="300" y="1356"/>
              <a:chExt cx="3125" cy="1887"/>
            </a:xfrm>
          </p:grpSpPr>
          <p:grpSp>
            <p:nvGrpSpPr>
              <p:cNvPr id="28690" name="Group 81"/>
              <p:cNvGrpSpPr>
                <a:grpSpLocks/>
              </p:cNvGrpSpPr>
              <p:nvPr/>
            </p:nvGrpSpPr>
            <p:grpSpPr bwMode="auto">
              <a:xfrm>
                <a:off x="300" y="1963"/>
                <a:ext cx="3125" cy="1280"/>
                <a:chOff x="292" y="2054"/>
                <a:chExt cx="3023" cy="1238"/>
              </a:xfrm>
            </p:grpSpPr>
            <p:sp>
              <p:nvSpPr>
                <p:cNvPr id="28738" name="Line 6"/>
                <p:cNvSpPr>
                  <a:spLocks noChangeAspect="1" noChangeShapeType="1"/>
                </p:cNvSpPr>
                <p:nvPr/>
              </p:nvSpPr>
              <p:spPr bwMode="auto">
                <a:xfrm rot="1469493">
                  <a:off x="3116" y="2498"/>
                  <a:ext cx="19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39" name="Line 8"/>
                <p:cNvSpPr>
                  <a:spLocks noChangeAspect="1" noChangeShapeType="1"/>
                </p:cNvSpPr>
                <p:nvPr/>
              </p:nvSpPr>
              <p:spPr bwMode="auto">
                <a:xfrm rot="19680491" flipH="1">
                  <a:off x="324" y="2833"/>
                  <a:ext cx="19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40" name="AutoShape 9"/>
                <p:cNvSpPr>
                  <a:spLocks noChangeAspect="1" noChangeArrowheads="1"/>
                </p:cNvSpPr>
                <p:nvPr/>
              </p:nvSpPr>
              <p:spPr bwMode="auto">
                <a:xfrm rot="19659882" flipH="1">
                  <a:off x="626" y="2054"/>
                  <a:ext cx="2384" cy="1127"/>
                </a:xfrm>
                <a:prstGeom prst="parallelogram">
                  <a:avLst>
                    <a:gd name="adj" fmla="val 64273"/>
                  </a:avLst>
                </a:prstGeom>
                <a:solidFill>
                  <a:srgbClr val="FFFF9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8741" name="Text Box 10"/>
                <p:cNvSpPr txBox="1">
                  <a:spLocks noChangeAspect="1" noChangeArrowheads="1"/>
                </p:cNvSpPr>
                <p:nvPr/>
              </p:nvSpPr>
              <p:spPr bwMode="auto">
                <a:xfrm rot="-1919509">
                  <a:off x="292" y="2809"/>
                  <a:ext cx="201" cy="2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  <p:grpSp>
              <p:nvGrpSpPr>
                <p:cNvPr id="28742" name="Group 11"/>
                <p:cNvGrpSpPr>
                  <a:grpSpLocks/>
                </p:cNvGrpSpPr>
                <p:nvPr/>
              </p:nvGrpSpPr>
              <p:grpSpPr bwMode="auto">
                <a:xfrm rot="-1169310">
                  <a:off x="1590" y="2976"/>
                  <a:ext cx="460" cy="316"/>
                  <a:chOff x="1389" y="3533"/>
                  <a:chExt cx="460" cy="316"/>
                </a:xfrm>
              </p:grpSpPr>
              <p:sp>
                <p:nvSpPr>
                  <p:cNvPr id="28744" name="Text Box 12"/>
                  <p:cNvSpPr txBox="1">
                    <a:spLocks noChangeAspect="1" noChangeArrowheads="1"/>
                  </p:cNvSpPr>
                  <p:nvPr/>
                </p:nvSpPr>
                <p:spPr bwMode="auto">
                  <a:xfrm rot="-851333">
                    <a:off x="1389" y="3533"/>
                    <a:ext cx="380" cy="3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2800" b="1">
                        <a:latin typeface="GOST type B" pitchFamily="34" charset="0"/>
                      </a:rPr>
                      <a:t>П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  <p:sp>
                <p:nvSpPr>
                  <p:cNvPr id="28745" name="Text Box 13"/>
                  <p:cNvSpPr txBox="1">
                    <a:spLocks noChangeAspect="1" noChangeArrowheads="1"/>
                  </p:cNvSpPr>
                  <p:nvPr/>
                </p:nvSpPr>
                <p:spPr bwMode="auto">
                  <a:xfrm rot="-851333">
                    <a:off x="1535" y="3631"/>
                    <a:ext cx="314" cy="2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1600" b="1">
                        <a:latin typeface="GOST type B" pitchFamily="34" charset="0"/>
                      </a:rPr>
                      <a:t>1</a:t>
                    </a:r>
                    <a:endParaRPr lang="ru-RU" sz="2400" i="1"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28743" name="Text Box 14"/>
                <p:cNvSpPr txBox="1">
                  <a:spLocks noChangeAspect="1" noChangeArrowheads="1"/>
                </p:cNvSpPr>
                <p:nvPr/>
              </p:nvSpPr>
              <p:spPr bwMode="auto">
                <a:xfrm rot="1469493" flipH="1">
                  <a:off x="3081" y="2411"/>
                  <a:ext cx="201" cy="27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400" b="1" i="1">
                      <a:latin typeface="GOST type B" pitchFamily="34" charset="0"/>
                    </a:rPr>
                    <a:t>y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8691" name="Freeform 105"/>
              <p:cNvSpPr>
                <a:spLocks/>
              </p:cNvSpPr>
              <p:nvPr/>
            </p:nvSpPr>
            <p:spPr bwMode="auto">
              <a:xfrm>
                <a:off x="1651" y="1482"/>
                <a:ext cx="413" cy="918"/>
              </a:xfrm>
              <a:custGeom>
                <a:avLst/>
                <a:gdLst>
                  <a:gd name="T0" fmla="*/ 0 w 413"/>
                  <a:gd name="T1" fmla="*/ 528 h 918"/>
                  <a:gd name="T2" fmla="*/ 3 w 413"/>
                  <a:gd name="T3" fmla="*/ 918 h 918"/>
                  <a:gd name="T4" fmla="*/ 413 w 413"/>
                  <a:gd name="T5" fmla="*/ 633 h 918"/>
                  <a:gd name="T6" fmla="*/ 410 w 413"/>
                  <a:gd name="T7" fmla="*/ 0 h 918"/>
                  <a:gd name="T8" fmla="*/ 0 w 413"/>
                  <a:gd name="T9" fmla="*/ 528 h 9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3"/>
                  <a:gd name="T16" fmla="*/ 0 h 918"/>
                  <a:gd name="T17" fmla="*/ 413 w 413"/>
                  <a:gd name="T18" fmla="*/ 918 h 9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3" h="918">
                    <a:moveTo>
                      <a:pt x="0" y="528"/>
                    </a:moveTo>
                    <a:lnTo>
                      <a:pt x="3" y="918"/>
                    </a:lnTo>
                    <a:lnTo>
                      <a:pt x="413" y="633"/>
                    </a:lnTo>
                    <a:lnTo>
                      <a:pt x="410" y="0"/>
                    </a:lnTo>
                    <a:lnTo>
                      <a:pt x="0" y="52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C1A89B">
                      <a:alpha val="51999"/>
                    </a:srgbClr>
                  </a:gs>
                  <a:gs pos="100000">
                    <a:srgbClr val="A08C81">
                      <a:alpha val="78998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2" name="Line 69"/>
              <p:cNvSpPr>
                <a:spLocks noChangeAspect="1" noChangeShapeType="1"/>
              </p:cNvSpPr>
              <p:nvPr/>
            </p:nvSpPr>
            <p:spPr bwMode="auto">
              <a:xfrm>
                <a:off x="2062" y="1484"/>
                <a:ext cx="1" cy="615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93" name="Line 15"/>
              <p:cNvSpPr>
                <a:spLocks noChangeAspect="1" noChangeShapeType="1"/>
              </p:cNvSpPr>
              <p:nvPr/>
            </p:nvSpPr>
            <p:spPr bwMode="auto">
              <a:xfrm>
                <a:off x="2609" y="1868"/>
                <a:ext cx="1" cy="615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94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402" y="1728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4E03C9"/>
                    </a:solidFill>
                    <a:latin typeface="GOST type B" pitchFamily="34" charset="0"/>
                  </a:rPr>
                  <a:t>A</a:t>
                </a:r>
                <a:endParaRPr lang="ru-RU" sz="3200" i="1">
                  <a:solidFill>
                    <a:srgbClr val="4E03C9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28695" name="Group 71"/>
              <p:cNvGrpSpPr>
                <a:grpSpLocks/>
              </p:cNvGrpSpPr>
              <p:nvPr/>
            </p:nvGrpSpPr>
            <p:grpSpPr bwMode="auto">
              <a:xfrm>
                <a:off x="2053" y="1843"/>
                <a:ext cx="331" cy="369"/>
                <a:chOff x="1381" y="2434"/>
                <a:chExt cx="331" cy="369"/>
              </a:xfrm>
            </p:grpSpPr>
            <p:sp>
              <p:nvSpPr>
                <p:cNvPr id="28736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81" y="2434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8737" name="Text Box 1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520" y="2572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8696" name="Group 72"/>
              <p:cNvGrpSpPr>
                <a:grpSpLocks/>
              </p:cNvGrpSpPr>
              <p:nvPr/>
            </p:nvGrpSpPr>
            <p:grpSpPr bwMode="auto">
              <a:xfrm>
                <a:off x="1587" y="2276"/>
                <a:ext cx="339" cy="393"/>
                <a:chOff x="2306" y="2375"/>
                <a:chExt cx="339" cy="393"/>
              </a:xfrm>
            </p:grpSpPr>
            <p:sp>
              <p:nvSpPr>
                <p:cNvPr id="28734" name="Text Box 2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06" y="2375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28735" name="Text Box 2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53" y="253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8697" name="Line 22"/>
              <p:cNvSpPr>
                <a:spLocks noChangeShapeType="1"/>
              </p:cNvSpPr>
              <p:nvPr/>
            </p:nvSpPr>
            <p:spPr bwMode="auto">
              <a:xfrm rot="16665869" flipV="1">
                <a:off x="2177" y="1994"/>
                <a:ext cx="311" cy="605"/>
              </a:xfrm>
              <a:prstGeom prst="line">
                <a:avLst/>
              </a:pr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8" name="Freeform 23"/>
              <p:cNvSpPr>
                <a:spLocks/>
              </p:cNvSpPr>
              <p:nvPr/>
            </p:nvSpPr>
            <p:spPr bwMode="auto">
              <a:xfrm rot="1205667">
                <a:off x="1759" y="1434"/>
                <a:ext cx="197" cy="632"/>
              </a:xfrm>
              <a:custGeom>
                <a:avLst/>
                <a:gdLst>
                  <a:gd name="T0" fmla="*/ 2 w 479"/>
                  <a:gd name="T1" fmla="*/ 0 h 1406"/>
                  <a:gd name="T2" fmla="*/ 0 w 479"/>
                  <a:gd name="T3" fmla="*/ 12 h 1406"/>
                  <a:gd name="T4" fmla="*/ 0 60000 65536"/>
                  <a:gd name="T5" fmla="*/ 0 60000 65536"/>
                  <a:gd name="T6" fmla="*/ 0 w 479"/>
                  <a:gd name="T7" fmla="*/ 0 h 1406"/>
                  <a:gd name="T8" fmla="*/ 479 w 479"/>
                  <a:gd name="T9" fmla="*/ 1406 h 140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79" h="1406">
                    <a:moveTo>
                      <a:pt x="479" y="0"/>
                    </a:moveTo>
                    <a:lnTo>
                      <a:pt x="0" y="1406"/>
                    </a:lnTo>
                  </a:path>
                </a:pathLst>
              </a:custGeom>
              <a:noFill/>
              <a:ln w="317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699" name="Line 24"/>
              <p:cNvSpPr>
                <a:spLocks noChangeAspect="1" noChangeShapeType="1"/>
              </p:cNvSpPr>
              <p:nvPr/>
            </p:nvSpPr>
            <p:spPr bwMode="auto">
              <a:xfrm>
                <a:off x="1655" y="2009"/>
                <a:ext cx="1" cy="396"/>
              </a:xfrm>
              <a:prstGeom prst="line">
                <a:avLst/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0" name="Line 26"/>
              <p:cNvSpPr>
                <a:spLocks noChangeShapeType="1"/>
              </p:cNvSpPr>
              <p:nvPr/>
            </p:nvSpPr>
            <p:spPr bwMode="auto">
              <a:xfrm rot="-2591355">
                <a:off x="2271" y="1356"/>
                <a:ext cx="128" cy="649"/>
              </a:xfrm>
              <a:prstGeom prst="line">
                <a:avLst/>
              </a:prstGeom>
              <a:noFill/>
              <a:ln w="317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1" name="Freeform 27"/>
              <p:cNvSpPr>
                <a:spLocks/>
              </p:cNvSpPr>
              <p:nvPr/>
            </p:nvSpPr>
            <p:spPr bwMode="auto">
              <a:xfrm>
                <a:off x="1653" y="2116"/>
                <a:ext cx="413" cy="286"/>
              </a:xfrm>
              <a:custGeom>
                <a:avLst/>
                <a:gdLst>
                  <a:gd name="T0" fmla="*/ 36 w 674"/>
                  <a:gd name="T1" fmla="*/ 0 h 397"/>
                  <a:gd name="T2" fmla="*/ 0 w 674"/>
                  <a:gd name="T3" fmla="*/ 55 h 397"/>
                  <a:gd name="T4" fmla="*/ 0 60000 65536"/>
                  <a:gd name="T5" fmla="*/ 0 60000 65536"/>
                  <a:gd name="T6" fmla="*/ 0 w 674"/>
                  <a:gd name="T7" fmla="*/ 0 h 397"/>
                  <a:gd name="T8" fmla="*/ 674 w 674"/>
                  <a:gd name="T9" fmla="*/ 397 h 39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4" h="397">
                    <a:moveTo>
                      <a:pt x="674" y="0"/>
                    </a:moveTo>
                    <a:lnTo>
                      <a:pt x="0" y="397"/>
                    </a:lnTo>
                  </a:path>
                </a:pathLst>
              </a:custGeom>
              <a:noFill/>
              <a:ln w="317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2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2571" y="1658"/>
                <a:ext cx="321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4E03C9"/>
                    </a:solidFill>
                    <a:latin typeface="GOST type B" pitchFamily="34" charset="0"/>
                  </a:rPr>
                  <a:t>C</a:t>
                </a:r>
                <a:endParaRPr lang="ru-RU" sz="3200" i="1">
                  <a:solidFill>
                    <a:srgbClr val="4E03C9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28703" name="Group 74"/>
              <p:cNvGrpSpPr>
                <a:grpSpLocks/>
              </p:cNvGrpSpPr>
              <p:nvPr/>
            </p:nvGrpSpPr>
            <p:grpSpPr bwMode="auto">
              <a:xfrm>
                <a:off x="2575" y="2215"/>
                <a:ext cx="322" cy="388"/>
                <a:chOff x="2570" y="2239"/>
                <a:chExt cx="322" cy="388"/>
              </a:xfrm>
            </p:grpSpPr>
            <p:sp>
              <p:nvSpPr>
                <p:cNvPr id="28732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70" y="2239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FF6600"/>
                      </a:solidFill>
                      <a:latin typeface="GOST type B" pitchFamily="34" charset="0"/>
                    </a:rPr>
                    <a:t>C</a:t>
                  </a:r>
                  <a:endParaRPr lang="ru-RU" sz="3200" b="1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28733" name="Text Box 3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00" y="2396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FF66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FF66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28704" name="Oval 41"/>
              <p:cNvSpPr>
                <a:spLocks noChangeAspect="1" noChangeArrowheads="1"/>
              </p:cNvSpPr>
              <p:nvPr/>
            </p:nvSpPr>
            <p:spPr bwMode="auto">
              <a:xfrm>
                <a:off x="2587" y="2468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5" name="Oval 42"/>
              <p:cNvSpPr>
                <a:spLocks noChangeAspect="1" noChangeArrowheads="1"/>
              </p:cNvSpPr>
              <p:nvPr/>
            </p:nvSpPr>
            <p:spPr bwMode="auto">
              <a:xfrm>
                <a:off x="2046" y="2095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6" name="Oval 43"/>
              <p:cNvSpPr>
                <a:spLocks noChangeAspect="1" noChangeArrowheads="1"/>
              </p:cNvSpPr>
              <p:nvPr/>
            </p:nvSpPr>
            <p:spPr bwMode="auto">
              <a:xfrm>
                <a:off x="2040" y="1465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7" name="Oval 44"/>
              <p:cNvSpPr>
                <a:spLocks noChangeAspect="1" noChangeArrowheads="1"/>
              </p:cNvSpPr>
              <p:nvPr/>
            </p:nvSpPr>
            <p:spPr bwMode="auto">
              <a:xfrm>
                <a:off x="2587" y="1851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08" name="Line 70"/>
              <p:cNvSpPr>
                <a:spLocks noChangeShapeType="1"/>
              </p:cNvSpPr>
              <p:nvPr/>
            </p:nvSpPr>
            <p:spPr bwMode="auto">
              <a:xfrm flipH="1">
                <a:off x="1029" y="2408"/>
                <a:ext cx="62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9" name="Oval 40"/>
              <p:cNvSpPr>
                <a:spLocks noChangeAspect="1" noChangeArrowheads="1"/>
              </p:cNvSpPr>
              <p:nvPr/>
            </p:nvSpPr>
            <p:spPr bwMode="auto">
              <a:xfrm rot="-610530">
                <a:off x="1637" y="2378"/>
                <a:ext cx="40" cy="39"/>
              </a:xfrm>
              <a:prstGeom prst="ellipse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0" name="Line 73"/>
              <p:cNvSpPr>
                <a:spLocks noChangeShapeType="1"/>
              </p:cNvSpPr>
              <p:nvPr/>
            </p:nvSpPr>
            <p:spPr bwMode="auto">
              <a:xfrm flipH="1">
                <a:off x="1027" y="2019"/>
                <a:ext cx="626" cy="8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1" name="Oval 45"/>
              <p:cNvSpPr>
                <a:spLocks noChangeAspect="1" noChangeArrowheads="1"/>
              </p:cNvSpPr>
              <p:nvPr/>
            </p:nvSpPr>
            <p:spPr bwMode="auto">
              <a:xfrm rot="-511846">
                <a:off x="1635" y="1994"/>
                <a:ext cx="40" cy="39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2" name="Line 76"/>
              <p:cNvSpPr>
                <a:spLocks noChangeShapeType="1"/>
              </p:cNvSpPr>
              <p:nvPr/>
            </p:nvSpPr>
            <p:spPr bwMode="auto">
              <a:xfrm>
                <a:off x="1029" y="2840"/>
                <a:ext cx="354" cy="24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3" name="Arc 77"/>
              <p:cNvSpPr>
                <a:spLocks/>
              </p:cNvSpPr>
              <p:nvPr/>
            </p:nvSpPr>
            <p:spPr bwMode="auto">
              <a:xfrm rot="8314580">
                <a:off x="1969" y="2112"/>
                <a:ext cx="173" cy="162"/>
              </a:xfrm>
              <a:custGeom>
                <a:avLst/>
                <a:gdLst>
                  <a:gd name="T0" fmla="*/ 0 w 22046"/>
                  <a:gd name="T1" fmla="*/ 0 h 21600"/>
                  <a:gd name="T2" fmla="*/ 0 w 22046"/>
                  <a:gd name="T3" fmla="*/ 0 h 21600"/>
                  <a:gd name="T4" fmla="*/ 0 w 220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2046"/>
                  <a:gd name="T10" fmla="*/ 0 h 21600"/>
                  <a:gd name="T11" fmla="*/ 22046 w 220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046" h="21600" fill="none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405" y="0"/>
                      <a:pt x="20513" y="7889"/>
                      <a:pt x="22045" y="18518"/>
                    </a:cubicBezTo>
                  </a:path>
                  <a:path w="22046" h="21600" stroke="0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405" y="0"/>
                      <a:pt x="20513" y="7889"/>
                      <a:pt x="22045" y="18518"/>
                    </a:cubicBezTo>
                    <a:lnTo>
                      <a:pt x="667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4" name="Arc 78"/>
              <p:cNvSpPr>
                <a:spLocks/>
              </p:cNvSpPr>
              <p:nvPr/>
            </p:nvSpPr>
            <p:spPr bwMode="auto">
              <a:xfrm rot="8314580">
                <a:off x="1958" y="1514"/>
                <a:ext cx="218" cy="170"/>
              </a:xfrm>
              <a:custGeom>
                <a:avLst/>
                <a:gdLst>
                  <a:gd name="T0" fmla="*/ 0 w 21901"/>
                  <a:gd name="T1" fmla="*/ 0 h 21600"/>
                  <a:gd name="T2" fmla="*/ 0 w 21901"/>
                  <a:gd name="T3" fmla="*/ 0 h 21600"/>
                  <a:gd name="T4" fmla="*/ 0 w 2190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901"/>
                  <a:gd name="T10" fmla="*/ 0 h 21600"/>
                  <a:gd name="T11" fmla="*/ 21901 w 2190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901" h="21600" fill="none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069" y="0"/>
                      <a:pt x="19993" y="7414"/>
                      <a:pt x="21900" y="17640"/>
                    </a:cubicBezTo>
                  </a:path>
                  <a:path w="21901" h="21600" stroke="0" extrusionOk="0">
                    <a:moveTo>
                      <a:pt x="0" y="10"/>
                    </a:moveTo>
                    <a:cubicBezTo>
                      <a:pt x="222" y="3"/>
                      <a:pt x="444" y="-1"/>
                      <a:pt x="667" y="0"/>
                    </a:cubicBezTo>
                    <a:cubicBezTo>
                      <a:pt x="11069" y="0"/>
                      <a:pt x="19993" y="7414"/>
                      <a:pt x="21900" y="17640"/>
                    </a:cubicBezTo>
                    <a:lnTo>
                      <a:pt x="667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5" name="Oval 79"/>
              <p:cNvSpPr>
                <a:spLocks noChangeAspect="1" noChangeArrowheads="1"/>
              </p:cNvSpPr>
              <p:nvPr/>
            </p:nvSpPr>
            <p:spPr bwMode="auto">
              <a:xfrm rot="-5927845">
                <a:off x="2053" y="2170"/>
                <a:ext cx="25" cy="25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6" name="Oval 80"/>
              <p:cNvSpPr>
                <a:spLocks noChangeAspect="1" noChangeArrowheads="1"/>
              </p:cNvSpPr>
              <p:nvPr/>
            </p:nvSpPr>
            <p:spPr bwMode="auto">
              <a:xfrm rot="-5927845">
                <a:off x="2063" y="1568"/>
                <a:ext cx="25" cy="25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717" name="Line 82"/>
              <p:cNvSpPr>
                <a:spLocks noChangeShapeType="1"/>
              </p:cNvSpPr>
              <p:nvPr/>
            </p:nvSpPr>
            <p:spPr bwMode="auto">
              <a:xfrm>
                <a:off x="1120" y="2931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8" name="Line 83"/>
              <p:cNvSpPr>
                <a:spLocks noChangeShapeType="1"/>
              </p:cNvSpPr>
              <p:nvPr/>
            </p:nvSpPr>
            <p:spPr bwMode="auto">
              <a:xfrm>
                <a:off x="1145" y="2893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19" name="Line 84"/>
              <p:cNvSpPr>
                <a:spLocks noChangeShapeType="1"/>
              </p:cNvSpPr>
              <p:nvPr/>
            </p:nvSpPr>
            <p:spPr bwMode="auto">
              <a:xfrm>
                <a:off x="2361" y="2358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20" name="Line 85"/>
              <p:cNvSpPr>
                <a:spLocks noChangeShapeType="1"/>
              </p:cNvSpPr>
              <p:nvPr/>
            </p:nvSpPr>
            <p:spPr bwMode="auto">
              <a:xfrm>
                <a:off x="2406" y="2310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8721" name="Group 89"/>
              <p:cNvGrpSpPr>
                <a:grpSpLocks/>
              </p:cNvGrpSpPr>
              <p:nvPr/>
            </p:nvGrpSpPr>
            <p:grpSpPr bwMode="auto">
              <a:xfrm>
                <a:off x="739" y="2519"/>
                <a:ext cx="327" cy="355"/>
                <a:chOff x="739" y="2519"/>
                <a:chExt cx="327" cy="355"/>
              </a:xfrm>
            </p:grpSpPr>
            <p:sp>
              <p:nvSpPr>
                <p:cNvPr id="28730" name="Text Box 8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39" y="2519"/>
                  <a:ext cx="25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i="1">
                      <a:latin typeface="GOST type B" pitchFamily="34" charset="0"/>
                    </a:rPr>
                    <a:t>М</a:t>
                  </a:r>
                </a:p>
              </p:txBody>
            </p:sp>
            <p:sp>
              <p:nvSpPr>
                <p:cNvPr id="28731" name="Text Box 8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74" y="264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28722" name="Group 90"/>
              <p:cNvGrpSpPr>
                <a:grpSpLocks/>
              </p:cNvGrpSpPr>
              <p:nvPr/>
            </p:nvGrpSpPr>
            <p:grpSpPr bwMode="auto">
              <a:xfrm>
                <a:off x="1314" y="2792"/>
                <a:ext cx="327" cy="355"/>
                <a:chOff x="739" y="2519"/>
                <a:chExt cx="327" cy="355"/>
              </a:xfrm>
            </p:grpSpPr>
            <p:sp>
              <p:nvSpPr>
                <p:cNvPr id="28728" name="Text Box 9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739" y="2519"/>
                  <a:ext cx="25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800" i="1">
                      <a:latin typeface="GOST type B" pitchFamily="34" charset="0"/>
                    </a:rPr>
                    <a:t>N</a:t>
                  </a:r>
                  <a:endParaRPr lang="ru-RU" sz="2800" i="1">
                    <a:latin typeface="GOST type B" pitchFamily="34" charset="0"/>
                  </a:endParaRPr>
                </a:p>
              </p:txBody>
            </p:sp>
            <p:sp>
              <p:nvSpPr>
                <p:cNvPr id="28729" name="Text Box 9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874" y="2643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28723" name="Line 93"/>
              <p:cNvSpPr>
                <a:spLocks noChangeShapeType="1"/>
              </p:cNvSpPr>
              <p:nvPr/>
            </p:nvSpPr>
            <p:spPr bwMode="auto">
              <a:xfrm>
                <a:off x="2361" y="1747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24" name="Line 94"/>
              <p:cNvSpPr>
                <a:spLocks noChangeShapeType="1"/>
              </p:cNvSpPr>
              <p:nvPr/>
            </p:nvSpPr>
            <p:spPr bwMode="auto">
              <a:xfrm>
                <a:off x="2390" y="1665"/>
                <a:ext cx="96" cy="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115" name="Rectangle 99"/>
              <p:cNvSpPr>
                <a:spLocks noChangeArrowheads="1"/>
              </p:cNvSpPr>
              <p:nvPr/>
            </p:nvSpPr>
            <p:spPr bwMode="auto">
              <a:xfrm>
                <a:off x="1938" y="2145"/>
                <a:ext cx="2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</a:t>
                </a:r>
              </a:p>
            </p:txBody>
          </p:sp>
          <p:sp>
            <p:nvSpPr>
              <p:cNvPr id="28726" name="Rectangle 100"/>
              <p:cNvSpPr>
                <a:spLocks noChangeArrowheads="1"/>
              </p:cNvSpPr>
              <p:nvPr/>
            </p:nvSpPr>
            <p:spPr bwMode="auto">
              <a:xfrm>
                <a:off x="2032" y="2291"/>
                <a:ext cx="160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ru-RU" sz="1600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</a:p>
            </p:txBody>
          </p:sp>
          <p:sp>
            <p:nvSpPr>
              <p:cNvPr id="86117" name="Rectangle 101"/>
              <p:cNvSpPr>
                <a:spLocks noChangeArrowheads="1"/>
              </p:cNvSpPr>
              <p:nvPr/>
            </p:nvSpPr>
            <p:spPr bwMode="auto">
              <a:xfrm>
                <a:off x="2002" y="1563"/>
                <a:ext cx="2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ru-RU" sz="2400" b="1" i="1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</a:t>
                </a:r>
              </a:p>
            </p:txBody>
          </p:sp>
        </p:grpSp>
      </p:grpSp>
      <p:grpSp>
        <p:nvGrpSpPr>
          <p:cNvPr id="13" name="Group 110"/>
          <p:cNvGrpSpPr>
            <a:grpSpLocks/>
          </p:cNvGrpSpPr>
          <p:nvPr/>
        </p:nvGrpSpPr>
        <p:grpSpPr bwMode="auto">
          <a:xfrm>
            <a:off x="5929313" y="2663825"/>
            <a:ext cx="2174875" cy="593725"/>
            <a:chOff x="3728" y="1630"/>
            <a:chExt cx="1370" cy="374"/>
          </a:xfrm>
        </p:grpSpPr>
        <p:sp>
          <p:nvSpPr>
            <p:cNvPr id="86112" name="Text Box 96"/>
            <p:cNvSpPr txBox="1">
              <a:spLocks noChangeArrowheads="1"/>
            </p:cNvSpPr>
            <p:nvPr/>
          </p:nvSpPr>
          <p:spPr bwMode="auto">
            <a:xfrm>
              <a:off x="3905" y="1630"/>
              <a:ext cx="119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18" charset="2"/>
                </a:rPr>
                <a:t> </a:t>
              </a:r>
              <a:r>
                <a:rPr lang="ru-RU" sz="28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90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</a:t>
              </a:r>
              <a:r>
                <a:rPr lang="en-US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 </a:t>
              </a:r>
              <a:endParaRPr lang="ru-RU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endParaRPr>
            </a:p>
          </p:txBody>
        </p:sp>
        <p:sp>
          <p:nvSpPr>
            <p:cNvPr id="28687" name="Rectangle 106"/>
            <p:cNvSpPr>
              <a:spLocks noChangeArrowheads="1"/>
            </p:cNvSpPr>
            <p:nvPr/>
          </p:nvSpPr>
          <p:spPr bwMode="auto">
            <a:xfrm>
              <a:off x="3728" y="1677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</p:grpSp>
      <p:grpSp>
        <p:nvGrpSpPr>
          <p:cNvPr id="14" name="Group 108"/>
          <p:cNvGrpSpPr>
            <a:grpSpLocks/>
          </p:cNvGrpSpPr>
          <p:nvPr/>
        </p:nvGrpSpPr>
        <p:grpSpPr bwMode="auto">
          <a:xfrm>
            <a:off x="5721350" y="4311650"/>
            <a:ext cx="2987675" cy="611188"/>
            <a:chOff x="3713" y="2723"/>
            <a:chExt cx="1882" cy="385"/>
          </a:xfrm>
        </p:grpSpPr>
        <p:sp>
          <p:nvSpPr>
            <p:cNvPr id="86054" name="Text Box 38"/>
            <p:cNvSpPr txBox="1">
              <a:spLocks noChangeArrowheads="1"/>
            </p:cNvSpPr>
            <p:nvPr/>
          </p:nvSpPr>
          <p:spPr bwMode="auto">
            <a:xfrm>
              <a:off x="3905" y="2723"/>
              <a:ext cx="169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i="1">
                  <a:solidFill>
                    <a:srgbClr val="D0008B"/>
                  </a:solidFill>
                  <a:sym typeface="Symbol" pitchFamily="18" charset="2"/>
                </a:rPr>
                <a:t></a:t>
              </a:r>
              <a:r>
                <a:rPr lang="en-US" sz="3200" b="1" i="1" baseline="-200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1 </a:t>
              </a:r>
              <a:r>
                <a:rPr lang="ru-RU" sz="32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= </a:t>
              </a:r>
              <a:r>
                <a:rPr lang="ru-RU" sz="3200" b="1" i="1">
                  <a:solidFill>
                    <a:srgbClr val="D0008B"/>
                  </a:solidFill>
                  <a:sym typeface="Symbol" pitchFamily="18" charset="2"/>
                </a:rPr>
                <a:t> </a:t>
              </a:r>
              <a:r>
                <a:rPr lang="ru-RU" sz="320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=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rPr>
                <a:t>90</a:t>
              </a:r>
              <a:r>
                <a:rPr lang="ru-RU" sz="3200" b="1" i="1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  <a:sym typeface="Symbol" pitchFamily="18" charset="2"/>
                </a:rPr>
                <a:t></a:t>
              </a:r>
              <a:r>
                <a:rPr lang="en-US" sz="3200">
                  <a:solidFill>
                    <a:srgbClr val="D0008B"/>
                  </a:solidFill>
                  <a:latin typeface="GOST type B" pitchFamily="34" charset="0"/>
                </a:rPr>
                <a:t> </a:t>
              </a:r>
              <a:endParaRPr lang="ru-RU" sz="3200">
                <a:solidFill>
                  <a:srgbClr val="D0008B"/>
                </a:solidFill>
                <a:latin typeface="GOST type B" pitchFamily="34" charset="0"/>
              </a:endParaRPr>
            </a:p>
          </p:txBody>
        </p:sp>
        <p:sp>
          <p:nvSpPr>
            <p:cNvPr id="28684" name="Rectangle 104"/>
            <p:cNvSpPr>
              <a:spLocks noChangeArrowheads="1"/>
            </p:cNvSpPr>
            <p:nvPr/>
          </p:nvSpPr>
          <p:spPr bwMode="auto">
            <a:xfrm>
              <a:off x="3713" y="2781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  <p:sp>
          <p:nvSpPr>
            <p:cNvPr id="28685" name="Rectangle 107"/>
            <p:cNvSpPr>
              <a:spLocks noChangeArrowheads="1"/>
            </p:cNvSpPr>
            <p:nvPr/>
          </p:nvSpPr>
          <p:spPr bwMode="auto">
            <a:xfrm>
              <a:off x="4262" y="2781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>
                  <a:solidFill>
                    <a:srgbClr val="D0008B"/>
                  </a:solidFill>
                  <a:sym typeface="Symbol" pitchFamily="18" charset="2"/>
                </a:rPr>
                <a:t></a:t>
              </a:r>
            </a:p>
          </p:txBody>
        </p:sp>
      </p:grpSp>
      <p:sp>
        <p:nvSpPr>
          <p:cNvPr id="86127" name="Text Box 111"/>
          <p:cNvSpPr txBox="1">
            <a:spLocks noChangeArrowheads="1"/>
          </p:cNvSpPr>
          <p:nvPr/>
        </p:nvSpPr>
        <p:spPr bwMode="auto">
          <a:xfrm>
            <a:off x="6026150" y="2351088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Дано:</a:t>
            </a:r>
          </a:p>
        </p:txBody>
      </p:sp>
      <p:sp>
        <p:nvSpPr>
          <p:cNvPr id="86128" name="Text Box 112"/>
          <p:cNvSpPr txBox="1">
            <a:spLocks noChangeArrowheads="1"/>
          </p:cNvSpPr>
          <p:nvPr/>
        </p:nvSpPr>
        <p:spPr bwMode="auto">
          <a:xfrm>
            <a:off x="5983288" y="3995738"/>
            <a:ext cx="1323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Доказать: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27" grpId="0"/>
      <p:bldP spid="861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4"/>
          <p:cNvGrpSpPr>
            <a:grpSpLocks/>
          </p:cNvGrpSpPr>
          <p:nvPr/>
        </p:nvGrpSpPr>
        <p:grpSpPr bwMode="auto">
          <a:xfrm>
            <a:off x="1874838" y="1758950"/>
            <a:ext cx="890587" cy="3713163"/>
            <a:chOff x="1181" y="1108"/>
            <a:chExt cx="561" cy="2339"/>
          </a:xfrm>
        </p:grpSpPr>
        <p:sp>
          <p:nvSpPr>
            <p:cNvPr id="29736" name="Line 223"/>
            <p:cNvSpPr>
              <a:spLocks noChangeShapeType="1"/>
            </p:cNvSpPr>
            <p:nvPr/>
          </p:nvSpPr>
          <p:spPr bwMode="auto">
            <a:xfrm flipH="1">
              <a:off x="1364" y="1136"/>
              <a:ext cx="344" cy="513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37" name="Line 222"/>
            <p:cNvSpPr>
              <a:spLocks noChangeShapeType="1"/>
            </p:cNvSpPr>
            <p:nvPr/>
          </p:nvSpPr>
          <p:spPr bwMode="auto">
            <a:xfrm flipH="1">
              <a:off x="1365" y="1498"/>
              <a:ext cx="348" cy="154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38" name="Line 165"/>
            <p:cNvSpPr>
              <a:spLocks noChangeAspect="1" noChangeShapeType="1"/>
            </p:cNvSpPr>
            <p:nvPr/>
          </p:nvSpPr>
          <p:spPr bwMode="auto">
            <a:xfrm flipV="1">
              <a:off x="1711" y="1135"/>
              <a:ext cx="0" cy="23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739" name="Group 166"/>
            <p:cNvGrpSpPr>
              <a:grpSpLocks/>
            </p:cNvGrpSpPr>
            <p:nvPr/>
          </p:nvGrpSpPr>
          <p:grpSpPr bwMode="auto">
            <a:xfrm>
              <a:off x="1181" y="1121"/>
              <a:ext cx="306" cy="381"/>
              <a:chOff x="1125" y="1511"/>
              <a:chExt cx="306" cy="381"/>
            </a:xfrm>
          </p:grpSpPr>
          <p:sp>
            <p:nvSpPr>
              <p:cNvPr id="29744" name="Text Box 167"/>
              <p:cNvSpPr txBox="1">
                <a:spLocks noChangeAspect="1" noChangeArrowheads="1"/>
              </p:cNvSpPr>
              <p:nvPr/>
            </p:nvSpPr>
            <p:spPr bwMode="auto">
              <a:xfrm>
                <a:off x="1125" y="1511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45" name="Text Box 168"/>
              <p:cNvSpPr txBox="1">
                <a:spLocks noChangeAspect="1" noChangeArrowheads="1"/>
              </p:cNvSpPr>
              <p:nvPr/>
            </p:nvSpPr>
            <p:spPr bwMode="auto">
              <a:xfrm>
                <a:off x="1249" y="1661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40" name="Line 169"/>
            <p:cNvSpPr>
              <a:spLocks noChangeShapeType="1"/>
            </p:cNvSpPr>
            <p:nvPr/>
          </p:nvSpPr>
          <p:spPr bwMode="auto">
            <a:xfrm flipH="1">
              <a:off x="1360" y="1291"/>
              <a:ext cx="349" cy="372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41" name="Oval 170"/>
            <p:cNvSpPr>
              <a:spLocks noChangeAspect="1" noChangeArrowheads="1"/>
            </p:cNvSpPr>
            <p:nvPr/>
          </p:nvSpPr>
          <p:spPr bwMode="auto">
            <a:xfrm flipV="1">
              <a:off x="1674" y="1264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42" name="Oval 220"/>
            <p:cNvSpPr>
              <a:spLocks noChangeAspect="1" noChangeArrowheads="1"/>
            </p:cNvSpPr>
            <p:nvPr/>
          </p:nvSpPr>
          <p:spPr bwMode="auto">
            <a:xfrm flipV="1">
              <a:off x="1674" y="1108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43" name="Oval 221"/>
            <p:cNvSpPr>
              <a:spLocks noChangeAspect="1" noChangeArrowheads="1"/>
            </p:cNvSpPr>
            <p:nvPr/>
          </p:nvSpPr>
          <p:spPr bwMode="auto">
            <a:xfrm flipV="1">
              <a:off x="1674" y="1465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7051" name="Rectangle 11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grpSp>
        <p:nvGrpSpPr>
          <p:cNvPr id="4" name="Group 171"/>
          <p:cNvGrpSpPr>
            <a:grpSpLocks/>
          </p:cNvGrpSpPr>
          <p:nvPr/>
        </p:nvGrpSpPr>
        <p:grpSpPr bwMode="auto">
          <a:xfrm>
            <a:off x="1949450" y="4614863"/>
            <a:ext cx="817563" cy="922337"/>
            <a:chOff x="1167" y="2771"/>
            <a:chExt cx="515" cy="581"/>
          </a:xfrm>
        </p:grpSpPr>
        <p:sp>
          <p:nvSpPr>
            <p:cNvPr id="29729" name="Arc 172"/>
            <p:cNvSpPr>
              <a:spLocks/>
            </p:cNvSpPr>
            <p:nvPr/>
          </p:nvSpPr>
          <p:spPr bwMode="auto">
            <a:xfrm rot="3088242">
              <a:off x="1335" y="2767"/>
              <a:ext cx="176" cy="183"/>
            </a:xfrm>
            <a:custGeom>
              <a:avLst/>
              <a:gdLst>
                <a:gd name="T0" fmla="*/ 0 w 21600"/>
                <a:gd name="T1" fmla="*/ 0 h 21759"/>
                <a:gd name="T2" fmla="*/ 0 w 21600"/>
                <a:gd name="T3" fmla="*/ 0 h 21759"/>
                <a:gd name="T4" fmla="*/ 0 w 21600"/>
                <a:gd name="T5" fmla="*/ 0 h 2175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59"/>
                <a:gd name="T11" fmla="*/ 21600 w 21600"/>
                <a:gd name="T12" fmla="*/ 21759 h 217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59" fill="none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</a:path>
                <a:path w="21600" h="21759" stroke="0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  <a:lnTo>
                    <a:pt x="0" y="21517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30" name="Line 173"/>
            <p:cNvSpPr>
              <a:spLocks noChangeShapeType="1"/>
            </p:cNvSpPr>
            <p:nvPr/>
          </p:nvSpPr>
          <p:spPr bwMode="auto">
            <a:xfrm rot="694359">
              <a:off x="1260" y="2882"/>
              <a:ext cx="422" cy="381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9731" name="Group 174"/>
            <p:cNvGrpSpPr>
              <a:grpSpLocks/>
            </p:cNvGrpSpPr>
            <p:nvPr/>
          </p:nvGrpSpPr>
          <p:grpSpPr bwMode="auto">
            <a:xfrm>
              <a:off x="1167" y="2930"/>
              <a:ext cx="323" cy="374"/>
              <a:chOff x="3564" y="2851"/>
              <a:chExt cx="323" cy="374"/>
            </a:xfrm>
          </p:grpSpPr>
          <p:sp>
            <p:nvSpPr>
              <p:cNvPr id="29734" name="Text Box 175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35" name="Text Box 176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32" name="Oval 177"/>
            <p:cNvSpPr>
              <a:spLocks noChangeAspect="1" noChangeArrowheads="1"/>
            </p:cNvSpPr>
            <p:nvPr/>
          </p:nvSpPr>
          <p:spPr bwMode="auto">
            <a:xfrm rot="694359" flipV="1">
              <a:off x="1609" y="3281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33" name="Oval 178"/>
            <p:cNvSpPr>
              <a:spLocks noChangeAspect="1" noChangeArrowheads="1"/>
            </p:cNvSpPr>
            <p:nvPr/>
          </p:nvSpPr>
          <p:spPr bwMode="auto">
            <a:xfrm rot="9863434">
              <a:off x="1394" y="2851"/>
              <a:ext cx="25" cy="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203"/>
          <p:cNvGrpSpPr>
            <a:grpSpLocks/>
          </p:cNvGrpSpPr>
          <p:nvPr/>
        </p:nvGrpSpPr>
        <p:grpSpPr bwMode="auto">
          <a:xfrm>
            <a:off x="1517650" y="2522538"/>
            <a:ext cx="2268538" cy="2309812"/>
            <a:chOff x="956" y="1589"/>
            <a:chExt cx="1429" cy="1455"/>
          </a:xfrm>
        </p:grpSpPr>
        <p:grpSp>
          <p:nvGrpSpPr>
            <p:cNvPr id="29709" name="Group 179"/>
            <p:cNvGrpSpPr>
              <a:grpSpLocks/>
            </p:cNvGrpSpPr>
            <p:nvPr/>
          </p:nvGrpSpPr>
          <p:grpSpPr bwMode="auto">
            <a:xfrm>
              <a:off x="1701" y="1589"/>
              <a:ext cx="315" cy="392"/>
              <a:chOff x="3867" y="1392"/>
              <a:chExt cx="315" cy="392"/>
            </a:xfrm>
          </p:grpSpPr>
          <p:sp>
            <p:nvSpPr>
              <p:cNvPr id="29727" name="Text Box 180"/>
              <p:cNvSpPr txBox="1">
                <a:spLocks noChangeAspect="1" noChangeArrowheads="1"/>
              </p:cNvSpPr>
              <p:nvPr/>
            </p:nvSpPr>
            <p:spPr bwMode="auto">
              <a:xfrm>
                <a:off x="3867" y="1392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28" name="Text Box 181"/>
              <p:cNvSpPr txBox="1">
                <a:spLocks noChangeAspect="1" noChangeArrowheads="1"/>
              </p:cNvSpPr>
              <p:nvPr/>
            </p:nvSpPr>
            <p:spPr bwMode="auto">
              <a:xfrm>
                <a:off x="4000" y="1553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29710" name="Group 182"/>
            <p:cNvGrpSpPr>
              <a:grpSpLocks/>
            </p:cNvGrpSpPr>
            <p:nvPr/>
          </p:nvGrpSpPr>
          <p:grpSpPr bwMode="auto">
            <a:xfrm>
              <a:off x="1727" y="2220"/>
              <a:ext cx="390" cy="387"/>
              <a:chOff x="4179" y="2667"/>
              <a:chExt cx="390" cy="387"/>
            </a:xfrm>
          </p:grpSpPr>
          <p:sp>
            <p:nvSpPr>
              <p:cNvPr id="29725" name="Text Box 183"/>
              <p:cNvSpPr txBox="1">
                <a:spLocks noChangeAspect="1" noChangeArrowheads="1"/>
              </p:cNvSpPr>
              <p:nvPr/>
            </p:nvSpPr>
            <p:spPr bwMode="auto">
              <a:xfrm>
                <a:off x="4179" y="266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29726" name="Text Box 184"/>
              <p:cNvSpPr txBox="1">
                <a:spLocks noChangeAspect="1" noChangeArrowheads="1"/>
              </p:cNvSpPr>
              <p:nvPr/>
            </p:nvSpPr>
            <p:spPr bwMode="auto">
              <a:xfrm>
                <a:off x="4318" y="2763"/>
                <a:ext cx="25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29711" name="Line 185"/>
            <p:cNvSpPr>
              <a:spLocks noChangeAspect="1" noChangeShapeType="1"/>
            </p:cNvSpPr>
            <p:nvPr/>
          </p:nvSpPr>
          <p:spPr bwMode="auto">
            <a:xfrm flipH="1" flipV="1">
              <a:off x="961" y="2191"/>
              <a:ext cx="13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2" name="Text Box 186"/>
            <p:cNvSpPr txBox="1">
              <a:spLocks noChangeAspect="1" noChangeArrowheads="1"/>
            </p:cNvSpPr>
            <p:nvPr/>
          </p:nvSpPr>
          <p:spPr bwMode="auto">
            <a:xfrm flipV="1">
              <a:off x="956" y="2178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  <p:sp>
          <p:nvSpPr>
            <p:cNvPr id="29713" name="Line 187"/>
            <p:cNvSpPr>
              <a:spLocks noChangeAspect="1" noChangeShapeType="1"/>
            </p:cNvSpPr>
            <p:nvPr/>
          </p:nvSpPr>
          <p:spPr bwMode="auto">
            <a:xfrm flipV="1">
              <a:off x="2059" y="1656"/>
              <a:ext cx="0" cy="8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4" name="Line 188"/>
            <p:cNvSpPr>
              <a:spLocks noChangeShapeType="1"/>
            </p:cNvSpPr>
            <p:nvPr/>
          </p:nvSpPr>
          <p:spPr bwMode="auto">
            <a:xfrm rot="694359" flipV="1">
              <a:off x="1422" y="2439"/>
              <a:ext cx="568" cy="605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5" name="Oval 189"/>
            <p:cNvSpPr>
              <a:spLocks noChangeAspect="1" noChangeArrowheads="1"/>
            </p:cNvSpPr>
            <p:nvPr/>
          </p:nvSpPr>
          <p:spPr bwMode="auto">
            <a:xfrm rot="694359" flipV="1">
              <a:off x="2022" y="2465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16" name="Line 190"/>
            <p:cNvSpPr>
              <a:spLocks noChangeShapeType="1"/>
            </p:cNvSpPr>
            <p:nvPr/>
          </p:nvSpPr>
          <p:spPr bwMode="auto">
            <a:xfrm flipV="1">
              <a:off x="1373" y="1655"/>
              <a:ext cx="689" cy="0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17" name="Oval 191"/>
            <p:cNvSpPr>
              <a:spLocks noChangeAspect="1" noChangeArrowheads="1"/>
            </p:cNvSpPr>
            <p:nvPr/>
          </p:nvSpPr>
          <p:spPr bwMode="auto">
            <a:xfrm flipV="1">
              <a:off x="2021" y="1619"/>
              <a:ext cx="72" cy="72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9718" name="Group 192"/>
            <p:cNvGrpSpPr>
              <a:grpSpLocks/>
            </p:cNvGrpSpPr>
            <p:nvPr/>
          </p:nvGrpSpPr>
          <p:grpSpPr bwMode="auto">
            <a:xfrm>
              <a:off x="2000" y="2605"/>
              <a:ext cx="385" cy="288"/>
              <a:chOff x="3198" y="1069"/>
              <a:chExt cx="385" cy="288"/>
            </a:xfrm>
          </p:grpSpPr>
          <p:sp>
            <p:nvSpPr>
              <p:cNvPr id="29723" name="Rectangle 193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29724" name="Line 194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19" name="Line 195"/>
            <p:cNvSpPr>
              <a:spLocks noChangeShapeType="1"/>
            </p:cNvSpPr>
            <p:nvPr/>
          </p:nvSpPr>
          <p:spPr bwMode="auto">
            <a:xfrm>
              <a:off x="1826" y="2675"/>
              <a:ext cx="180" cy="18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720" name="Line 196"/>
            <p:cNvSpPr>
              <a:spLocks noChangeAspect="1" noChangeShapeType="1"/>
            </p:cNvSpPr>
            <p:nvPr/>
          </p:nvSpPr>
          <p:spPr bwMode="auto">
            <a:xfrm flipV="1">
              <a:off x="1367" y="1639"/>
              <a:ext cx="0" cy="134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21" name="Oval 197"/>
            <p:cNvSpPr>
              <a:spLocks noChangeAspect="1" noChangeArrowheads="1"/>
            </p:cNvSpPr>
            <p:nvPr/>
          </p:nvSpPr>
          <p:spPr bwMode="auto">
            <a:xfrm flipV="1">
              <a:off x="1333" y="2948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22" name="Oval 198"/>
            <p:cNvSpPr>
              <a:spLocks noChangeAspect="1" noChangeArrowheads="1"/>
            </p:cNvSpPr>
            <p:nvPr/>
          </p:nvSpPr>
          <p:spPr bwMode="auto">
            <a:xfrm flipV="1">
              <a:off x="1330" y="1620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702" name="Text Box 199"/>
          <p:cNvSpPr txBox="1">
            <a:spLocks noChangeArrowheads="1"/>
          </p:cNvSpPr>
          <p:nvPr/>
        </p:nvSpPr>
        <p:spPr bwMode="auto">
          <a:xfrm>
            <a:off x="5124450" y="2012950"/>
            <a:ext cx="401955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D0008B"/>
                </a:solidFill>
              </a:rPr>
              <a:t>Если на чертеже  есть изображение прямого угла, то одна из его сторон обязательно натуральная величина</a:t>
            </a:r>
          </a:p>
        </p:txBody>
      </p:sp>
      <p:grpSp>
        <p:nvGrpSpPr>
          <p:cNvPr id="10" name="Group 219"/>
          <p:cNvGrpSpPr>
            <a:grpSpLocks/>
          </p:cNvGrpSpPr>
          <p:nvPr/>
        </p:nvGrpSpPr>
        <p:grpSpPr bwMode="auto">
          <a:xfrm>
            <a:off x="0" y="5618162"/>
            <a:ext cx="8851391" cy="1239838"/>
            <a:chOff x="246" y="3510"/>
            <a:chExt cx="5514" cy="781"/>
          </a:xfrm>
          <a:solidFill>
            <a:schemeClr val="bg1"/>
          </a:solidFill>
        </p:grpSpPr>
        <p:sp>
          <p:nvSpPr>
            <p:cNvPr id="18445" name="Text Box 14"/>
            <p:cNvSpPr txBox="1">
              <a:spLocks noChangeArrowheads="1"/>
            </p:cNvSpPr>
            <p:nvPr/>
          </p:nvSpPr>
          <p:spPr bwMode="auto">
            <a:xfrm>
              <a:off x="246" y="3510"/>
              <a:ext cx="5514" cy="781"/>
            </a:xfrm>
            <a:prstGeom prst="rect">
              <a:avLst/>
            </a:prstGeom>
            <a:grp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b="1" dirty="0">
                  <a:solidFill>
                    <a:srgbClr val="800080"/>
                  </a:solidFill>
                </a:rPr>
                <a:t>Одна из сторон прямого угла является горизонталью (</a:t>
              </a:r>
              <a:r>
                <a:rPr lang="en-US" sz="2000" b="1" i="1" dirty="0">
                  <a:solidFill>
                    <a:srgbClr val="800080"/>
                  </a:solidFill>
                  <a:latin typeface="GOST type B" pitchFamily="34" charset="0"/>
                </a:rPr>
                <a:t>h</a:t>
              </a:r>
              <a:r>
                <a:rPr lang="ru-RU" b="1" dirty="0">
                  <a:solidFill>
                    <a:srgbClr val="800080"/>
                  </a:solidFill>
                  <a:sym typeface="Symbol" pitchFamily="18" charset="2"/>
                </a:rPr>
                <a:t></a:t>
              </a:r>
              <a:r>
                <a:rPr lang="ru-RU" dirty="0">
                  <a:solidFill>
                    <a:srgbClr val="800080"/>
                  </a:solidFill>
                </a:rPr>
                <a:t> </a:t>
              </a:r>
              <a:r>
                <a:rPr lang="ru-RU" sz="2000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sz="2000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dirty="0"/>
                <a:t> </a:t>
              </a:r>
              <a:r>
                <a:rPr lang="ru-RU" b="1" dirty="0">
                  <a:solidFill>
                    <a:srgbClr val="800080"/>
                  </a:solidFill>
                </a:rPr>
                <a:t>), поэтому на </a:t>
              </a:r>
              <a:r>
                <a:rPr lang="ru-RU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b="1" i="1" baseline="-25000" dirty="0">
                  <a:solidFill>
                    <a:srgbClr val="800080"/>
                  </a:solidFill>
                  <a:latin typeface="GOST type B" pitchFamily="34" charset="0"/>
                </a:rPr>
                <a:t>1</a:t>
              </a:r>
              <a:r>
                <a:rPr lang="ru-RU" b="1" baseline="-25000" dirty="0">
                  <a:solidFill>
                    <a:srgbClr val="800080"/>
                  </a:solidFill>
                </a:rPr>
                <a:t> </a:t>
              </a:r>
              <a:r>
                <a:rPr lang="en-US" b="1" baseline="-25000" dirty="0">
                  <a:solidFill>
                    <a:srgbClr val="800080"/>
                  </a:solidFill>
                </a:rPr>
                <a:t>  </a:t>
              </a:r>
              <a:r>
                <a:rPr lang="ru-RU" b="1" dirty="0">
                  <a:solidFill>
                    <a:srgbClr val="800080"/>
                  </a:solidFill>
                </a:rPr>
                <a:t>угол </a:t>
              </a:r>
              <a:r>
                <a:rPr lang="en-US" dirty="0"/>
                <a:t>             </a:t>
              </a:r>
              <a:r>
                <a:rPr lang="ru-RU" b="1" dirty="0">
                  <a:solidFill>
                    <a:srgbClr val="800080"/>
                  </a:solidFill>
                </a:rPr>
                <a:t>будет прямым. На </a:t>
              </a:r>
              <a:r>
                <a:rPr lang="ru-RU" b="1" i="1" dirty="0">
                  <a:solidFill>
                    <a:srgbClr val="800080"/>
                  </a:solidFill>
                  <a:latin typeface="GOST type B" pitchFamily="34" charset="0"/>
                </a:rPr>
                <a:t>П</a:t>
              </a:r>
              <a:r>
                <a:rPr lang="ru-RU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2</a:t>
              </a:r>
              <a:r>
                <a:rPr lang="en-US" b="1" i="1" baseline="-20000" dirty="0">
                  <a:solidFill>
                    <a:srgbClr val="800080"/>
                  </a:solidFill>
                  <a:latin typeface="GOST type B" pitchFamily="34" charset="0"/>
                </a:rPr>
                <a:t> </a:t>
              </a:r>
              <a:r>
                <a:rPr lang="ru-RU" b="1" baseline="-20000" dirty="0">
                  <a:solidFill>
                    <a:srgbClr val="800080"/>
                  </a:solidFill>
                </a:rPr>
                <a:t> </a:t>
              </a:r>
              <a:r>
                <a:rPr lang="ru-RU" b="1" dirty="0">
                  <a:solidFill>
                    <a:srgbClr val="800080"/>
                  </a:solidFill>
                </a:rPr>
                <a:t>показаны возможные положения фронтальной проекции прямой общего положения </a:t>
              </a:r>
              <a:r>
                <a:rPr lang="en-US" b="1" i="1" dirty="0">
                  <a:solidFill>
                    <a:srgbClr val="800080"/>
                  </a:solidFill>
                  <a:latin typeface="GOST type B" pitchFamily="34" charset="0"/>
                </a:rPr>
                <a:t>b</a:t>
              </a:r>
              <a:endParaRPr lang="ru-RU" b="1" i="1" dirty="0">
                <a:solidFill>
                  <a:srgbClr val="800080"/>
                </a:solidFill>
                <a:latin typeface="GOST type B" pitchFamily="34" charset="0"/>
              </a:endParaRPr>
            </a:p>
            <a:p>
              <a:pPr eaLnBrk="0" hangingPunct="0">
                <a:defRPr/>
              </a:pPr>
              <a:endParaRPr lang="ru-RU" b="1" dirty="0">
                <a:solidFill>
                  <a:srgbClr val="800080"/>
                </a:solidFill>
                <a:sym typeface="Symbol" pitchFamily="18" charset="2"/>
              </a:endParaRPr>
            </a:p>
          </p:txBody>
        </p:sp>
        <p:grpSp>
          <p:nvGrpSpPr>
            <p:cNvPr id="11" name="Group 218"/>
            <p:cNvGrpSpPr>
              <a:grpSpLocks/>
            </p:cNvGrpSpPr>
            <p:nvPr/>
          </p:nvGrpSpPr>
          <p:grpSpPr bwMode="auto">
            <a:xfrm>
              <a:off x="622" y="3702"/>
              <a:ext cx="455" cy="288"/>
              <a:chOff x="3015" y="2950"/>
              <a:chExt cx="443" cy="288"/>
            </a:xfrm>
            <a:grpFill/>
          </p:grpSpPr>
          <p:sp>
            <p:nvSpPr>
              <p:cNvPr id="87183" name="Text Box 143"/>
              <p:cNvSpPr txBox="1">
                <a:spLocks noChangeArrowheads="1"/>
              </p:cNvSpPr>
              <p:nvPr/>
            </p:nvSpPr>
            <p:spPr bwMode="auto">
              <a:xfrm>
                <a:off x="3015" y="2986"/>
                <a:ext cx="443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2000" b="1" i="1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b</a:t>
                </a:r>
                <a:r>
                  <a:rPr lang="ru-RU" sz="2000" b="1" i="1" baseline="-20000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1  </a:t>
                </a:r>
                <a:r>
                  <a:rPr lang="en-US" sz="2000" b="1" i="1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h</a:t>
                </a:r>
                <a:r>
                  <a:rPr lang="ru-RU" sz="2000" b="1" i="1" baseline="-20000" dirty="0">
                    <a:solidFill>
                      <a:srgbClr val="800080"/>
                    </a:solidFill>
                    <a:latin typeface="GOST type B" pitchFamily="34" charset="0"/>
                    <a:sym typeface="Symbol" pitchFamily="18" charset="2"/>
                  </a:rPr>
                  <a:t>1</a:t>
                </a:r>
                <a:r>
                  <a:rPr lang="ru-RU" sz="2000" b="1" i="1" dirty="0">
                    <a:solidFill>
                      <a:srgbClr val="CC33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 </a:t>
                </a:r>
                <a:endParaRPr lang="ru-RU" sz="2000" b="1" i="1" baseline="-20000" dirty="0">
                  <a:solidFill>
                    <a:srgbClr val="CC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18448" name="Rectangle 144"/>
              <p:cNvSpPr>
                <a:spLocks noChangeArrowheads="1"/>
              </p:cNvSpPr>
              <p:nvPr/>
            </p:nvSpPr>
            <p:spPr bwMode="auto">
              <a:xfrm>
                <a:off x="3127" y="2950"/>
                <a:ext cx="231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ru-RU" sz="1200" b="1" dirty="0">
                    <a:solidFill>
                      <a:srgbClr val="800080"/>
                    </a:solidFill>
                    <a:sym typeface="Symbol" pitchFamily="18" charset="2"/>
                  </a:rPr>
                  <a:t></a:t>
                </a:r>
              </a:p>
            </p:txBody>
          </p:sp>
        </p:grpSp>
      </p:grpSp>
      <p:grpSp>
        <p:nvGrpSpPr>
          <p:cNvPr id="12" name="Group 209"/>
          <p:cNvGrpSpPr>
            <a:grpSpLocks/>
          </p:cNvGrpSpPr>
          <p:nvPr/>
        </p:nvGrpSpPr>
        <p:grpSpPr bwMode="auto">
          <a:xfrm>
            <a:off x="984250" y="557213"/>
            <a:ext cx="2779713" cy="979487"/>
            <a:chOff x="484" y="442"/>
            <a:chExt cx="1751" cy="548"/>
          </a:xfrm>
        </p:grpSpPr>
        <p:grpSp>
          <p:nvGrpSpPr>
            <p:cNvPr id="29705" name="Group 210"/>
            <p:cNvGrpSpPr>
              <a:grpSpLocks/>
            </p:cNvGrpSpPr>
            <p:nvPr/>
          </p:nvGrpSpPr>
          <p:grpSpPr bwMode="auto">
            <a:xfrm>
              <a:off x="1042" y="442"/>
              <a:ext cx="1193" cy="548"/>
              <a:chOff x="3834" y="542"/>
              <a:chExt cx="1193" cy="548"/>
            </a:xfrm>
          </p:grpSpPr>
          <p:sp>
            <p:nvSpPr>
              <p:cNvPr id="87251" name="Text Box 211"/>
              <p:cNvSpPr txBox="1">
                <a:spLocks noChangeArrowheads="1"/>
              </p:cNvSpPr>
              <p:nvPr/>
            </p:nvSpPr>
            <p:spPr bwMode="auto">
              <a:xfrm>
                <a:off x="3834" y="725"/>
                <a:ext cx="11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b h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 </a:t>
                </a:r>
                <a:r>
                  <a:rPr lang="en-US" sz="32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ru-RU" sz="28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 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90</a:t>
                </a:r>
                <a:r>
                  <a:rPr lang="ru-RU" sz="3200" b="1" i="1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  <a:sym typeface="Symbol" pitchFamily="18" charset="2"/>
                  </a:rPr>
                  <a:t></a:t>
                </a:r>
                <a:r>
                  <a:rPr lang="en-US" sz="3200" b="1" i="1" baseline="-20000" dirty="0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GOST type B" pitchFamily="34" charset="0"/>
                  </a:rPr>
                  <a:t> </a:t>
                </a:r>
                <a:endParaRPr lang="ru-RU" sz="3200" b="1" i="1" baseline="-20000" dirty="0">
                  <a:solidFill>
                    <a:srgbClr val="D0008B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GOST type B" pitchFamily="34" charset="0"/>
                </a:endParaRPr>
              </a:p>
            </p:txBody>
          </p:sp>
          <p:sp>
            <p:nvSpPr>
              <p:cNvPr id="87252" name="Rectangle 212"/>
              <p:cNvSpPr>
                <a:spLocks noChangeArrowheads="1"/>
              </p:cNvSpPr>
              <p:nvPr/>
            </p:nvSpPr>
            <p:spPr bwMode="auto">
              <a:xfrm>
                <a:off x="3968" y="542"/>
                <a:ext cx="26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r>
                  <a:rPr lang="ru-RU" sz="3200" b="1">
                    <a:solidFill>
                      <a:srgbClr val="D0008B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sym typeface="Symbol" pitchFamily="18" charset="2"/>
                  </a:rPr>
                  <a:t></a:t>
                </a:r>
              </a:p>
            </p:txBody>
          </p:sp>
        </p:grpSp>
        <p:sp>
          <p:nvSpPr>
            <p:cNvPr id="29706" name="Text Box 213"/>
            <p:cNvSpPr txBox="1">
              <a:spLocks noChangeArrowheads="1"/>
            </p:cNvSpPr>
            <p:nvPr/>
          </p:nvSpPr>
          <p:spPr bwMode="auto">
            <a:xfrm>
              <a:off x="484" y="706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000"/>
                <a:t>Дано: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8" name="Line 44"/>
          <p:cNvSpPr>
            <a:spLocks noChangeShapeType="1"/>
          </p:cNvSpPr>
          <p:nvPr/>
        </p:nvSpPr>
        <p:spPr bwMode="auto">
          <a:xfrm>
            <a:off x="1463675" y="4022725"/>
            <a:ext cx="896938" cy="703263"/>
          </a:xfrm>
          <a:prstGeom prst="line">
            <a:avLst/>
          </a:prstGeom>
          <a:noFill/>
          <a:ln w="317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113"/>
          <p:cNvGrpSpPr>
            <a:grpSpLocks/>
          </p:cNvGrpSpPr>
          <p:nvPr/>
        </p:nvGrpSpPr>
        <p:grpSpPr bwMode="auto">
          <a:xfrm>
            <a:off x="954088" y="1427163"/>
            <a:ext cx="2844800" cy="3338512"/>
            <a:chOff x="601" y="899"/>
            <a:chExt cx="1792" cy="2103"/>
          </a:xfrm>
        </p:grpSpPr>
        <p:grpSp>
          <p:nvGrpSpPr>
            <p:cNvPr id="30754" name="Group 112"/>
            <p:cNvGrpSpPr>
              <a:grpSpLocks/>
            </p:cNvGrpSpPr>
            <p:nvPr/>
          </p:nvGrpSpPr>
          <p:grpSpPr bwMode="auto">
            <a:xfrm>
              <a:off x="601" y="1223"/>
              <a:ext cx="1792" cy="1779"/>
              <a:chOff x="601" y="1223"/>
              <a:chExt cx="1792" cy="1779"/>
            </a:xfrm>
          </p:grpSpPr>
          <p:sp>
            <p:nvSpPr>
              <p:cNvPr id="30764" name="Line 3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651" y="2200"/>
                <a:ext cx="174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65" name="Text Box 33"/>
              <p:cNvSpPr txBox="1">
                <a:spLocks noChangeAspect="1" noChangeArrowheads="1"/>
              </p:cNvSpPr>
              <p:nvPr/>
            </p:nvSpPr>
            <p:spPr bwMode="auto">
              <a:xfrm flipV="1">
                <a:off x="601" y="2214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  <p:grpSp>
            <p:nvGrpSpPr>
              <p:cNvPr id="30766" name="Group 111"/>
              <p:cNvGrpSpPr>
                <a:grpSpLocks/>
              </p:cNvGrpSpPr>
              <p:nvPr/>
            </p:nvGrpSpPr>
            <p:grpSpPr bwMode="auto">
              <a:xfrm>
                <a:off x="1369" y="1223"/>
                <a:ext cx="727" cy="1779"/>
                <a:chOff x="1369" y="1223"/>
                <a:chExt cx="727" cy="1779"/>
              </a:xfrm>
            </p:grpSpPr>
            <p:grpSp>
              <p:nvGrpSpPr>
                <p:cNvPr id="30767" name="Group 106"/>
                <p:cNvGrpSpPr>
                  <a:grpSpLocks/>
                </p:cNvGrpSpPr>
                <p:nvPr/>
              </p:nvGrpSpPr>
              <p:grpSpPr bwMode="auto">
                <a:xfrm>
                  <a:off x="1370" y="1245"/>
                  <a:ext cx="726" cy="1757"/>
                  <a:chOff x="1370" y="1245"/>
                  <a:chExt cx="726" cy="1757"/>
                </a:xfrm>
              </p:grpSpPr>
              <p:sp>
                <p:nvSpPr>
                  <p:cNvPr id="30776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0" y="2981"/>
                    <a:ext cx="685" cy="0"/>
                  </a:xfrm>
                  <a:prstGeom prst="line">
                    <a:avLst/>
                  </a:prstGeom>
                  <a:noFill/>
                  <a:ln w="31750">
                    <a:solidFill>
                      <a:srgbClr val="FF33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0777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1731" y="2599"/>
                    <a:ext cx="287" cy="403"/>
                    <a:chOff x="4179" y="2667"/>
                    <a:chExt cx="287" cy="403"/>
                  </a:xfrm>
                </p:grpSpPr>
                <p:sp>
                  <p:nvSpPr>
                    <p:cNvPr id="30781" name="Text Box 3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179" y="2667"/>
                      <a:ext cx="24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b="1" i="1">
                          <a:solidFill>
                            <a:srgbClr val="FF6600"/>
                          </a:solidFill>
                          <a:latin typeface="GOST type B" pitchFamily="34" charset="0"/>
                        </a:rPr>
                        <a:t>f</a:t>
                      </a:r>
                      <a:endParaRPr lang="ru-RU" sz="3200" b="1" i="1">
                        <a:solidFill>
                          <a:srgbClr val="FF66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30782" name="Text Box 3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4284" y="2839"/>
                      <a:ext cx="18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b="1" i="1">
                          <a:solidFill>
                            <a:srgbClr val="FF66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FF66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30778" name="Line 3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2075" y="1245"/>
                    <a:ext cx="0" cy="1729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779" name="Oval 91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056" y="2960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780" name="Oval 9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370" y="2960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0768" name="Group 108"/>
                <p:cNvGrpSpPr>
                  <a:grpSpLocks/>
                </p:cNvGrpSpPr>
                <p:nvPr/>
              </p:nvGrpSpPr>
              <p:grpSpPr bwMode="auto">
                <a:xfrm>
                  <a:off x="1369" y="1223"/>
                  <a:ext cx="726" cy="763"/>
                  <a:chOff x="1369" y="1223"/>
                  <a:chExt cx="726" cy="763"/>
                </a:xfrm>
              </p:grpSpPr>
              <p:grpSp>
                <p:nvGrpSpPr>
                  <p:cNvPr id="30772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1390" y="1223"/>
                    <a:ext cx="705" cy="749"/>
                    <a:chOff x="1390" y="1223"/>
                    <a:chExt cx="705" cy="749"/>
                  </a:xfrm>
                </p:grpSpPr>
                <p:sp>
                  <p:nvSpPr>
                    <p:cNvPr id="30774" name="Line 3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390" y="1252"/>
                      <a:ext cx="676" cy="720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FF33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775" name="Oval 8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055" y="1223"/>
                      <a:ext cx="40" cy="39"/>
                    </a:xfrm>
                    <a:prstGeom prst="ellipse">
                      <a:avLst/>
                    </a:prstGeom>
                    <a:solidFill>
                      <a:srgbClr val="FF66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0773" name="Oval 89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369" y="1947"/>
                    <a:ext cx="40" cy="39"/>
                  </a:xfrm>
                  <a:prstGeom prst="ellipse">
                    <a:avLst/>
                  </a:prstGeom>
                  <a:solidFill>
                    <a:srgbClr val="FF66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0769" name="Group 23"/>
                <p:cNvGrpSpPr>
                  <a:grpSpLocks/>
                </p:cNvGrpSpPr>
                <p:nvPr/>
              </p:nvGrpSpPr>
              <p:grpSpPr bwMode="auto">
                <a:xfrm>
                  <a:off x="1714" y="1470"/>
                  <a:ext cx="275" cy="409"/>
                  <a:chOff x="3867" y="1392"/>
                  <a:chExt cx="275" cy="409"/>
                </a:xfrm>
              </p:grpSpPr>
              <p:sp>
                <p:nvSpPr>
                  <p:cNvPr id="30770" name="Text Box 2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867" y="1392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FF6600"/>
                        </a:solidFill>
                        <a:latin typeface="GOST type B" pitchFamily="34" charset="0"/>
                      </a:rPr>
                      <a:t>f</a:t>
                    </a:r>
                    <a:endParaRPr lang="ru-RU" sz="3200" b="1" i="1">
                      <a:solidFill>
                        <a:srgbClr val="FF66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30771" name="Text Box 2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60" y="157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FF66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FF66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</p:grpSp>
        <p:sp>
          <p:nvSpPr>
            <p:cNvPr id="30755" name="Line 42"/>
            <p:cNvSpPr>
              <a:spLocks noChangeAspect="1" noChangeShapeType="1"/>
            </p:cNvSpPr>
            <p:nvPr/>
          </p:nvSpPr>
          <p:spPr bwMode="auto">
            <a:xfrm flipV="1">
              <a:off x="917" y="1304"/>
              <a:ext cx="0" cy="1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56" name="Group 26"/>
            <p:cNvGrpSpPr>
              <a:grpSpLocks/>
            </p:cNvGrpSpPr>
            <p:nvPr/>
          </p:nvGrpSpPr>
          <p:grpSpPr bwMode="auto">
            <a:xfrm>
              <a:off x="665" y="2487"/>
              <a:ext cx="323" cy="374"/>
              <a:chOff x="3564" y="2851"/>
              <a:chExt cx="323" cy="374"/>
            </a:xfrm>
          </p:grpSpPr>
          <p:sp>
            <p:nvSpPr>
              <p:cNvPr id="30762" name="Text Box 27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FF6600"/>
                    </a:solidFill>
                    <a:latin typeface="GOST type B" pitchFamily="34" charset="0"/>
                  </a:rPr>
                  <a:t>С</a:t>
                </a:r>
              </a:p>
            </p:txBody>
          </p:sp>
          <p:sp>
            <p:nvSpPr>
              <p:cNvPr id="30763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57" name="Oval 46"/>
            <p:cNvSpPr>
              <a:spLocks noChangeAspect="1" noChangeArrowheads="1"/>
            </p:cNvSpPr>
            <p:nvPr/>
          </p:nvSpPr>
          <p:spPr bwMode="auto">
            <a:xfrm flipV="1">
              <a:off x="886" y="2495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58" name="Group 20"/>
            <p:cNvGrpSpPr>
              <a:grpSpLocks/>
            </p:cNvGrpSpPr>
            <p:nvPr/>
          </p:nvGrpSpPr>
          <p:grpSpPr bwMode="auto">
            <a:xfrm>
              <a:off x="688" y="899"/>
              <a:ext cx="334" cy="391"/>
              <a:chOff x="1200" y="1488"/>
              <a:chExt cx="352" cy="412"/>
            </a:xfrm>
          </p:grpSpPr>
          <p:sp>
            <p:nvSpPr>
              <p:cNvPr id="30760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C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61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59" name="Oval 43"/>
            <p:cNvSpPr>
              <a:spLocks noChangeAspect="1" noChangeArrowheads="1"/>
            </p:cNvSpPr>
            <p:nvPr/>
          </p:nvSpPr>
          <p:spPr bwMode="auto">
            <a:xfrm flipV="1">
              <a:off x="885" y="1286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05"/>
          <p:cNvGrpSpPr>
            <a:grpSpLocks/>
          </p:cNvGrpSpPr>
          <p:nvPr/>
        </p:nvGrpSpPr>
        <p:grpSpPr bwMode="auto">
          <a:xfrm>
            <a:off x="2084388" y="2941638"/>
            <a:ext cx="512762" cy="2373312"/>
            <a:chOff x="1313" y="1853"/>
            <a:chExt cx="323" cy="1495"/>
          </a:xfrm>
        </p:grpSpPr>
        <p:grpSp>
          <p:nvGrpSpPr>
            <p:cNvPr id="30745" name="Group 104"/>
            <p:cNvGrpSpPr>
              <a:grpSpLocks/>
            </p:cNvGrpSpPr>
            <p:nvPr/>
          </p:nvGrpSpPr>
          <p:grpSpPr bwMode="auto">
            <a:xfrm>
              <a:off x="1466" y="1853"/>
              <a:ext cx="63" cy="1127"/>
              <a:chOff x="1466" y="1853"/>
              <a:chExt cx="63" cy="1127"/>
            </a:xfrm>
          </p:grpSpPr>
          <p:sp>
            <p:nvSpPr>
              <p:cNvPr id="30750" name="Line 34"/>
              <p:cNvSpPr>
                <a:spLocks noChangeAspect="1" noChangeShapeType="1"/>
              </p:cNvSpPr>
              <p:nvPr/>
            </p:nvSpPr>
            <p:spPr bwMode="auto">
              <a:xfrm flipV="1">
                <a:off x="1498" y="1853"/>
                <a:ext cx="0" cy="11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0751" name="Group 101"/>
              <p:cNvGrpSpPr>
                <a:grpSpLocks noChangeAspect="1"/>
              </p:cNvGrpSpPr>
              <p:nvPr/>
            </p:nvGrpSpPr>
            <p:grpSpPr bwMode="auto">
              <a:xfrm rot="5400000">
                <a:off x="1457" y="2457"/>
                <a:ext cx="81" cy="63"/>
                <a:chOff x="2533" y="2425"/>
                <a:chExt cx="45" cy="35"/>
              </a:xfrm>
            </p:grpSpPr>
            <p:sp>
              <p:nvSpPr>
                <p:cNvPr id="30752" name="Line 10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0753" name="Line 10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30746" name="Group 93"/>
            <p:cNvGrpSpPr>
              <a:grpSpLocks/>
            </p:cNvGrpSpPr>
            <p:nvPr/>
          </p:nvGrpSpPr>
          <p:grpSpPr bwMode="auto">
            <a:xfrm>
              <a:off x="1313" y="2974"/>
              <a:ext cx="323" cy="374"/>
              <a:chOff x="3564" y="2851"/>
              <a:chExt cx="323" cy="374"/>
            </a:xfrm>
          </p:grpSpPr>
          <p:sp>
            <p:nvSpPr>
              <p:cNvPr id="30748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3564" y="2851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D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49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3695" y="2994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30747" name="Oval 45"/>
            <p:cNvSpPr>
              <a:spLocks noChangeAspect="1" noChangeArrowheads="1"/>
            </p:cNvSpPr>
            <p:nvPr/>
          </p:nvSpPr>
          <p:spPr bwMode="auto">
            <a:xfrm flipV="1">
              <a:off x="1465" y="2946"/>
              <a:ext cx="68" cy="68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8082" name="Rectangle 18"/>
          <p:cNvSpPr>
            <a:spLocks noGrp="1" noChangeArrowheads="1"/>
          </p:cNvSpPr>
          <p:nvPr>
            <p:ph type="title"/>
          </p:nvPr>
        </p:nvSpPr>
        <p:spPr>
          <a:xfrm>
            <a:off x="196850" y="0"/>
            <a:ext cx="8769350" cy="8191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Теорема о проецировании прямого угла</a:t>
            </a:r>
          </a:p>
        </p:txBody>
      </p:sp>
      <p:grpSp>
        <p:nvGrpSpPr>
          <p:cNvPr id="16" name="Group 100"/>
          <p:cNvGrpSpPr>
            <a:grpSpLocks/>
          </p:cNvGrpSpPr>
          <p:nvPr/>
        </p:nvGrpSpPr>
        <p:grpSpPr bwMode="auto">
          <a:xfrm>
            <a:off x="2105025" y="1644650"/>
            <a:ext cx="847725" cy="676275"/>
            <a:chOff x="1326" y="1036"/>
            <a:chExt cx="534" cy="426"/>
          </a:xfrm>
        </p:grpSpPr>
        <p:grpSp>
          <p:nvGrpSpPr>
            <p:cNvPr id="30741" name="Group 68"/>
            <p:cNvGrpSpPr>
              <a:grpSpLocks/>
            </p:cNvGrpSpPr>
            <p:nvPr/>
          </p:nvGrpSpPr>
          <p:grpSpPr bwMode="auto">
            <a:xfrm>
              <a:off x="1326" y="1036"/>
              <a:ext cx="385" cy="288"/>
              <a:chOff x="3198" y="1069"/>
              <a:chExt cx="385" cy="288"/>
            </a:xfrm>
          </p:grpSpPr>
          <p:sp>
            <p:nvSpPr>
              <p:cNvPr id="30743" name="Rectangle 6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30744" name="Line 7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742" name="Line 71"/>
            <p:cNvSpPr>
              <a:spLocks noChangeShapeType="1"/>
            </p:cNvSpPr>
            <p:nvPr/>
          </p:nvSpPr>
          <p:spPr bwMode="auto">
            <a:xfrm>
              <a:off x="1680" y="1282"/>
              <a:ext cx="180" cy="18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7" name="Text Box 86"/>
          <p:cNvSpPr txBox="1">
            <a:spLocks noChangeArrowheads="1"/>
          </p:cNvSpPr>
          <p:nvPr/>
        </p:nvSpPr>
        <p:spPr bwMode="auto">
          <a:xfrm>
            <a:off x="5384800" y="976313"/>
            <a:ext cx="111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000"/>
              <a:t>Задача:</a:t>
            </a:r>
          </a:p>
        </p:txBody>
      </p:sp>
      <p:sp>
        <p:nvSpPr>
          <p:cNvPr id="30728" name="Text Box 87"/>
          <p:cNvSpPr txBox="1">
            <a:spLocks noChangeArrowheads="1"/>
          </p:cNvSpPr>
          <p:nvPr/>
        </p:nvSpPr>
        <p:spPr bwMode="auto">
          <a:xfrm>
            <a:off x="5186363" y="1622425"/>
            <a:ext cx="3551237" cy="167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>
                <a:solidFill>
                  <a:srgbClr val="D0008B"/>
                </a:solidFill>
              </a:rPr>
              <a:t>Построить проекции перпендикуляра, проведенного из точки </a:t>
            </a:r>
            <a:r>
              <a:rPr lang="en-US" sz="2400" b="1">
                <a:solidFill>
                  <a:srgbClr val="D0008B"/>
                </a:solidFill>
              </a:rPr>
              <a:t> </a:t>
            </a:r>
            <a:r>
              <a:rPr lang="ru-RU" sz="3200" b="1">
                <a:solidFill>
                  <a:srgbClr val="D0008B"/>
                </a:solidFill>
                <a:latin typeface="GOST type B" pitchFamily="34" charset="0"/>
              </a:rPr>
              <a:t>С</a:t>
            </a:r>
            <a:r>
              <a:rPr lang="ru-RU" sz="2400" b="1">
                <a:solidFill>
                  <a:srgbClr val="D0008B"/>
                </a:solidFill>
              </a:rPr>
              <a:t> к прямой </a:t>
            </a:r>
            <a:r>
              <a:rPr lang="en-US" sz="3200" b="1">
                <a:solidFill>
                  <a:srgbClr val="D0008B"/>
                </a:solidFill>
                <a:latin typeface="GOST type B" pitchFamily="34" charset="0"/>
              </a:rPr>
              <a:t>f</a:t>
            </a:r>
            <a:endParaRPr lang="ru-RU" sz="3200" b="1">
              <a:solidFill>
                <a:srgbClr val="D0008B"/>
              </a:solidFill>
              <a:latin typeface="GOST type B" pitchFamily="34" charset="0"/>
            </a:endParaRPr>
          </a:p>
        </p:txBody>
      </p:sp>
      <p:grpSp>
        <p:nvGrpSpPr>
          <p:cNvPr id="18" name="Group 99"/>
          <p:cNvGrpSpPr>
            <a:grpSpLocks/>
          </p:cNvGrpSpPr>
          <p:nvPr/>
        </p:nvGrpSpPr>
        <p:grpSpPr bwMode="auto">
          <a:xfrm>
            <a:off x="1458913" y="2108200"/>
            <a:ext cx="1404937" cy="1303338"/>
            <a:chOff x="919" y="1328"/>
            <a:chExt cx="885" cy="821"/>
          </a:xfrm>
        </p:grpSpPr>
        <p:sp>
          <p:nvSpPr>
            <p:cNvPr id="30734" name="Line 39"/>
            <p:cNvSpPr>
              <a:spLocks noChangeShapeType="1"/>
            </p:cNvSpPr>
            <p:nvPr/>
          </p:nvSpPr>
          <p:spPr bwMode="auto">
            <a:xfrm>
              <a:off x="919" y="1328"/>
              <a:ext cx="580" cy="529"/>
            </a:xfrm>
            <a:prstGeom prst="line">
              <a:avLst/>
            </a:prstGeom>
            <a:noFill/>
            <a:ln w="317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735" name="Arc 47"/>
            <p:cNvSpPr>
              <a:spLocks/>
            </p:cNvSpPr>
            <p:nvPr/>
          </p:nvSpPr>
          <p:spPr bwMode="auto">
            <a:xfrm rot="-3082931">
              <a:off x="1416" y="1657"/>
              <a:ext cx="154" cy="172"/>
            </a:xfrm>
            <a:custGeom>
              <a:avLst/>
              <a:gdLst>
                <a:gd name="T0" fmla="*/ 0 w 21600"/>
                <a:gd name="T1" fmla="*/ 0 h 21759"/>
                <a:gd name="T2" fmla="*/ 0 w 21600"/>
                <a:gd name="T3" fmla="*/ 0 h 21759"/>
                <a:gd name="T4" fmla="*/ 0 w 21600"/>
                <a:gd name="T5" fmla="*/ 0 h 2175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59"/>
                <a:gd name="T11" fmla="*/ 21600 w 21600"/>
                <a:gd name="T12" fmla="*/ 21759 h 217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59" fill="none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</a:path>
                <a:path w="21600" h="21759" stroke="0" extrusionOk="0">
                  <a:moveTo>
                    <a:pt x="1893" y="0"/>
                  </a:moveTo>
                  <a:cubicBezTo>
                    <a:pt x="13046" y="981"/>
                    <a:pt x="21600" y="10321"/>
                    <a:pt x="21600" y="21517"/>
                  </a:cubicBezTo>
                  <a:cubicBezTo>
                    <a:pt x="21600" y="21597"/>
                    <a:pt x="21599" y="21678"/>
                    <a:pt x="21598" y="21758"/>
                  </a:cubicBezTo>
                  <a:lnTo>
                    <a:pt x="0" y="21517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6" name="Oval 48"/>
            <p:cNvSpPr>
              <a:spLocks noChangeAspect="1" noChangeArrowheads="1"/>
            </p:cNvSpPr>
            <p:nvPr/>
          </p:nvSpPr>
          <p:spPr bwMode="auto">
            <a:xfrm rot="4284637">
              <a:off x="1484" y="1743"/>
              <a:ext cx="25" cy="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37" name="Oval 40"/>
            <p:cNvSpPr>
              <a:spLocks noChangeAspect="1" noChangeArrowheads="1"/>
            </p:cNvSpPr>
            <p:nvPr/>
          </p:nvSpPr>
          <p:spPr bwMode="auto">
            <a:xfrm flipV="1">
              <a:off x="1461" y="1821"/>
              <a:ext cx="72" cy="71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738" name="Group 96"/>
            <p:cNvGrpSpPr>
              <a:grpSpLocks/>
            </p:cNvGrpSpPr>
            <p:nvPr/>
          </p:nvGrpSpPr>
          <p:grpSpPr bwMode="auto">
            <a:xfrm>
              <a:off x="1470" y="1758"/>
              <a:ext cx="334" cy="391"/>
              <a:chOff x="1200" y="1488"/>
              <a:chExt cx="352" cy="412"/>
            </a:xfrm>
          </p:grpSpPr>
          <p:sp>
            <p:nvSpPr>
              <p:cNvPr id="30739" name="Text Box 9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D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0740" name="Text Box 9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88181" name="Text Box 117"/>
          <p:cNvSpPr txBox="1">
            <a:spLocks noChangeArrowheads="1"/>
          </p:cNvSpPr>
          <p:nvPr/>
        </p:nvSpPr>
        <p:spPr bwMode="auto">
          <a:xfrm>
            <a:off x="5286375" y="4098925"/>
            <a:ext cx="1801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2800" b="1" i="1">
                <a:solidFill>
                  <a:srgbClr val="D0008B"/>
                </a:solidFill>
                <a:sym typeface="Symbol" pitchFamily="18" charset="2"/>
              </a:rPr>
              <a:t></a:t>
            </a:r>
            <a:r>
              <a:rPr lang="ru-RU" sz="2400" b="1">
                <a:solidFill>
                  <a:srgbClr val="D0008B"/>
                </a:solidFill>
                <a:sym typeface="Symbol" pitchFamily="18" charset="2"/>
              </a:rPr>
              <a:t> 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1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8183" name="Text Box 119"/>
          <p:cNvSpPr txBox="1">
            <a:spLocks noChangeArrowheads="1"/>
          </p:cNvSpPr>
          <p:nvPr/>
        </p:nvSpPr>
        <p:spPr bwMode="auto">
          <a:xfrm>
            <a:off x="5286375" y="3608388"/>
            <a:ext cx="1801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C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3200" b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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f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2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88184" name="Text Box 120"/>
          <p:cNvSpPr txBox="1">
            <a:spLocks noChangeArrowheads="1"/>
          </p:cNvSpPr>
          <p:nvPr/>
        </p:nvSpPr>
        <p:spPr bwMode="auto">
          <a:xfrm>
            <a:off x="5286375" y="4587875"/>
            <a:ext cx="18018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D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  <a:r>
              <a:rPr lang="ru-RU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2800" b="1" i="1">
                <a:solidFill>
                  <a:srgbClr val="D0008B"/>
                </a:solidFill>
                <a:sym typeface="Symbol" pitchFamily="18" charset="2"/>
              </a:rPr>
              <a:t></a:t>
            </a:r>
            <a:r>
              <a:rPr lang="ru-RU" sz="2800" b="1">
                <a:solidFill>
                  <a:srgbClr val="D0008B"/>
                </a:solidFill>
                <a:sym typeface="Symbol" pitchFamily="18" charset="2"/>
              </a:rPr>
              <a:t> </a:t>
            </a:r>
            <a:r>
              <a:rPr lang="ru-RU" sz="2800">
                <a:solidFill>
                  <a:srgbClr val="D0008B"/>
                </a:solidFill>
              </a:rPr>
              <a:t> </a:t>
            </a:r>
            <a:r>
              <a:rPr lang="en-US" sz="3200" b="1" i="1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C</a:t>
            </a:r>
            <a:r>
              <a:rPr lang="en-US" sz="3200" b="1" i="1" baseline="-20000">
                <a:solidFill>
                  <a:srgbClr val="D0008B"/>
                </a:solidFill>
                <a:latin typeface="GOST type B" pitchFamily="34" charset="0"/>
              </a:rPr>
              <a:t>1</a:t>
            </a:r>
            <a:r>
              <a:rPr lang="ru-RU" sz="3200" b="1" i="1" baseline="-20000">
                <a:solidFill>
                  <a:srgbClr val="D0008B"/>
                </a:solidFill>
                <a:latin typeface="GOST type B" pitchFamily="34" charset="0"/>
              </a:rPr>
              <a:t> </a:t>
            </a:r>
            <a:r>
              <a:rPr lang="en-US" sz="3200" b="1" i="1" baseline="-20000">
                <a:solidFill>
                  <a:srgbClr val="D0008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</a:rPr>
              <a:t>  </a:t>
            </a:r>
            <a:endParaRPr lang="ru-RU" sz="3200" b="1" i="1" baseline="-20000">
              <a:solidFill>
                <a:srgbClr val="D0008B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</a:endParaRPr>
          </a:p>
        </p:txBody>
      </p:sp>
      <p:sp>
        <p:nvSpPr>
          <p:cNvPr id="30733" name="Text Box 121"/>
          <p:cNvSpPr txBox="1">
            <a:spLocks noChangeArrowheads="1"/>
          </p:cNvSpPr>
          <p:nvPr/>
        </p:nvSpPr>
        <p:spPr bwMode="auto">
          <a:xfrm>
            <a:off x="390525" y="5684838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Прямая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f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 является фронталью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и проецируется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en-US" sz="2000" b="1" i="1" baseline="-25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5000">
                <a:solidFill>
                  <a:srgbClr val="800080"/>
                </a:solidFill>
              </a:rPr>
              <a:t> </a:t>
            </a:r>
            <a:r>
              <a:rPr lang="en-US" b="1" baseline="-25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в натуральную величину. Следовательно, фронтальная проекция перпендикуляра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перпендикулярна фронтальной проекции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f</a:t>
            </a:r>
            <a:r>
              <a:rPr lang="ru-RU" sz="2000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. Определяем основа-ние перпендикуляра – точку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ru-RU" b="1">
                <a:solidFill>
                  <a:srgbClr val="800080"/>
                </a:solidFill>
              </a:rPr>
              <a:t>. Строим горизонтальную проекцию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С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D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endParaRPr lang="ru-RU" sz="2000" b="1" i="1" baseline="-20000">
              <a:solidFill>
                <a:srgbClr val="800080"/>
              </a:solidFill>
              <a:latin typeface="GOST type 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8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88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8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08" grpId="0" animBg="1"/>
      <p:bldP spid="88181" grpId="0"/>
      <p:bldP spid="88183" grpId="0"/>
      <p:bldP spid="881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2225" y="28575"/>
            <a:ext cx="91217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задачи</a:t>
            </a:r>
          </a:p>
        </p:txBody>
      </p:sp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417513" y="690563"/>
            <a:ext cx="1209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/>
              <a:t>Задача 1.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1787525" y="627063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>
                <a:solidFill>
                  <a:srgbClr val="CC0099"/>
                </a:solidFill>
              </a:rPr>
              <a:t>Определить расстояние от точки </a:t>
            </a:r>
            <a:r>
              <a:rPr lang="ru-RU" sz="2400" b="1" i="1">
                <a:solidFill>
                  <a:srgbClr val="CC0099"/>
                </a:solidFill>
                <a:latin typeface="GOST type B" pitchFamily="34" charset="0"/>
              </a:rPr>
              <a:t>А</a:t>
            </a:r>
            <a:r>
              <a:rPr lang="ru-RU" sz="2000" b="1">
                <a:solidFill>
                  <a:srgbClr val="CC0099"/>
                </a:solidFill>
              </a:rPr>
              <a:t> до прямой </a:t>
            </a:r>
            <a:r>
              <a:rPr lang="en-US" sz="2400" b="1" i="1">
                <a:solidFill>
                  <a:srgbClr val="CC0099"/>
                </a:solidFill>
                <a:latin typeface="GOST type B" pitchFamily="34" charset="0"/>
              </a:rPr>
              <a:t>l</a:t>
            </a:r>
            <a:r>
              <a:rPr lang="ru-RU" sz="2400" b="1" i="1">
                <a:solidFill>
                  <a:srgbClr val="CC0099"/>
                </a:solidFill>
                <a:latin typeface="GOST type B" pitchFamily="34" charset="0"/>
              </a:rPr>
              <a:t> </a:t>
            </a:r>
            <a:r>
              <a:rPr lang="en-US" sz="2000" b="1">
                <a:solidFill>
                  <a:srgbClr val="CC0099"/>
                </a:solidFill>
              </a:rPr>
              <a:t> </a:t>
            </a:r>
            <a:r>
              <a:rPr lang="ru-RU" sz="2000" b="1">
                <a:solidFill>
                  <a:srgbClr val="CC0099"/>
                </a:solidFill>
              </a:rPr>
              <a:t>способом перемены плоскостей проекций</a:t>
            </a:r>
          </a:p>
        </p:txBody>
      </p:sp>
      <p:grpSp>
        <p:nvGrpSpPr>
          <p:cNvPr id="31749" name="Group 125"/>
          <p:cNvGrpSpPr>
            <a:grpSpLocks/>
          </p:cNvGrpSpPr>
          <p:nvPr/>
        </p:nvGrpSpPr>
        <p:grpSpPr bwMode="auto">
          <a:xfrm>
            <a:off x="292100" y="1495425"/>
            <a:ext cx="3444875" cy="2786063"/>
            <a:chOff x="184" y="1117"/>
            <a:chExt cx="2170" cy="1755"/>
          </a:xfrm>
        </p:grpSpPr>
        <p:sp>
          <p:nvSpPr>
            <p:cNvPr id="31803" name="Line 8"/>
            <p:cNvSpPr>
              <a:spLocks noChangeAspect="1" noChangeShapeType="1"/>
            </p:cNvSpPr>
            <p:nvPr/>
          </p:nvSpPr>
          <p:spPr bwMode="auto">
            <a:xfrm flipH="1">
              <a:off x="426" y="2100"/>
              <a:ext cx="19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4" name="Line 9"/>
            <p:cNvSpPr>
              <a:spLocks noChangeAspect="1" noChangeShapeType="1"/>
            </p:cNvSpPr>
            <p:nvPr/>
          </p:nvSpPr>
          <p:spPr bwMode="auto">
            <a:xfrm>
              <a:off x="1213" y="1781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5" name="Text Box 11"/>
            <p:cNvSpPr txBox="1">
              <a:spLocks noChangeAspect="1" noChangeArrowheads="1"/>
            </p:cNvSpPr>
            <p:nvPr/>
          </p:nvSpPr>
          <p:spPr bwMode="auto">
            <a:xfrm>
              <a:off x="467" y="2064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1806" name="Text Box 12"/>
            <p:cNvSpPr txBox="1">
              <a:spLocks noChangeAspect="1" noChangeArrowheads="1"/>
            </p:cNvSpPr>
            <p:nvPr/>
          </p:nvSpPr>
          <p:spPr bwMode="auto">
            <a:xfrm>
              <a:off x="457" y="1735"/>
              <a:ext cx="4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31807" name="Text Box 15"/>
            <p:cNvSpPr txBox="1">
              <a:spLocks noChangeAspect="1" noChangeArrowheads="1"/>
            </p:cNvSpPr>
            <p:nvPr/>
          </p:nvSpPr>
          <p:spPr bwMode="auto">
            <a:xfrm>
              <a:off x="184" y="202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x</a:t>
              </a:r>
              <a:endParaRPr lang="ru-RU" sz="2800" b="1" i="1" baseline="-20000">
                <a:latin typeface="GOST type B" pitchFamily="34" charset="0"/>
              </a:endParaRPr>
            </a:p>
          </p:txBody>
        </p:sp>
        <p:sp>
          <p:nvSpPr>
            <p:cNvPr id="31808" name="Line 21"/>
            <p:cNvSpPr>
              <a:spLocks noChangeShapeType="1"/>
            </p:cNvSpPr>
            <p:nvPr/>
          </p:nvSpPr>
          <p:spPr bwMode="auto">
            <a:xfrm flipV="1">
              <a:off x="1349" y="2402"/>
              <a:ext cx="542" cy="4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09" name="Line 22"/>
            <p:cNvSpPr>
              <a:spLocks noChangeShapeType="1"/>
            </p:cNvSpPr>
            <p:nvPr/>
          </p:nvSpPr>
          <p:spPr bwMode="auto">
            <a:xfrm>
              <a:off x="1347" y="1324"/>
              <a:ext cx="544" cy="2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0" name="Line 23"/>
            <p:cNvSpPr>
              <a:spLocks noChangeShapeType="1"/>
            </p:cNvSpPr>
            <p:nvPr/>
          </p:nvSpPr>
          <p:spPr bwMode="auto">
            <a:xfrm flipV="1">
              <a:off x="1349" y="1317"/>
              <a:ext cx="0" cy="15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1" name="Line 24"/>
            <p:cNvSpPr>
              <a:spLocks noChangeShapeType="1"/>
            </p:cNvSpPr>
            <p:nvPr/>
          </p:nvSpPr>
          <p:spPr bwMode="auto">
            <a:xfrm flipV="1">
              <a:off x="1891" y="1523"/>
              <a:ext cx="0" cy="8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812" name="Text Box 26"/>
            <p:cNvSpPr txBox="1">
              <a:spLocks noChangeAspect="1" noChangeArrowheads="1"/>
            </p:cNvSpPr>
            <p:nvPr/>
          </p:nvSpPr>
          <p:spPr bwMode="auto">
            <a:xfrm>
              <a:off x="1685" y="1117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en-US" sz="3200" b="1" i="1" baseline="-20000">
                  <a:latin typeface="GOST type B" pitchFamily="34" charset="0"/>
                </a:rPr>
                <a:t>2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1813" name="Text Box 66"/>
            <p:cNvSpPr txBox="1">
              <a:spLocks noChangeAspect="1" noChangeArrowheads="1"/>
            </p:cNvSpPr>
            <p:nvPr/>
          </p:nvSpPr>
          <p:spPr bwMode="auto">
            <a:xfrm>
              <a:off x="830" y="2296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en-US" sz="3200" b="1" i="1" baseline="-20000">
                  <a:latin typeface="GOST type B" pitchFamily="34" charset="0"/>
                </a:rPr>
                <a:t>1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1814" name="Text Box 13"/>
            <p:cNvSpPr txBox="1">
              <a:spLocks noChangeAspect="1" noChangeArrowheads="1"/>
            </p:cNvSpPr>
            <p:nvPr/>
          </p:nvSpPr>
          <p:spPr bwMode="auto">
            <a:xfrm>
              <a:off x="1588" y="2114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ru-RU" sz="32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1815" name="Text Box 14"/>
            <p:cNvSpPr txBox="1">
              <a:spLocks noChangeAspect="1" noChangeArrowheads="1"/>
            </p:cNvSpPr>
            <p:nvPr/>
          </p:nvSpPr>
          <p:spPr bwMode="auto">
            <a:xfrm>
              <a:off x="832" y="1478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ru-RU" sz="3200" b="1" i="1" baseline="-20000"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1851025" y="2584450"/>
            <a:ext cx="1820863" cy="2549525"/>
            <a:chOff x="1166" y="1803"/>
            <a:chExt cx="1147" cy="1606"/>
          </a:xfrm>
        </p:grpSpPr>
        <p:grpSp>
          <p:nvGrpSpPr>
            <p:cNvPr id="31789" name="Group 116"/>
            <p:cNvGrpSpPr>
              <a:grpSpLocks/>
            </p:cNvGrpSpPr>
            <p:nvPr/>
          </p:nvGrpSpPr>
          <p:grpSpPr bwMode="auto">
            <a:xfrm>
              <a:off x="1166" y="1803"/>
              <a:ext cx="779" cy="185"/>
              <a:chOff x="1166" y="1803"/>
              <a:chExt cx="779" cy="185"/>
            </a:xfrm>
          </p:grpSpPr>
          <p:sp>
            <p:nvSpPr>
              <p:cNvPr id="31797" name="Line 89"/>
              <p:cNvSpPr>
                <a:spLocks noChangeShapeType="1"/>
              </p:cNvSpPr>
              <p:nvPr/>
            </p:nvSpPr>
            <p:spPr bwMode="auto">
              <a:xfrm>
                <a:off x="1166" y="1918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8" name="Line 91"/>
              <p:cNvSpPr>
                <a:spLocks noChangeShapeType="1"/>
              </p:cNvSpPr>
              <p:nvPr/>
            </p:nvSpPr>
            <p:spPr bwMode="auto">
              <a:xfrm>
                <a:off x="1300" y="186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9" name="Line 92"/>
              <p:cNvSpPr>
                <a:spLocks noChangeShapeType="1"/>
              </p:cNvSpPr>
              <p:nvPr/>
            </p:nvSpPr>
            <p:spPr bwMode="auto">
              <a:xfrm>
                <a:off x="1300" y="1830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0" name="Line 93"/>
              <p:cNvSpPr>
                <a:spLocks noChangeShapeType="1"/>
              </p:cNvSpPr>
              <p:nvPr/>
            </p:nvSpPr>
            <p:spPr bwMode="auto">
              <a:xfrm>
                <a:off x="1839" y="1867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1" name="Line 94"/>
              <p:cNvSpPr>
                <a:spLocks noChangeShapeType="1"/>
              </p:cNvSpPr>
              <p:nvPr/>
            </p:nvSpPr>
            <p:spPr bwMode="auto">
              <a:xfrm>
                <a:off x="1839" y="183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802" name="Line 95"/>
              <p:cNvSpPr>
                <a:spLocks noChangeShapeType="1"/>
              </p:cNvSpPr>
              <p:nvPr/>
            </p:nvSpPr>
            <p:spPr bwMode="auto">
              <a:xfrm>
                <a:off x="1840" y="1803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790" name="Group 115"/>
            <p:cNvGrpSpPr>
              <a:grpSpLocks/>
            </p:cNvGrpSpPr>
            <p:nvPr/>
          </p:nvGrpSpPr>
          <p:grpSpPr bwMode="auto">
            <a:xfrm>
              <a:off x="1666" y="2747"/>
              <a:ext cx="647" cy="662"/>
              <a:chOff x="1666" y="2747"/>
              <a:chExt cx="647" cy="662"/>
            </a:xfrm>
          </p:grpSpPr>
          <p:sp>
            <p:nvSpPr>
              <p:cNvPr id="31791" name="Line 90"/>
              <p:cNvSpPr>
                <a:spLocks noChangeShapeType="1"/>
              </p:cNvSpPr>
              <p:nvPr/>
            </p:nvSpPr>
            <p:spPr bwMode="auto">
              <a:xfrm rot="-3160162">
                <a:off x="1648" y="305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2" name="Line 96"/>
              <p:cNvSpPr>
                <a:spLocks noChangeShapeType="1"/>
              </p:cNvSpPr>
              <p:nvPr/>
            </p:nvSpPr>
            <p:spPr bwMode="auto">
              <a:xfrm rot="-3160162">
                <a:off x="1702" y="33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3" name="Line 97"/>
              <p:cNvSpPr>
                <a:spLocks noChangeShapeType="1"/>
              </p:cNvSpPr>
              <p:nvPr/>
            </p:nvSpPr>
            <p:spPr bwMode="auto">
              <a:xfrm rot="-3160162">
                <a:off x="1718" y="332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4" name="Line 98"/>
              <p:cNvSpPr>
                <a:spLocks noChangeShapeType="1"/>
              </p:cNvSpPr>
              <p:nvPr/>
            </p:nvSpPr>
            <p:spPr bwMode="auto">
              <a:xfrm rot="-3160162">
                <a:off x="2185" y="276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5" name="Line 99"/>
              <p:cNvSpPr>
                <a:spLocks noChangeShapeType="1"/>
              </p:cNvSpPr>
              <p:nvPr/>
            </p:nvSpPr>
            <p:spPr bwMode="auto">
              <a:xfrm rot="-3160162">
                <a:off x="2204" y="278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96" name="Line 100"/>
              <p:cNvSpPr>
                <a:spLocks noChangeShapeType="1"/>
              </p:cNvSpPr>
              <p:nvPr/>
            </p:nvSpPr>
            <p:spPr bwMode="auto">
              <a:xfrm rot="-3160162">
                <a:off x="2225" y="28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" name="Group 114"/>
          <p:cNvGrpSpPr>
            <a:grpSpLocks/>
          </p:cNvGrpSpPr>
          <p:nvPr/>
        </p:nvGrpSpPr>
        <p:grpSpPr bwMode="auto">
          <a:xfrm>
            <a:off x="2300288" y="3543300"/>
            <a:ext cx="2220912" cy="2155825"/>
            <a:chOff x="1449" y="2407"/>
            <a:chExt cx="1399" cy="1358"/>
          </a:xfrm>
        </p:grpSpPr>
        <p:sp>
          <p:nvSpPr>
            <p:cNvPr id="31776" name="Text Box 88"/>
            <p:cNvSpPr txBox="1">
              <a:spLocks noChangeAspect="1" noChangeArrowheads="1"/>
            </p:cNvSpPr>
            <p:nvPr/>
          </p:nvSpPr>
          <p:spPr bwMode="auto">
            <a:xfrm>
              <a:off x="2130" y="2800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l</a:t>
              </a:r>
              <a:r>
                <a:rPr lang="en-US" sz="32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32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1777" name="Group 113"/>
            <p:cNvGrpSpPr>
              <a:grpSpLocks/>
            </p:cNvGrpSpPr>
            <p:nvPr/>
          </p:nvGrpSpPr>
          <p:grpSpPr bwMode="auto">
            <a:xfrm>
              <a:off x="1449" y="2407"/>
              <a:ext cx="1399" cy="1358"/>
              <a:chOff x="1449" y="2407"/>
              <a:chExt cx="1399" cy="1358"/>
            </a:xfrm>
          </p:grpSpPr>
          <p:grpSp>
            <p:nvGrpSpPr>
              <p:cNvPr id="31778" name="Group 16"/>
              <p:cNvGrpSpPr>
                <a:grpSpLocks noChangeAspect="1"/>
              </p:cNvGrpSpPr>
              <p:nvPr/>
            </p:nvGrpSpPr>
            <p:grpSpPr bwMode="auto">
              <a:xfrm rot="-7898694">
                <a:off x="1448" y="3076"/>
                <a:ext cx="109" cy="107"/>
                <a:chOff x="4826" y="2422"/>
                <a:chExt cx="157" cy="151"/>
              </a:xfrm>
            </p:grpSpPr>
            <p:sp>
              <p:nvSpPr>
                <p:cNvPr id="31787" name="Arc 17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1788" name="Oval 18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1779" name="Line 34"/>
              <p:cNvSpPr>
                <a:spLocks noChangeShapeType="1"/>
              </p:cNvSpPr>
              <p:nvPr/>
            </p:nvSpPr>
            <p:spPr bwMode="auto">
              <a:xfrm rot="8344863" flipV="1">
                <a:off x="1509" y="2409"/>
                <a:ext cx="2" cy="92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0" name="Line 37"/>
              <p:cNvSpPr>
                <a:spLocks noChangeShapeType="1"/>
              </p:cNvSpPr>
              <p:nvPr/>
            </p:nvSpPr>
            <p:spPr bwMode="auto">
              <a:xfrm flipH="1" flipV="1">
                <a:off x="1890" y="2407"/>
                <a:ext cx="532" cy="6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1" name="Line 45"/>
              <p:cNvSpPr>
                <a:spLocks noChangeShapeType="1"/>
              </p:cNvSpPr>
              <p:nvPr/>
            </p:nvSpPr>
            <p:spPr bwMode="auto">
              <a:xfrm rot="8344863" flipV="1">
                <a:off x="1680" y="2743"/>
                <a:ext cx="5" cy="1022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2" name="Line 50"/>
              <p:cNvSpPr>
                <a:spLocks noChangeShapeType="1"/>
              </p:cNvSpPr>
              <p:nvPr/>
            </p:nvSpPr>
            <p:spPr bwMode="auto">
              <a:xfrm flipH="1">
                <a:off x="2016" y="3021"/>
                <a:ext cx="406" cy="62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83" name="Oval 55"/>
              <p:cNvSpPr>
                <a:spLocks noChangeAspect="1" noChangeArrowheads="1"/>
              </p:cNvSpPr>
              <p:nvPr/>
            </p:nvSpPr>
            <p:spPr bwMode="auto">
              <a:xfrm>
                <a:off x="1780" y="3174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784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843" y="2878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1785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2320" y="3092"/>
                <a:ext cx="5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solidFill>
                      <a:srgbClr val="0000FF"/>
                    </a:solidFill>
                    <a:latin typeface="GOST type B" pitchFamily="34" charset="0"/>
                  </a:rPr>
                  <a:t>н.в.</a:t>
                </a:r>
                <a:endParaRPr lang="ru-RU" sz="2800" b="1" i="1" baseline="-20000">
                  <a:solidFill>
                    <a:srgbClr val="0000FF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1786" name="Line 102"/>
              <p:cNvSpPr>
                <a:spLocks noChangeShapeType="1"/>
              </p:cNvSpPr>
              <p:nvPr/>
            </p:nvSpPr>
            <p:spPr bwMode="auto">
              <a:xfrm flipV="1">
                <a:off x="2237" y="3294"/>
                <a:ext cx="131" cy="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" name="Group 112"/>
          <p:cNvGrpSpPr>
            <a:grpSpLocks/>
          </p:cNvGrpSpPr>
          <p:nvPr/>
        </p:nvGrpSpPr>
        <p:grpSpPr bwMode="auto">
          <a:xfrm>
            <a:off x="1512888" y="3605213"/>
            <a:ext cx="2314575" cy="1692275"/>
            <a:chOff x="953" y="2446"/>
            <a:chExt cx="1458" cy="1066"/>
          </a:xfrm>
        </p:grpSpPr>
        <p:sp>
          <p:nvSpPr>
            <p:cNvPr id="31768" name="Text Box 29"/>
            <p:cNvSpPr txBox="1">
              <a:spLocks noChangeAspect="1" noChangeArrowheads="1"/>
            </p:cNvSpPr>
            <p:nvPr/>
          </p:nvSpPr>
          <p:spPr bwMode="auto">
            <a:xfrm>
              <a:off x="1043" y="289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ru-RU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1769" name="Text Box 30"/>
            <p:cNvSpPr txBox="1">
              <a:spLocks noChangeAspect="1" noChangeArrowheads="1"/>
            </p:cNvSpPr>
            <p:nvPr/>
          </p:nvSpPr>
          <p:spPr bwMode="auto">
            <a:xfrm>
              <a:off x="1212" y="3185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1770" name="Line 31"/>
            <p:cNvSpPr>
              <a:spLocks noChangeAspect="1" noChangeShapeType="1"/>
            </p:cNvSpPr>
            <p:nvPr/>
          </p:nvSpPr>
          <p:spPr bwMode="auto">
            <a:xfrm rot="8344863" flipH="1">
              <a:off x="1056" y="2855"/>
              <a:ext cx="135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1" name="Text Box 46"/>
            <p:cNvSpPr txBox="1">
              <a:spLocks noChangeAspect="1" noChangeArrowheads="1"/>
            </p:cNvSpPr>
            <p:nvPr/>
          </p:nvSpPr>
          <p:spPr bwMode="auto">
            <a:xfrm>
              <a:off x="953" y="3153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1772" name="Line 108"/>
            <p:cNvSpPr>
              <a:spLocks noChangeShapeType="1"/>
            </p:cNvSpPr>
            <p:nvPr/>
          </p:nvSpPr>
          <p:spPr bwMode="auto">
            <a:xfrm flipV="1">
              <a:off x="1758" y="248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3" name="Line 109"/>
            <p:cNvSpPr>
              <a:spLocks noChangeShapeType="1"/>
            </p:cNvSpPr>
            <p:nvPr/>
          </p:nvSpPr>
          <p:spPr bwMode="auto">
            <a:xfrm flipV="1">
              <a:off x="1723" y="244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4" name="Line 110"/>
            <p:cNvSpPr>
              <a:spLocks noChangeShapeType="1"/>
            </p:cNvSpPr>
            <p:nvPr/>
          </p:nvSpPr>
          <p:spPr bwMode="auto">
            <a:xfrm flipV="1">
              <a:off x="2101" y="250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1775" name="Line 111"/>
            <p:cNvSpPr>
              <a:spLocks noChangeShapeType="1"/>
            </p:cNvSpPr>
            <p:nvPr/>
          </p:nvSpPr>
          <p:spPr bwMode="auto">
            <a:xfrm flipV="1">
              <a:off x="2066" y="246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21"/>
          <p:cNvGrpSpPr>
            <a:grpSpLocks/>
          </p:cNvGrpSpPr>
          <p:nvPr/>
        </p:nvGrpSpPr>
        <p:grpSpPr bwMode="auto">
          <a:xfrm>
            <a:off x="2882900" y="4819650"/>
            <a:ext cx="1152525" cy="831850"/>
            <a:chOff x="1816" y="3211"/>
            <a:chExt cx="726" cy="524"/>
          </a:xfrm>
        </p:grpSpPr>
        <p:grpSp>
          <p:nvGrpSpPr>
            <p:cNvPr id="31760" name="Group 68"/>
            <p:cNvGrpSpPr>
              <a:grpSpLocks noChangeAspect="1"/>
            </p:cNvGrpSpPr>
            <p:nvPr/>
          </p:nvGrpSpPr>
          <p:grpSpPr bwMode="auto">
            <a:xfrm rot="-3543882">
              <a:off x="2016" y="3389"/>
              <a:ext cx="109" cy="107"/>
              <a:chOff x="4826" y="2422"/>
              <a:chExt cx="157" cy="151"/>
            </a:xfrm>
          </p:grpSpPr>
          <p:sp>
            <p:nvSpPr>
              <p:cNvPr id="31766" name="Arc 69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767" name="Oval 70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761" name="Group 120"/>
            <p:cNvGrpSpPr>
              <a:grpSpLocks/>
            </p:cNvGrpSpPr>
            <p:nvPr/>
          </p:nvGrpSpPr>
          <p:grpSpPr bwMode="auto">
            <a:xfrm>
              <a:off x="1816" y="3211"/>
              <a:ext cx="726" cy="524"/>
              <a:chOff x="1816" y="3211"/>
              <a:chExt cx="726" cy="524"/>
            </a:xfrm>
          </p:grpSpPr>
          <p:sp>
            <p:nvSpPr>
              <p:cNvPr id="31762" name="Text Box 104"/>
              <p:cNvSpPr txBox="1">
                <a:spLocks noChangeAspect="1" noChangeArrowheads="1"/>
              </p:cNvSpPr>
              <p:nvPr/>
            </p:nvSpPr>
            <p:spPr bwMode="auto">
              <a:xfrm>
                <a:off x="2092" y="3370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К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31763" name="Group 119"/>
              <p:cNvGrpSpPr>
                <a:grpSpLocks/>
              </p:cNvGrpSpPr>
              <p:nvPr/>
            </p:nvGrpSpPr>
            <p:grpSpPr bwMode="auto">
              <a:xfrm>
                <a:off x="1816" y="3211"/>
                <a:ext cx="372" cy="249"/>
                <a:chOff x="1816" y="3211"/>
                <a:chExt cx="372" cy="249"/>
              </a:xfrm>
            </p:grpSpPr>
            <p:sp>
              <p:nvSpPr>
                <p:cNvPr id="3176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1816" y="3211"/>
                  <a:ext cx="336" cy="220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1765" name="Oval 64"/>
                <p:cNvSpPr>
                  <a:spLocks noChangeAspect="1" noChangeArrowheads="1"/>
                </p:cNvSpPr>
                <p:nvPr/>
              </p:nvSpPr>
              <p:spPr bwMode="auto">
                <a:xfrm>
                  <a:off x="2116" y="3388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1754" name="Group 126"/>
          <p:cNvGrpSpPr>
            <a:grpSpLocks/>
          </p:cNvGrpSpPr>
          <p:nvPr/>
        </p:nvGrpSpPr>
        <p:grpSpPr bwMode="auto">
          <a:xfrm>
            <a:off x="1868488" y="2479675"/>
            <a:ext cx="114300" cy="1295400"/>
            <a:chOff x="1177" y="1737"/>
            <a:chExt cx="72" cy="816"/>
          </a:xfrm>
        </p:grpSpPr>
        <p:sp>
          <p:nvSpPr>
            <p:cNvPr id="31758" name="Oval 47"/>
            <p:cNvSpPr>
              <a:spLocks noChangeAspect="1" noChangeArrowheads="1"/>
            </p:cNvSpPr>
            <p:nvPr/>
          </p:nvSpPr>
          <p:spPr bwMode="auto">
            <a:xfrm>
              <a:off x="1177" y="2481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9" name="Oval 48"/>
            <p:cNvSpPr>
              <a:spLocks noChangeAspect="1" noChangeArrowheads="1"/>
            </p:cNvSpPr>
            <p:nvPr/>
          </p:nvSpPr>
          <p:spPr bwMode="auto">
            <a:xfrm>
              <a:off x="1177" y="1737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327" name="Oval 151"/>
          <p:cNvSpPr>
            <a:spLocks noChangeAspect="1" noChangeArrowheads="1"/>
          </p:cNvSpPr>
          <p:nvPr/>
        </p:nvSpPr>
        <p:spPr bwMode="auto">
          <a:xfrm>
            <a:off x="2825750" y="476091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6" name="Text Box 153"/>
          <p:cNvSpPr txBox="1">
            <a:spLocks noChangeArrowheads="1"/>
          </p:cNvSpPr>
          <p:nvPr/>
        </p:nvSpPr>
        <p:spPr bwMode="auto">
          <a:xfrm>
            <a:off x="390525" y="5711825"/>
            <a:ext cx="875347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Искомое расстояние есть перпендикуляр. Введем новую плоскость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5000">
                <a:solidFill>
                  <a:srgbClr val="800080"/>
                </a:solidFill>
                <a:latin typeface="GOST type B" pitchFamily="34" charset="0"/>
              </a:rPr>
              <a:t>4 </a:t>
            </a:r>
            <a:r>
              <a:rPr lang="ru-RU" b="1">
                <a:solidFill>
                  <a:srgbClr val="800080"/>
                </a:solidFill>
              </a:rPr>
              <a:t>  параллельно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 </a:t>
            </a:r>
            <a:r>
              <a:rPr lang="ru-RU" b="1">
                <a:solidFill>
                  <a:srgbClr val="800080"/>
                </a:solidFill>
              </a:rPr>
              <a:t>так, чтобы прямая заняла частное положение уровня. По теореме о проецировании прямого угла проекция искомого расстояния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sz="2000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>
                <a:solidFill>
                  <a:srgbClr val="800080"/>
                </a:solidFill>
                <a:sym typeface="Symbol" pitchFamily="18" charset="2"/>
              </a:rPr>
              <a:t></a:t>
            </a:r>
            <a:r>
              <a:rPr lang="ru-RU" sz="2000"/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  <a:r>
              <a:rPr lang="ru-RU" b="1">
                <a:solidFill>
                  <a:srgbClr val="800080"/>
                </a:solidFill>
              </a:rPr>
              <a:t> определяется на плоскости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4</a:t>
            </a:r>
          </a:p>
        </p:txBody>
      </p:sp>
      <p:sp>
        <p:nvSpPr>
          <p:cNvPr id="50330" name="Rectangle 154"/>
          <p:cNvSpPr>
            <a:spLocks noChangeArrowheads="1"/>
          </p:cNvSpPr>
          <p:nvPr/>
        </p:nvSpPr>
        <p:spPr bwMode="auto">
          <a:xfrm>
            <a:off x="6724650" y="1778000"/>
            <a:ext cx="17573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28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27" grpId="0" animBg="1"/>
      <p:bldP spid="5033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6083300" y="1306513"/>
            <a:ext cx="2298700" cy="1076325"/>
            <a:chOff x="3832" y="823"/>
            <a:chExt cx="1448" cy="678"/>
          </a:xfrm>
        </p:grpSpPr>
        <p:sp>
          <p:nvSpPr>
            <p:cNvPr id="4193" name="Line 107"/>
            <p:cNvSpPr>
              <a:spLocks noChangeShapeType="1"/>
            </p:cNvSpPr>
            <p:nvPr/>
          </p:nvSpPr>
          <p:spPr bwMode="auto">
            <a:xfrm flipV="1">
              <a:off x="3832" y="869"/>
              <a:ext cx="1360" cy="632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94" name="Group 118"/>
            <p:cNvGrpSpPr>
              <a:grpSpLocks/>
            </p:cNvGrpSpPr>
            <p:nvPr/>
          </p:nvGrpSpPr>
          <p:grpSpPr bwMode="auto">
            <a:xfrm>
              <a:off x="4928" y="823"/>
              <a:ext cx="352" cy="400"/>
              <a:chOff x="1200" y="1488"/>
              <a:chExt cx="352" cy="400"/>
            </a:xfrm>
          </p:grpSpPr>
          <p:sp>
            <p:nvSpPr>
              <p:cNvPr id="4195" name="Text Box 119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96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4" name="Group 130"/>
          <p:cNvGrpSpPr>
            <a:grpSpLocks/>
          </p:cNvGrpSpPr>
          <p:nvPr/>
        </p:nvGrpSpPr>
        <p:grpSpPr bwMode="auto">
          <a:xfrm>
            <a:off x="5943600" y="3786188"/>
            <a:ext cx="2357438" cy="1766887"/>
            <a:chOff x="3744" y="2385"/>
            <a:chExt cx="1485" cy="1113"/>
          </a:xfrm>
        </p:grpSpPr>
        <p:sp>
          <p:nvSpPr>
            <p:cNvPr id="4189" name="Line 80"/>
            <p:cNvSpPr>
              <a:spLocks noChangeShapeType="1"/>
            </p:cNvSpPr>
            <p:nvPr/>
          </p:nvSpPr>
          <p:spPr bwMode="auto">
            <a:xfrm>
              <a:off x="3744" y="2385"/>
              <a:ext cx="1352" cy="1113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90" name="Group 115"/>
            <p:cNvGrpSpPr>
              <a:grpSpLocks/>
            </p:cNvGrpSpPr>
            <p:nvPr/>
          </p:nvGrpSpPr>
          <p:grpSpPr bwMode="auto">
            <a:xfrm>
              <a:off x="4877" y="3019"/>
              <a:ext cx="352" cy="400"/>
              <a:chOff x="1200" y="1488"/>
              <a:chExt cx="352" cy="400"/>
            </a:xfrm>
          </p:grpSpPr>
          <p:sp>
            <p:nvSpPr>
              <p:cNvPr id="4191" name="Text Box 11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92" name="Text Box 11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grpSp>
        <p:nvGrpSpPr>
          <p:cNvPr id="4100" name="Group 5"/>
          <p:cNvGrpSpPr>
            <a:grpSpLocks/>
          </p:cNvGrpSpPr>
          <p:nvPr/>
        </p:nvGrpSpPr>
        <p:grpSpPr bwMode="auto">
          <a:xfrm>
            <a:off x="0" y="3236913"/>
            <a:ext cx="592138" cy="457200"/>
            <a:chOff x="384" y="2345"/>
            <a:chExt cx="373" cy="288"/>
          </a:xfrm>
        </p:grpSpPr>
        <p:sp>
          <p:nvSpPr>
            <p:cNvPr id="4187" name="Line 6"/>
            <p:cNvSpPr>
              <a:spLocks noChangeAspect="1" noChangeShapeType="1"/>
            </p:cNvSpPr>
            <p:nvPr/>
          </p:nvSpPr>
          <p:spPr bwMode="auto">
            <a:xfrm flipH="1">
              <a:off x="562" y="2612"/>
              <a:ext cx="1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88" name="Text Box 7"/>
            <p:cNvSpPr txBox="1">
              <a:spLocks noChangeAspect="1" noChangeArrowheads="1"/>
            </p:cNvSpPr>
            <p:nvPr/>
          </p:nvSpPr>
          <p:spPr bwMode="auto">
            <a:xfrm>
              <a:off x="384" y="2345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x</a:t>
              </a:r>
              <a:endParaRPr lang="ru-RU" i="1">
                <a:latin typeface="GOST type B" pitchFamily="34" charset="0"/>
              </a:endParaRPr>
            </a:p>
          </p:txBody>
        </p:sp>
      </p:grpSp>
      <p:sp>
        <p:nvSpPr>
          <p:cNvPr id="4101" name="Text Box 2"/>
          <p:cNvSpPr txBox="1">
            <a:spLocks noChangeArrowheads="1"/>
          </p:cNvSpPr>
          <p:nvPr/>
        </p:nvSpPr>
        <p:spPr bwMode="auto">
          <a:xfrm>
            <a:off x="390525" y="5684838"/>
            <a:ext cx="8753475" cy="117316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Проекции прямой</a:t>
            </a:r>
            <a:r>
              <a:rPr lang="ru-RU"/>
              <a:t>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проходят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через пары соответствующих проекций точек: горизонтальная проекция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/>
              <a:t>  </a:t>
            </a:r>
            <a:r>
              <a:rPr lang="ru-RU" b="1">
                <a:solidFill>
                  <a:srgbClr val="800080"/>
                </a:solidFill>
              </a:rPr>
              <a:t>–  через</a:t>
            </a:r>
            <a:r>
              <a:rPr lang="ru-RU"/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; фронтальная проекция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m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 </a:t>
            </a:r>
            <a:r>
              <a:rPr lang="ru-RU" b="1">
                <a:solidFill>
                  <a:srgbClr val="800080"/>
                </a:solidFill>
              </a:rPr>
              <a:t>–  через</a:t>
            </a:r>
            <a:r>
              <a:rPr lang="ru-RU"/>
              <a:t>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i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 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sz="2000" b="1" i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sp>
        <p:nvSpPr>
          <p:cNvPr id="4102" name="Line 82"/>
          <p:cNvSpPr>
            <a:spLocks noChangeShapeType="1"/>
          </p:cNvSpPr>
          <p:nvPr/>
        </p:nvSpPr>
        <p:spPr bwMode="auto">
          <a:xfrm flipH="1">
            <a:off x="5399088" y="3217863"/>
            <a:ext cx="32416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Text Box 99"/>
          <p:cNvSpPr txBox="1">
            <a:spLocks noChangeAspect="1" noChangeArrowheads="1"/>
          </p:cNvSpPr>
          <p:nvPr/>
        </p:nvSpPr>
        <p:spPr bwMode="auto">
          <a:xfrm>
            <a:off x="5086350" y="29924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7" name="Group 128"/>
          <p:cNvGrpSpPr>
            <a:grpSpLocks/>
          </p:cNvGrpSpPr>
          <p:nvPr/>
        </p:nvGrpSpPr>
        <p:grpSpPr bwMode="auto">
          <a:xfrm>
            <a:off x="6129338" y="1063625"/>
            <a:ext cx="1558925" cy="4379913"/>
            <a:chOff x="3861" y="670"/>
            <a:chExt cx="982" cy="2759"/>
          </a:xfrm>
        </p:grpSpPr>
        <p:grpSp>
          <p:nvGrpSpPr>
            <p:cNvPr id="4169" name="Group 89"/>
            <p:cNvGrpSpPr>
              <a:grpSpLocks/>
            </p:cNvGrpSpPr>
            <p:nvPr/>
          </p:nvGrpSpPr>
          <p:grpSpPr bwMode="auto">
            <a:xfrm>
              <a:off x="3926" y="934"/>
              <a:ext cx="352" cy="400"/>
              <a:chOff x="1200" y="1488"/>
              <a:chExt cx="352" cy="400"/>
            </a:xfrm>
          </p:grpSpPr>
          <p:sp>
            <p:nvSpPr>
              <p:cNvPr id="4185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86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0" name="Line 92"/>
            <p:cNvSpPr>
              <a:spLocks noChangeShapeType="1"/>
            </p:cNvSpPr>
            <p:nvPr/>
          </p:nvSpPr>
          <p:spPr bwMode="auto">
            <a:xfrm>
              <a:off x="4160" y="1347"/>
              <a:ext cx="0" cy="1395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71" name="Group 93"/>
            <p:cNvGrpSpPr>
              <a:grpSpLocks/>
            </p:cNvGrpSpPr>
            <p:nvPr/>
          </p:nvGrpSpPr>
          <p:grpSpPr bwMode="auto">
            <a:xfrm>
              <a:off x="3861" y="2634"/>
              <a:ext cx="352" cy="400"/>
              <a:chOff x="1200" y="1488"/>
              <a:chExt cx="352" cy="400"/>
            </a:xfrm>
          </p:grpSpPr>
          <p:sp>
            <p:nvSpPr>
              <p:cNvPr id="4183" name="Text Box 9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84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72" name="Group 100"/>
            <p:cNvGrpSpPr>
              <a:grpSpLocks/>
            </p:cNvGrpSpPr>
            <p:nvPr/>
          </p:nvGrpSpPr>
          <p:grpSpPr bwMode="auto">
            <a:xfrm>
              <a:off x="4491" y="670"/>
              <a:ext cx="352" cy="400"/>
              <a:chOff x="1200" y="1488"/>
              <a:chExt cx="352" cy="400"/>
            </a:xfrm>
          </p:grpSpPr>
          <p:sp>
            <p:nvSpPr>
              <p:cNvPr id="4181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82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3" name="Line 103"/>
            <p:cNvSpPr>
              <a:spLocks noChangeShapeType="1"/>
            </p:cNvSpPr>
            <p:nvPr/>
          </p:nvSpPr>
          <p:spPr bwMode="auto">
            <a:xfrm>
              <a:off x="4725" y="1124"/>
              <a:ext cx="0" cy="207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74" name="Group 104"/>
            <p:cNvGrpSpPr>
              <a:grpSpLocks/>
            </p:cNvGrpSpPr>
            <p:nvPr/>
          </p:nvGrpSpPr>
          <p:grpSpPr bwMode="auto">
            <a:xfrm>
              <a:off x="4373" y="3029"/>
              <a:ext cx="352" cy="400"/>
              <a:chOff x="1200" y="1488"/>
              <a:chExt cx="352" cy="400"/>
            </a:xfrm>
          </p:grpSpPr>
          <p:sp>
            <p:nvSpPr>
              <p:cNvPr id="4179" name="Text Box 10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80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75" name="Oval 111"/>
            <p:cNvSpPr>
              <a:spLocks noChangeAspect="1" noChangeArrowheads="1"/>
            </p:cNvSpPr>
            <p:nvPr/>
          </p:nvSpPr>
          <p:spPr bwMode="auto">
            <a:xfrm>
              <a:off x="4690" y="315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6" name="Oval 112"/>
            <p:cNvSpPr>
              <a:spLocks noChangeAspect="1" noChangeArrowheads="1"/>
            </p:cNvSpPr>
            <p:nvPr/>
          </p:nvSpPr>
          <p:spPr bwMode="auto">
            <a:xfrm>
              <a:off x="4125" y="2691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7" name="Oval 113"/>
            <p:cNvSpPr>
              <a:spLocks noChangeAspect="1" noChangeArrowheads="1"/>
            </p:cNvSpPr>
            <p:nvPr/>
          </p:nvSpPr>
          <p:spPr bwMode="auto">
            <a:xfrm>
              <a:off x="4689" y="1052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8" name="Oval 114"/>
            <p:cNvSpPr>
              <a:spLocks noChangeAspect="1" noChangeArrowheads="1"/>
            </p:cNvSpPr>
            <p:nvPr/>
          </p:nvSpPr>
          <p:spPr bwMode="auto">
            <a:xfrm>
              <a:off x="4124" y="131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5" name="Text Box 121"/>
          <p:cNvSpPr txBox="1">
            <a:spLocks noChangeArrowheads="1"/>
          </p:cNvSpPr>
          <p:nvPr/>
        </p:nvSpPr>
        <p:spPr bwMode="auto">
          <a:xfrm>
            <a:off x="960108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4106" name="Text Box 122"/>
          <p:cNvSpPr txBox="1">
            <a:spLocks noChangeArrowheads="1"/>
          </p:cNvSpPr>
          <p:nvPr/>
        </p:nvSpPr>
        <p:spPr bwMode="auto">
          <a:xfrm>
            <a:off x="5239439" y="78443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7295" name="Rectangle 127"/>
          <p:cNvSpPr>
            <a:spLocks noGrp="1" noChangeArrowheads="1"/>
          </p:cNvSpPr>
          <p:nvPr>
            <p:ph type="title"/>
          </p:nvPr>
        </p:nvSpPr>
        <p:spPr>
          <a:xfrm>
            <a:off x="398463" y="0"/>
            <a:ext cx="8229600" cy="74453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 </a:t>
            </a: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Проекции прямой</a:t>
            </a:r>
          </a:p>
        </p:txBody>
      </p:sp>
      <p:grpSp>
        <p:nvGrpSpPr>
          <p:cNvPr id="4108" name="Group 145"/>
          <p:cNvGrpSpPr>
            <a:grpSpLocks/>
          </p:cNvGrpSpPr>
          <p:nvPr/>
        </p:nvGrpSpPr>
        <p:grpSpPr bwMode="auto">
          <a:xfrm>
            <a:off x="1246428" y="1478442"/>
            <a:ext cx="4216400" cy="3997325"/>
            <a:chOff x="345" y="915"/>
            <a:chExt cx="2656" cy="2518"/>
          </a:xfrm>
        </p:grpSpPr>
        <p:sp>
          <p:nvSpPr>
            <p:cNvPr id="4109" name="Rectangle 8"/>
            <p:cNvSpPr>
              <a:spLocks noChangeAspect="1" noChangeArrowheads="1"/>
            </p:cNvSpPr>
            <p:nvPr/>
          </p:nvSpPr>
          <p:spPr bwMode="auto">
            <a:xfrm>
              <a:off x="383" y="976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grpSp>
          <p:nvGrpSpPr>
            <p:cNvPr id="4110" name="Group 9"/>
            <p:cNvGrpSpPr>
              <a:grpSpLocks/>
            </p:cNvGrpSpPr>
            <p:nvPr/>
          </p:nvGrpSpPr>
          <p:grpSpPr bwMode="auto">
            <a:xfrm>
              <a:off x="345" y="915"/>
              <a:ext cx="490" cy="385"/>
              <a:chOff x="236" y="1132"/>
              <a:chExt cx="394" cy="309"/>
            </a:xfrm>
          </p:grpSpPr>
          <p:sp>
            <p:nvSpPr>
              <p:cNvPr id="4167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236" y="1132"/>
                <a:ext cx="313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4168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371" y="1271"/>
                <a:ext cx="259" cy="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4111" name="Group 12"/>
            <p:cNvGrpSpPr>
              <a:grpSpLocks/>
            </p:cNvGrpSpPr>
            <p:nvPr/>
          </p:nvGrpSpPr>
          <p:grpSpPr bwMode="auto">
            <a:xfrm>
              <a:off x="371" y="2306"/>
              <a:ext cx="2630" cy="1127"/>
              <a:chOff x="755" y="2609"/>
              <a:chExt cx="2168" cy="929"/>
            </a:xfrm>
          </p:grpSpPr>
          <p:sp>
            <p:nvSpPr>
              <p:cNvPr id="4163" name="AutoShape 13"/>
              <p:cNvSpPr>
                <a:spLocks noChangeAspect="1" noChangeArrowheads="1"/>
              </p:cNvSpPr>
              <p:nvPr/>
            </p:nvSpPr>
            <p:spPr bwMode="auto">
              <a:xfrm flipH="1">
                <a:off x="755" y="2609"/>
                <a:ext cx="2168" cy="929"/>
              </a:xfrm>
              <a:prstGeom prst="parallelogram">
                <a:avLst>
                  <a:gd name="adj" fmla="val 70908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4164" name="Group 14"/>
              <p:cNvGrpSpPr>
                <a:grpSpLocks/>
              </p:cNvGrpSpPr>
              <p:nvPr/>
            </p:nvGrpSpPr>
            <p:grpSpPr bwMode="auto">
              <a:xfrm rot="-851333">
                <a:off x="1346" y="3215"/>
                <a:ext cx="395" cy="314"/>
                <a:chOff x="235" y="1130"/>
                <a:chExt cx="395" cy="314"/>
              </a:xfrm>
            </p:grpSpPr>
            <p:sp>
              <p:nvSpPr>
                <p:cNvPr id="4165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5" y="1130"/>
                  <a:ext cx="313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4166" name="Text Box 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1" y="1270"/>
                  <a:ext cx="259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sp>
          <p:nvSpPr>
            <p:cNvPr id="4112" name="Text Box 17"/>
            <p:cNvSpPr txBox="1">
              <a:spLocks noChangeArrowheads="1"/>
            </p:cNvSpPr>
            <p:nvPr/>
          </p:nvSpPr>
          <p:spPr bwMode="auto">
            <a:xfrm>
              <a:off x="2200" y="2049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O</a:t>
              </a:r>
              <a:endParaRPr lang="ru-RU" sz="2400" b="1"/>
            </a:p>
          </p:txBody>
        </p:sp>
        <p:sp>
          <p:nvSpPr>
            <p:cNvPr id="4113" name="Line 19"/>
            <p:cNvSpPr>
              <a:spLocks noChangeAspect="1" noChangeShapeType="1"/>
            </p:cNvSpPr>
            <p:nvPr/>
          </p:nvSpPr>
          <p:spPr bwMode="auto">
            <a:xfrm>
              <a:off x="1320" y="1968"/>
              <a:ext cx="0" cy="700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4" name="Line 24"/>
            <p:cNvSpPr>
              <a:spLocks noChangeAspect="1" noChangeShapeType="1"/>
            </p:cNvSpPr>
            <p:nvPr/>
          </p:nvSpPr>
          <p:spPr bwMode="auto">
            <a:xfrm>
              <a:off x="1052" y="1600"/>
              <a:ext cx="268" cy="36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5" name="Oval 28"/>
            <p:cNvSpPr>
              <a:spLocks noChangeAspect="1" noChangeArrowheads="1"/>
            </p:cNvSpPr>
            <p:nvPr/>
          </p:nvSpPr>
          <p:spPr bwMode="auto">
            <a:xfrm>
              <a:off x="1282" y="1917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6" name="Text Box 29"/>
            <p:cNvSpPr txBox="1">
              <a:spLocks noChangeAspect="1" noChangeArrowheads="1"/>
            </p:cNvSpPr>
            <p:nvPr/>
          </p:nvSpPr>
          <p:spPr bwMode="auto">
            <a:xfrm>
              <a:off x="1248" y="1601"/>
              <a:ext cx="27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4E03C9"/>
                  </a:solidFill>
                  <a:latin typeface="GOST type B" pitchFamily="34" charset="0"/>
                </a:rPr>
                <a:t>A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17" name="Line 30"/>
            <p:cNvSpPr>
              <a:spLocks noChangeAspect="1" noChangeShapeType="1"/>
            </p:cNvSpPr>
            <p:nvPr/>
          </p:nvSpPr>
          <p:spPr bwMode="auto">
            <a:xfrm>
              <a:off x="1052" y="2300"/>
              <a:ext cx="268" cy="36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8" name="Line 31"/>
            <p:cNvSpPr>
              <a:spLocks noChangeAspect="1" noChangeShapeType="1"/>
            </p:cNvSpPr>
            <p:nvPr/>
          </p:nvSpPr>
          <p:spPr bwMode="auto">
            <a:xfrm>
              <a:off x="1052" y="1600"/>
              <a:ext cx="0" cy="705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19" name="Group 32"/>
            <p:cNvGrpSpPr>
              <a:grpSpLocks/>
            </p:cNvGrpSpPr>
            <p:nvPr/>
          </p:nvGrpSpPr>
          <p:grpSpPr bwMode="auto">
            <a:xfrm>
              <a:off x="816" y="1185"/>
              <a:ext cx="352" cy="400"/>
              <a:chOff x="1200" y="1488"/>
              <a:chExt cx="352" cy="400"/>
            </a:xfrm>
          </p:grpSpPr>
          <p:sp>
            <p:nvSpPr>
              <p:cNvPr id="4161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62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20" name="Group 35"/>
            <p:cNvGrpSpPr>
              <a:grpSpLocks/>
            </p:cNvGrpSpPr>
            <p:nvPr/>
          </p:nvGrpSpPr>
          <p:grpSpPr bwMode="auto">
            <a:xfrm>
              <a:off x="1116" y="2613"/>
              <a:ext cx="352" cy="400"/>
              <a:chOff x="1200" y="1488"/>
              <a:chExt cx="352" cy="400"/>
            </a:xfrm>
          </p:grpSpPr>
          <p:sp>
            <p:nvSpPr>
              <p:cNvPr id="4159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4160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21" name="Line 42"/>
            <p:cNvSpPr>
              <a:spLocks noChangeAspect="1" noChangeShapeType="1"/>
            </p:cNvSpPr>
            <p:nvPr/>
          </p:nvSpPr>
          <p:spPr bwMode="auto">
            <a:xfrm>
              <a:off x="1997" y="1913"/>
              <a:ext cx="0" cy="1043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2" name="Line 47"/>
            <p:cNvSpPr>
              <a:spLocks noChangeAspect="1" noChangeShapeType="1"/>
            </p:cNvSpPr>
            <p:nvPr/>
          </p:nvSpPr>
          <p:spPr bwMode="auto">
            <a:xfrm>
              <a:off x="1509" y="1247"/>
              <a:ext cx="485" cy="666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3" name="Oval 51"/>
            <p:cNvSpPr>
              <a:spLocks noChangeAspect="1" noChangeArrowheads="1"/>
            </p:cNvSpPr>
            <p:nvPr/>
          </p:nvSpPr>
          <p:spPr bwMode="auto">
            <a:xfrm>
              <a:off x="1956" y="1862"/>
              <a:ext cx="72" cy="71"/>
            </a:xfrm>
            <a:prstGeom prst="ellipse">
              <a:avLst/>
            </a:prstGeom>
            <a:solidFill>
              <a:srgbClr val="4E03C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4" name="Text Box 52"/>
            <p:cNvSpPr txBox="1">
              <a:spLocks noChangeAspect="1" noChangeArrowheads="1"/>
            </p:cNvSpPr>
            <p:nvPr/>
          </p:nvSpPr>
          <p:spPr bwMode="auto">
            <a:xfrm>
              <a:off x="1922" y="1546"/>
              <a:ext cx="25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4E03C9"/>
                  </a:solidFill>
                  <a:latin typeface="GOST type B" pitchFamily="34" charset="0"/>
                </a:rPr>
                <a:t>B</a:t>
              </a:r>
              <a:endParaRPr lang="ru-RU" sz="3200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25" name="Line 53"/>
            <p:cNvSpPr>
              <a:spLocks noChangeAspect="1" noChangeShapeType="1"/>
            </p:cNvSpPr>
            <p:nvPr/>
          </p:nvSpPr>
          <p:spPr bwMode="auto">
            <a:xfrm>
              <a:off x="1513" y="2305"/>
              <a:ext cx="480" cy="65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Line 54"/>
            <p:cNvSpPr>
              <a:spLocks noChangeAspect="1" noChangeShapeType="1"/>
            </p:cNvSpPr>
            <p:nvPr/>
          </p:nvSpPr>
          <p:spPr bwMode="auto">
            <a:xfrm>
              <a:off x="1516" y="1248"/>
              <a:ext cx="0" cy="106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27" name="Group 55"/>
            <p:cNvGrpSpPr>
              <a:grpSpLocks/>
            </p:cNvGrpSpPr>
            <p:nvPr/>
          </p:nvGrpSpPr>
          <p:grpSpPr bwMode="auto">
            <a:xfrm>
              <a:off x="1747" y="2899"/>
              <a:ext cx="352" cy="400"/>
              <a:chOff x="1200" y="1488"/>
              <a:chExt cx="352" cy="400"/>
            </a:xfrm>
          </p:grpSpPr>
          <p:sp>
            <p:nvSpPr>
              <p:cNvPr id="4157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8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28" name="Line 61"/>
            <p:cNvSpPr>
              <a:spLocks noChangeShapeType="1"/>
            </p:cNvSpPr>
            <p:nvPr/>
          </p:nvSpPr>
          <p:spPr bwMode="auto">
            <a:xfrm flipV="1">
              <a:off x="721" y="1868"/>
              <a:ext cx="1615" cy="138"/>
            </a:xfrm>
            <a:prstGeom prst="line">
              <a:avLst/>
            </a:prstGeom>
            <a:noFill/>
            <a:ln w="317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Text Box 62"/>
            <p:cNvSpPr txBox="1">
              <a:spLocks noChangeArrowheads="1"/>
            </p:cNvSpPr>
            <p:nvPr/>
          </p:nvSpPr>
          <p:spPr bwMode="auto">
            <a:xfrm>
              <a:off x="732" y="1705"/>
              <a:ext cx="3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4E03C9"/>
                  </a:solidFill>
                  <a:latin typeface="GOST type B" pitchFamily="34" charset="0"/>
                </a:rPr>
                <a:t>m</a:t>
              </a:r>
              <a:endParaRPr lang="ru-RU" sz="2400" b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4130" name="Line 63"/>
            <p:cNvSpPr>
              <a:spLocks noChangeShapeType="1"/>
            </p:cNvSpPr>
            <p:nvPr/>
          </p:nvSpPr>
          <p:spPr bwMode="auto">
            <a:xfrm flipV="1">
              <a:off x="745" y="1087"/>
              <a:ext cx="1001" cy="73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Line 64"/>
            <p:cNvSpPr>
              <a:spLocks noChangeShapeType="1"/>
            </p:cNvSpPr>
            <p:nvPr/>
          </p:nvSpPr>
          <p:spPr bwMode="auto">
            <a:xfrm>
              <a:off x="835" y="2437"/>
              <a:ext cx="1485" cy="68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Oval 65"/>
            <p:cNvSpPr>
              <a:spLocks noChangeAspect="1" noChangeArrowheads="1"/>
            </p:cNvSpPr>
            <p:nvPr/>
          </p:nvSpPr>
          <p:spPr bwMode="auto">
            <a:xfrm>
              <a:off x="1014" y="156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33" name="Group 66"/>
            <p:cNvGrpSpPr>
              <a:grpSpLocks/>
            </p:cNvGrpSpPr>
            <p:nvPr/>
          </p:nvGrpSpPr>
          <p:grpSpPr bwMode="auto">
            <a:xfrm>
              <a:off x="1139" y="918"/>
              <a:ext cx="352" cy="400"/>
              <a:chOff x="1200" y="1488"/>
              <a:chExt cx="352" cy="400"/>
            </a:xfrm>
          </p:grpSpPr>
          <p:sp>
            <p:nvSpPr>
              <p:cNvPr id="4155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4156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4134" name="Oval 69"/>
            <p:cNvSpPr>
              <a:spLocks noChangeAspect="1" noChangeArrowheads="1"/>
            </p:cNvSpPr>
            <p:nvPr/>
          </p:nvSpPr>
          <p:spPr bwMode="auto">
            <a:xfrm>
              <a:off x="1288" y="2625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Oval 70"/>
            <p:cNvSpPr>
              <a:spLocks noChangeAspect="1" noChangeArrowheads="1"/>
            </p:cNvSpPr>
            <p:nvPr/>
          </p:nvSpPr>
          <p:spPr bwMode="auto">
            <a:xfrm>
              <a:off x="1962" y="2933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6" name="Oval 71"/>
            <p:cNvSpPr>
              <a:spLocks noChangeAspect="1" noChangeArrowheads="1"/>
            </p:cNvSpPr>
            <p:nvPr/>
          </p:nvSpPr>
          <p:spPr bwMode="auto">
            <a:xfrm>
              <a:off x="1480" y="122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137" name="Group 72"/>
            <p:cNvGrpSpPr>
              <a:grpSpLocks/>
            </p:cNvGrpSpPr>
            <p:nvPr/>
          </p:nvGrpSpPr>
          <p:grpSpPr bwMode="auto">
            <a:xfrm>
              <a:off x="1631" y="1023"/>
              <a:ext cx="352" cy="400"/>
              <a:chOff x="1200" y="1488"/>
              <a:chExt cx="352" cy="400"/>
            </a:xfrm>
          </p:grpSpPr>
          <p:sp>
            <p:nvSpPr>
              <p:cNvPr id="4153" name="Text Box 7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4" name="Text Box 7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38" name="Group 75"/>
            <p:cNvGrpSpPr>
              <a:grpSpLocks/>
            </p:cNvGrpSpPr>
            <p:nvPr/>
          </p:nvGrpSpPr>
          <p:grpSpPr bwMode="auto">
            <a:xfrm>
              <a:off x="2109" y="2660"/>
              <a:ext cx="352" cy="400"/>
              <a:chOff x="1200" y="1488"/>
              <a:chExt cx="352" cy="400"/>
            </a:xfrm>
          </p:grpSpPr>
          <p:sp>
            <p:nvSpPr>
              <p:cNvPr id="4151" name="Text Box 7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m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4152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4139" name="Group 133"/>
            <p:cNvGrpSpPr>
              <a:grpSpLocks noChangeAspect="1"/>
            </p:cNvGrpSpPr>
            <p:nvPr/>
          </p:nvGrpSpPr>
          <p:grpSpPr bwMode="auto">
            <a:xfrm rot="5400000">
              <a:off x="1956" y="2332"/>
              <a:ext cx="81" cy="63"/>
              <a:chOff x="2533" y="2425"/>
              <a:chExt cx="45" cy="35"/>
            </a:xfrm>
          </p:grpSpPr>
          <p:sp>
            <p:nvSpPr>
              <p:cNvPr id="4149" name="Line 134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82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0" name="Group 136"/>
            <p:cNvGrpSpPr>
              <a:grpSpLocks noChangeAspect="1"/>
            </p:cNvGrpSpPr>
            <p:nvPr/>
          </p:nvGrpSpPr>
          <p:grpSpPr bwMode="auto">
            <a:xfrm rot="-7476000">
              <a:off x="1714" y="1552"/>
              <a:ext cx="81" cy="63"/>
              <a:chOff x="2533" y="2425"/>
              <a:chExt cx="45" cy="35"/>
            </a:xfrm>
          </p:grpSpPr>
          <p:sp>
            <p:nvSpPr>
              <p:cNvPr id="4147" name="Line 137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1" name="Group 139"/>
            <p:cNvGrpSpPr>
              <a:grpSpLocks noChangeAspect="1"/>
            </p:cNvGrpSpPr>
            <p:nvPr/>
          </p:nvGrpSpPr>
          <p:grpSpPr bwMode="auto">
            <a:xfrm rot="-7476000">
              <a:off x="1162" y="1776"/>
              <a:ext cx="81" cy="63"/>
              <a:chOff x="2533" y="2425"/>
              <a:chExt cx="45" cy="35"/>
            </a:xfrm>
          </p:grpSpPr>
          <p:sp>
            <p:nvSpPr>
              <p:cNvPr id="4145" name="Line 140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6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42" name="Group 142"/>
            <p:cNvGrpSpPr>
              <a:grpSpLocks noChangeAspect="1"/>
            </p:cNvGrpSpPr>
            <p:nvPr/>
          </p:nvGrpSpPr>
          <p:grpSpPr bwMode="auto">
            <a:xfrm rot="5400000">
              <a:off x="1279" y="2233"/>
              <a:ext cx="81" cy="63"/>
              <a:chOff x="2533" y="2425"/>
              <a:chExt cx="45" cy="35"/>
            </a:xfrm>
          </p:grpSpPr>
          <p:sp>
            <p:nvSpPr>
              <p:cNvPr id="4143" name="Line 14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Line 14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37885" y="0"/>
            <a:ext cx="91217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3200" b="1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задачи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357792" y="664683"/>
            <a:ext cx="1209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dirty="0"/>
              <a:t>Задача 1.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615661" y="627063"/>
            <a:ext cx="7239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 dirty="0">
                <a:solidFill>
                  <a:srgbClr val="CC0099"/>
                </a:solidFill>
              </a:rPr>
              <a:t>Определить расстояние от точки </a:t>
            </a:r>
            <a:r>
              <a:rPr lang="ru-RU" sz="2400" b="1" i="1" dirty="0">
                <a:solidFill>
                  <a:srgbClr val="CC0099"/>
                </a:solidFill>
                <a:latin typeface="GOST type B" pitchFamily="34" charset="0"/>
              </a:rPr>
              <a:t>А</a:t>
            </a:r>
            <a:r>
              <a:rPr lang="ru-RU" sz="2000" b="1" dirty="0">
                <a:solidFill>
                  <a:srgbClr val="CC0099"/>
                </a:solidFill>
              </a:rPr>
              <a:t> до прямой </a:t>
            </a:r>
            <a:r>
              <a:rPr lang="en-US" sz="2400" b="1" i="1" dirty="0">
                <a:solidFill>
                  <a:srgbClr val="CC0099"/>
                </a:solidFill>
                <a:latin typeface="GOST type B" pitchFamily="34" charset="0"/>
              </a:rPr>
              <a:t>l</a:t>
            </a:r>
            <a:r>
              <a:rPr lang="ru-RU" sz="2400" b="1" i="1" dirty="0">
                <a:solidFill>
                  <a:srgbClr val="CC0099"/>
                </a:solidFill>
                <a:latin typeface="GOST type B" pitchFamily="34" charset="0"/>
              </a:rPr>
              <a:t> </a:t>
            </a:r>
            <a:r>
              <a:rPr lang="en-US" sz="2000" b="1" dirty="0">
                <a:solidFill>
                  <a:srgbClr val="CC0099"/>
                </a:solidFill>
              </a:rPr>
              <a:t> </a:t>
            </a:r>
            <a:r>
              <a:rPr lang="ru-RU" sz="2000" b="1" dirty="0">
                <a:solidFill>
                  <a:srgbClr val="CC0099"/>
                </a:solidFill>
              </a:rPr>
              <a:t>способом перемены плоскостей проекций</a:t>
            </a:r>
          </a:p>
        </p:txBody>
      </p:sp>
      <p:grpSp>
        <p:nvGrpSpPr>
          <p:cNvPr id="32773" name="Group 5"/>
          <p:cNvGrpSpPr>
            <a:grpSpLocks/>
          </p:cNvGrpSpPr>
          <p:nvPr/>
        </p:nvGrpSpPr>
        <p:grpSpPr bwMode="auto">
          <a:xfrm>
            <a:off x="292100" y="1495425"/>
            <a:ext cx="3444875" cy="2786063"/>
            <a:chOff x="184" y="1117"/>
            <a:chExt cx="2170" cy="1755"/>
          </a:xfrm>
        </p:grpSpPr>
        <p:sp>
          <p:nvSpPr>
            <p:cNvPr id="32869" name="Line 6"/>
            <p:cNvSpPr>
              <a:spLocks noChangeAspect="1" noChangeShapeType="1"/>
            </p:cNvSpPr>
            <p:nvPr/>
          </p:nvSpPr>
          <p:spPr bwMode="auto">
            <a:xfrm flipH="1">
              <a:off x="426" y="2100"/>
              <a:ext cx="19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arrow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0" name="Line 7"/>
            <p:cNvSpPr>
              <a:spLocks noChangeAspect="1" noChangeShapeType="1"/>
            </p:cNvSpPr>
            <p:nvPr/>
          </p:nvSpPr>
          <p:spPr bwMode="auto">
            <a:xfrm>
              <a:off x="1213" y="1781"/>
              <a:ext cx="0" cy="75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1" name="Text Box 8"/>
            <p:cNvSpPr txBox="1">
              <a:spLocks noChangeAspect="1" noChangeArrowheads="1"/>
            </p:cNvSpPr>
            <p:nvPr/>
          </p:nvSpPr>
          <p:spPr bwMode="auto">
            <a:xfrm>
              <a:off x="467" y="2064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2872" name="Text Box 9"/>
            <p:cNvSpPr txBox="1">
              <a:spLocks noChangeAspect="1" noChangeArrowheads="1"/>
            </p:cNvSpPr>
            <p:nvPr/>
          </p:nvSpPr>
          <p:spPr bwMode="auto">
            <a:xfrm>
              <a:off x="457" y="1735"/>
              <a:ext cx="4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latin typeface="GOST type B" pitchFamily="34" charset="0"/>
                </a:rPr>
                <a:t>П</a:t>
              </a:r>
              <a:r>
                <a:rPr lang="ru-RU" sz="2800" b="1" i="1" baseline="-20000">
                  <a:latin typeface="GOST type B" pitchFamily="34" charset="0"/>
                </a:rPr>
                <a:t>2</a:t>
              </a:r>
            </a:p>
          </p:txBody>
        </p:sp>
        <p:sp>
          <p:nvSpPr>
            <p:cNvPr id="32873" name="Text Box 10"/>
            <p:cNvSpPr txBox="1">
              <a:spLocks noChangeAspect="1" noChangeArrowheads="1"/>
            </p:cNvSpPr>
            <p:nvPr/>
          </p:nvSpPr>
          <p:spPr bwMode="auto">
            <a:xfrm>
              <a:off x="184" y="202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latin typeface="GOST type B" pitchFamily="34" charset="0"/>
                </a:rPr>
                <a:t>x</a:t>
              </a:r>
              <a:endParaRPr lang="ru-RU" sz="2800" b="1" i="1" baseline="-20000">
                <a:latin typeface="GOST type B" pitchFamily="34" charset="0"/>
              </a:endParaRPr>
            </a:p>
          </p:txBody>
        </p:sp>
        <p:sp>
          <p:nvSpPr>
            <p:cNvPr id="32874" name="Line 11"/>
            <p:cNvSpPr>
              <a:spLocks noChangeShapeType="1"/>
            </p:cNvSpPr>
            <p:nvPr/>
          </p:nvSpPr>
          <p:spPr bwMode="auto">
            <a:xfrm flipV="1">
              <a:off x="1349" y="2402"/>
              <a:ext cx="542" cy="4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5" name="Line 12"/>
            <p:cNvSpPr>
              <a:spLocks noChangeShapeType="1"/>
            </p:cNvSpPr>
            <p:nvPr/>
          </p:nvSpPr>
          <p:spPr bwMode="auto">
            <a:xfrm>
              <a:off x="1347" y="1324"/>
              <a:ext cx="544" cy="2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6" name="Line 13"/>
            <p:cNvSpPr>
              <a:spLocks noChangeShapeType="1"/>
            </p:cNvSpPr>
            <p:nvPr/>
          </p:nvSpPr>
          <p:spPr bwMode="auto">
            <a:xfrm flipV="1">
              <a:off x="1349" y="1317"/>
              <a:ext cx="0" cy="15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7" name="Line 14"/>
            <p:cNvSpPr>
              <a:spLocks noChangeShapeType="1"/>
            </p:cNvSpPr>
            <p:nvPr/>
          </p:nvSpPr>
          <p:spPr bwMode="auto">
            <a:xfrm flipV="1">
              <a:off x="1891" y="1523"/>
              <a:ext cx="0" cy="8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78" name="Text Box 15"/>
            <p:cNvSpPr txBox="1">
              <a:spLocks noChangeAspect="1" noChangeArrowheads="1"/>
            </p:cNvSpPr>
            <p:nvPr/>
          </p:nvSpPr>
          <p:spPr bwMode="auto">
            <a:xfrm>
              <a:off x="1685" y="1117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en-US" sz="3200" b="1" i="1" baseline="-20000">
                  <a:latin typeface="GOST type B" pitchFamily="34" charset="0"/>
                </a:rPr>
                <a:t>2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2879" name="Text Box 16"/>
            <p:cNvSpPr txBox="1">
              <a:spLocks noChangeAspect="1" noChangeArrowheads="1"/>
            </p:cNvSpPr>
            <p:nvPr/>
          </p:nvSpPr>
          <p:spPr bwMode="auto">
            <a:xfrm>
              <a:off x="830" y="2296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en-US" sz="3200" b="1" i="1" baseline="-20000">
                  <a:latin typeface="GOST type B" pitchFamily="34" charset="0"/>
                </a:rPr>
                <a:t>1</a:t>
              </a:r>
              <a:endParaRPr lang="ru-RU" sz="3200" b="1" i="1" baseline="-20000">
                <a:latin typeface="GOST type B" pitchFamily="34" charset="0"/>
              </a:endParaRPr>
            </a:p>
          </p:txBody>
        </p:sp>
        <p:sp>
          <p:nvSpPr>
            <p:cNvPr id="32880" name="Text Box 17"/>
            <p:cNvSpPr txBox="1">
              <a:spLocks noChangeAspect="1" noChangeArrowheads="1"/>
            </p:cNvSpPr>
            <p:nvPr/>
          </p:nvSpPr>
          <p:spPr bwMode="auto">
            <a:xfrm>
              <a:off x="1588" y="2114"/>
              <a:ext cx="30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latin typeface="GOST type B" pitchFamily="34" charset="0"/>
                </a:rPr>
                <a:t>l</a:t>
              </a:r>
              <a:r>
                <a:rPr lang="ru-RU" sz="3200" b="1" i="1" baseline="-20000">
                  <a:latin typeface="GOST type B" pitchFamily="34" charset="0"/>
                </a:rPr>
                <a:t>1</a:t>
              </a:r>
            </a:p>
          </p:txBody>
        </p:sp>
        <p:sp>
          <p:nvSpPr>
            <p:cNvPr id="32881" name="Text Box 18"/>
            <p:cNvSpPr txBox="1">
              <a:spLocks noChangeAspect="1" noChangeArrowheads="1"/>
            </p:cNvSpPr>
            <p:nvPr/>
          </p:nvSpPr>
          <p:spPr bwMode="auto">
            <a:xfrm>
              <a:off x="832" y="1478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latin typeface="GOST type B" pitchFamily="34" charset="0"/>
                </a:rPr>
                <a:t>А</a:t>
              </a:r>
              <a:r>
                <a:rPr lang="ru-RU" sz="3200" b="1" i="1" baseline="-20000"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201863" y="2986088"/>
            <a:ext cx="2260600" cy="1495425"/>
            <a:chOff x="1387" y="2056"/>
            <a:chExt cx="1424" cy="942"/>
          </a:xfrm>
        </p:grpSpPr>
        <p:sp>
          <p:nvSpPr>
            <p:cNvPr id="32864" name="Oval 20"/>
            <p:cNvSpPr>
              <a:spLocks noChangeArrowheads="1"/>
            </p:cNvSpPr>
            <p:nvPr/>
          </p:nvSpPr>
          <p:spPr bwMode="auto">
            <a:xfrm>
              <a:off x="1461" y="2816"/>
              <a:ext cx="56" cy="56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65" name="Freeform 21"/>
            <p:cNvSpPr>
              <a:spLocks/>
            </p:cNvSpPr>
            <p:nvPr/>
          </p:nvSpPr>
          <p:spPr bwMode="auto">
            <a:xfrm>
              <a:off x="1387" y="2909"/>
              <a:ext cx="79" cy="89"/>
            </a:xfrm>
            <a:custGeom>
              <a:avLst/>
              <a:gdLst>
                <a:gd name="T0" fmla="*/ 0 w 79"/>
                <a:gd name="T1" fmla="*/ 44 h 89"/>
                <a:gd name="T2" fmla="*/ 48 w 79"/>
                <a:gd name="T3" fmla="*/ 0 h 89"/>
                <a:gd name="T4" fmla="*/ 29 w 79"/>
                <a:gd name="T5" fmla="*/ 89 h 89"/>
                <a:gd name="T6" fmla="*/ 79 w 79"/>
                <a:gd name="T7" fmla="*/ 44 h 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"/>
                <a:gd name="T13" fmla="*/ 0 h 89"/>
                <a:gd name="T14" fmla="*/ 79 w 79"/>
                <a:gd name="T15" fmla="*/ 89 h 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" h="89">
                  <a:moveTo>
                    <a:pt x="0" y="44"/>
                  </a:moveTo>
                  <a:lnTo>
                    <a:pt x="48" y="0"/>
                  </a:lnTo>
                  <a:lnTo>
                    <a:pt x="29" y="89"/>
                  </a:lnTo>
                  <a:lnTo>
                    <a:pt x="79" y="44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2866" name="Group 22"/>
            <p:cNvGrpSpPr>
              <a:grpSpLocks/>
            </p:cNvGrpSpPr>
            <p:nvPr/>
          </p:nvGrpSpPr>
          <p:grpSpPr bwMode="auto">
            <a:xfrm>
              <a:off x="2515" y="2056"/>
              <a:ext cx="296" cy="478"/>
              <a:chOff x="2515" y="2056"/>
              <a:chExt cx="296" cy="478"/>
            </a:xfrm>
          </p:grpSpPr>
          <p:sp>
            <p:nvSpPr>
              <p:cNvPr id="32867" name="Oval 23"/>
              <p:cNvSpPr>
                <a:spLocks noChangeArrowheads="1"/>
              </p:cNvSpPr>
              <p:nvPr/>
            </p:nvSpPr>
            <p:spPr bwMode="auto">
              <a:xfrm>
                <a:off x="2515" y="2056"/>
                <a:ext cx="56" cy="56"/>
              </a:xfrm>
              <a:prstGeom prst="ellips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68" name="Freeform 24"/>
              <p:cNvSpPr>
                <a:spLocks/>
              </p:cNvSpPr>
              <p:nvPr/>
            </p:nvSpPr>
            <p:spPr bwMode="auto">
              <a:xfrm rot="3951919">
                <a:off x="2727" y="2450"/>
                <a:ext cx="79" cy="89"/>
              </a:xfrm>
              <a:custGeom>
                <a:avLst/>
                <a:gdLst>
                  <a:gd name="T0" fmla="*/ 0 w 79"/>
                  <a:gd name="T1" fmla="*/ 44 h 89"/>
                  <a:gd name="T2" fmla="*/ 48 w 79"/>
                  <a:gd name="T3" fmla="*/ 0 h 89"/>
                  <a:gd name="T4" fmla="*/ 29 w 79"/>
                  <a:gd name="T5" fmla="*/ 89 h 89"/>
                  <a:gd name="T6" fmla="*/ 79 w 79"/>
                  <a:gd name="T7" fmla="*/ 44 h 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9"/>
                  <a:gd name="T13" fmla="*/ 0 h 89"/>
                  <a:gd name="T14" fmla="*/ 79 w 79"/>
                  <a:gd name="T15" fmla="*/ 89 h 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9" h="89">
                    <a:moveTo>
                      <a:pt x="0" y="44"/>
                    </a:moveTo>
                    <a:lnTo>
                      <a:pt x="48" y="0"/>
                    </a:lnTo>
                    <a:lnTo>
                      <a:pt x="29" y="89"/>
                    </a:lnTo>
                    <a:lnTo>
                      <a:pt x="79" y="44"/>
                    </a:lnTo>
                  </a:path>
                </a:pathLst>
              </a:cu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3386138" y="3546475"/>
            <a:ext cx="1798637" cy="1071563"/>
            <a:chOff x="2133" y="2409"/>
            <a:chExt cx="1133" cy="675"/>
          </a:xfrm>
        </p:grpSpPr>
        <p:sp>
          <p:nvSpPr>
            <p:cNvPr id="32856" name="Line 26"/>
            <p:cNvSpPr>
              <a:spLocks noChangeAspect="1" noChangeShapeType="1"/>
            </p:cNvSpPr>
            <p:nvPr/>
          </p:nvSpPr>
          <p:spPr bwMode="auto">
            <a:xfrm rot="1984834" flipH="1">
              <a:off x="2133" y="2542"/>
              <a:ext cx="988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7" name="Line 27"/>
            <p:cNvSpPr>
              <a:spLocks noChangeShapeType="1"/>
            </p:cNvSpPr>
            <p:nvPr/>
          </p:nvSpPr>
          <p:spPr bwMode="auto">
            <a:xfrm rot="1984834" flipV="1">
              <a:off x="2598" y="2409"/>
              <a:ext cx="1" cy="675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58" name="Text Box 28"/>
            <p:cNvSpPr txBox="1">
              <a:spLocks noChangeAspect="1" noChangeArrowheads="1"/>
            </p:cNvSpPr>
            <p:nvPr/>
          </p:nvSpPr>
          <p:spPr bwMode="auto">
            <a:xfrm>
              <a:off x="2657" y="2678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59" name="Text Box 29"/>
            <p:cNvSpPr txBox="1">
              <a:spLocks noChangeAspect="1" noChangeArrowheads="1"/>
            </p:cNvSpPr>
            <p:nvPr/>
          </p:nvSpPr>
          <p:spPr bwMode="auto">
            <a:xfrm>
              <a:off x="2844" y="2432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5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60" name="Text Box 30"/>
            <p:cNvSpPr txBox="1">
              <a:spLocks noChangeAspect="1" noChangeArrowheads="1"/>
            </p:cNvSpPr>
            <p:nvPr/>
          </p:nvSpPr>
          <p:spPr bwMode="auto">
            <a:xfrm>
              <a:off x="2963" y="2685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2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2861" name="Group 31"/>
            <p:cNvGrpSpPr>
              <a:grpSpLocks noChangeAspect="1"/>
            </p:cNvGrpSpPr>
            <p:nvPr/>
          </p:nvGrpSpPr>
          <p:grpSpPr bwMode="auto">
            <a:xfrm rot="-8850157">
              <a:off x="2658" y="2616"/>
              <a:ext cx="109" cy="107"/>
              <a:chOff x="4826" y="2422"/>
              <a:chExt cx="157" cy="151"/>
            </a:xfrm>
          </p:grpSpPr>
          <p:sp>
            <p:nvSpPr>
              <p:cNvPr id="32862" name="Arc 32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63" name="Oval 33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2776" name="Group 34"/>
          <p:cNvGrpSpPr>
            <a:grpSpLocks/>
          </p:cNvGrpSpPr>
          <p:nvPr/>
        </p:nvGrpSpPr>
        <p:grpSpPr bwMode="auto">
          <a:xfrm>
            <a:off x="1851025" y="2584450"/>
            <a:ext cx="1820863" cy="2549525"/>
            <a:chOff x="1166" y="1803"/>
            <a:chExt cx="1147" cy="1606"/>
          </a:xfrm>
        </p:grpSpPr>
        <p:grpSp>
          <p:nvGrpSpPr>
            <p:cNvPr id="32842" name="Group 35"/>
            <p:cNvGrpSpPr>
              <a:grpSpLocks/>
            </p:cNvGrpSpPr>
            <p:nvPr/>
          </p:nvGrpSpPr>
          <p:grpSpPr bwMode="auto">
            <a:xfrm>
              <a:off x="1166" y="1803"/>
              <a:ext cx="779" cy="185"/>
              <a:chOff x="1166" y="1803"/>
              <a:chExt cx="779" cy="185"/>
            </a:xfrm>
          </p:grpSpPr>
          <p:sp>
            <p:nvSpPr>
              <p:cNvPr id="32850" name="Line 36"/>
              <p:cNvSpPr>
                <a:spLocks noChangeShapeType="1"/>
              </p:cNvSpPr>
              <p:nvPr/>
            </p:nvSpPr>
            <p:spPr bwMode="auto">
              <a:xfrm>
                <a:off x="1166" y="1918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1" name="Line 37"/>
              <p:cNvSpPr>
                <a:spLocks noChangeShapeType="1"/>
              </p:cNvSpPr>
              <p:nvPr/>
            </p:nvSpPr>
            <p:spPr bwMode="auto">
              <a:xfrm>
                <a:off x="1300" y="186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2" name="Line 38"/>
              <p:cNvSpPr>
                <a:spLocks noChangeShapeType="1"/>
              </p:cNvSpPr>
              <p:nvPr/>
            </p:nvSpPr>
            <p:spPr bwMode="auto">
              <a:xfrm>
                <a:off x="1300" y="1830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3" name="Line 39"/>
              <p:cNvSpPr>
                <a:spLocks noChangeShapeType="1"/>
              </p:cNvSpPr>
              <p:nvPr/>
            </p:nvSpPr>
            <p:spPr bwMode="auto">
              <a:xfrm>
                <a:off x="1839" y="1867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4" name="Line 40"/>
              <p:cNvSpPr>
                <a:spLocks noChangeShapeType="1"/>
              </p:cNvSpPr>
              <p:nvPr/>
            </p:nvSpPr>
            <p:spPr bwMode="auto">
              <a:xfrm>
                <a:off x="1839" y="183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55" name="Line 41"/>
              <p:cNvSpPr>
                <a:spLocks noChangeShapeType="1"/>
              </p:cNvSpPr>
              <p:nvPr/>
            </p:nvSpPr>
            <p:spPr bwMode="auto">
              <a:xfrm>
                <a:off x="1840" y="1803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2843" name="Group 42"/>
            <p:cNvGrpSpPr>
              <a:grpSpLocks/>
            </p:cNvGrpSpPr>
            <p:nvPr/>
          </p:nvGrpSpPr>
          <p:grpSpPr bwMode="auto">
            <a:xfrm>
              <a:off x="1666" y="2747"/>
              <a:ext cx="647" cy="662"/>
              <a:chOff x="1666" y="2747"/>
              <a:chExt cx="647" cy="662"/>
            </a:xfrm>
          </p:grpSpPr>
          <p:sp>
            <p:nvSpPr>
              <p:cNvPr id="32844" name="Line 43"/>
              <p:cNvSpPr>
                <a:spLocks noChangeShapeType="1"/>
              </p:cNvSpPr>
              <p:nvPr/>
            </p:nvSpPr>
            <p:spPr bwMode="auto">
              <a:xfrm rot="-3160162">
                <a:off x="1648" y="305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5" name="Line 44"/>
              <p:cNvSpPr>
                <a:spLocks noChangeShapeType="1"/>
              </p:cNvSpPr>
              <p:nvPr/>
            </p:nvSpPr>
            <p:spPr bwMode="auto">
              <a:xfrm rot="-3160162">
                <a:off x="1702" y="33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6" name="Line 45"/>
              <p:cNvSpPr>
                <a:spLocks noChangeShapeType="1"/>
              </p:cNvSpPr>
              <p:nvPr/>
            </p:nvSpPr>
            <p:spPr bwMode="auto">
              <a:xfrm rot="-3160162">
                <a:off x="1718" y="332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7" name="Line 46"/>
              <p:cNvSpPr>
                <a:spLocks noChangeShapeType="1"/>
              </p:cNvSpPr>
              <p:nvPr/>
            </p:nvSpPr>
            <p:spPr bwMode="auto">
              <a:xfrm rot="-3160162">
                <a:off x="2185" y="276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8" name="Line 47"/>
              <p:cNvSpPr>
                <a:spLocks noChangeShapeType="1"/>
              </p:cNvSpPr>
              <p:nvPr/>
            </p:nvSpPr>
            <p:spPr bwMode="auto">
              <a:xfrm rot="-3160162">
                <a:off x="2204" y="2785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49" name="Line 48"/>
              <p:cNvSpPr>
                <a:spLocks noChangeShapeType="1"/>
              </p:cNvSpPr>
              <p:nvPr/>
            </p:nvSpPr>
            <p:spPr bwMode="auto">
              <a:xfrm rot="-3160162">
                <a:off x="2225" y="2802"/>
                <a:ext cx="105" cy="7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77" name="Group 49"/>
          <p:cNvGrpSpPr>
            <a:grpSpLocks/>
          </p:cNvGrpSpPr>
          <p:nvPr/>
        </p:nvGrpSpPr>
        <p:grpSpPr bwMode="auto">
          <a:xfrm>
            <a:off x="2300288" y="3543300"/>
            <a:ext cx="2220912" cy="2155825"/>
            <a:chOff x="1449" y="2407"/>
            <a:chExt cx="1399" cy="1358"/>
          </a:xfrm>
        </p:grpSpPr>
        <p:sp>
          <p:nvSpPr>
            <p:cNvPr id="32829" name="Text Box 50"/>
            <p:cNvSpPr txBox="1">
              <a:spLocks noChangeAspect="1" noChangeArrowheads="1"/>
            </p:cNvSpPr>
            <p:nvPr/>
          </p:nvSpPr>
          <p:spPr bwMode="auto">
            <a:xfrm>
              <a:off x="2130" y="2800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l</a:t>
              </a:r>
              <a:r>
                <a:rPr lang="en-US" sz="32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32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grpSp>
          <p:nvGrpSpPr>
            <p:cNvPr id="32830" name="Group 51"/>
            <p:cNvGrpSpPr>
              <a:grpSpLocks/>
            </p:cNvGrpSpPr>
            <p:nvPr/>
          </p:nvGrpSpPr>
          <p:grpSpPr bwMode="auto">
            <a:xfrm>
              <a:off x="1449" y="2407"/>
              <a:ext cx="1399" cy="1358"/>
              <a:chOff x="1449" y="2407"/>
              <a:chExt cx="1399" cy="1358"/>
            </a:xfrm>
          </p:grpSpPr>
          <p:grpSp>
            <p:nvGrpSpPr>
              <p:cNvPr id="32831" name="Group 52"/>
              <p:cNvGrpSpPr>
                <a:grpSpLocks noChangeAspect="1"/>
              </p:cNvGrpSpPr>
              <p:nvPr/>
            </p:nvGrpSpPr>
            <p:grpSpPr bwMode="auto">
              <a:xfrm rot="-7898694">
                <a:off x="1448" y="3076"/>
                <a:ext cx="109" cy="107"/>
                <a:chOff x="4826" y="2422"/>
                <a:chExt cx="157" cy="151"/>
              </a:xfrm>
            </p:grpSpPr>
            <p:sp>
              <p:nvSpPr>
                <p:cNvPr id="32840" name="Arc 53"/>
                <p:cNvSpPr>
                  <a:spLocks noChangeAspect="1"/>
                </p:cNvSpPr>
                <p:nvPr/>
              </p:nvSpPr>
              <p:spPr bwMode="auto">
                <a:xfrm rot="-5400000">
                  <a:off x="4829" y="2419"/>
                  <a:ext cx="151" cy="15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841" name="Oval 54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4907" y="2511"/>
                  <a:ext cx="25" cy="2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32832" name="Line 55"/>
              <p:cNvSpPr>
                <a:spLocks noChangeShapeType="1"/>
              </p:cNvSpPr>
              <p:nvPr/>
            </p:nvSpPr>
            <p:spPr bwMode="auto">
              <a:xfrm rot="8344863" flipV="1">
                <a:off x="1509" y="2409"/>
                <a:ext cx="2" cy="921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3" name="Line 56"/>
              <p:cNvSpPr>
                <a:spLocks noChangeShapeType="1"/>
              </p:cNvSpPr>
              <p:nvPr/>
            </p:nvSpPr>
            <p:spPr bwMode="auto">
              <a:xfrm flipH="1" flipV="1">
                <a:off x="1890" y="2407"/>
                <a:ext cx="532" cy="6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4" name="Line 57"/>
              <p:cNvSpPr>
                <a:spLocks noChangeShapeType="1"/>
              </p:cNvSpPr>
              <p:nvPr/>
            </p:nvSpPr>
            <p:spPr bwMode="auto">
              <a:xfrm rot="8344863" flipV="1">
                <a:off x="1680" y="2743"/>
                <a:ext cx="5" cy="1022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5" name="Line 58"/>
              <p:cNvSpPr>
                <a:spLocks noChangeShapeType="1"/>
              </p:cNvSpPr>
              <p:nvPr/>
            </p:nvSpPr>
            <p:spPr bwMode="auto">
              <a:xfrm flipH="1">
                <a:off x="2016" y="3021"/>
                <a:ext cx="406" cy="621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836" name="Oval 59"/>
              <p:cNvSpPr>
                <a:spLocks noChangeAspect="1" noChangeArrowheads="1"/>
              </p:cNvSpPr>
              <p:nvPr/>
            </p:nvSpPr>
            <p:spPr bwMode="auto">
              <a:xfrm>
                <a:off x="1780" y="3174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37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1843" y="2878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2838" name="Text Box 61"/>
              <p:cNvSpPr txBox="1">
                <a:spLocks noChangeAspect="1" noChangeArrowheads="1"/>
              </p:cNvSpPr>
              <p:nvPr/>
            </p:nvSpPr>
            <p:spPr bwMode="auto">
              <a:xfrm>
                <a:off x="2320" y="3092"/>
                <a:ext cx="528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solidFill>
                      <a:srgbClr val="0000FF"/>
                    </a:solidFill>
                    <a:latin typeface="GOST type B" pitchFamily="34" charset="0"/>
                  </a:rPr>
                  <a:t>н.в.</a:t>
                </a:r>
                <a:endParaRPr lang="ru-RU" sz="2800" b="1" i="1" baseline="-20000">
                  <a:solidFill>
                    <a:srgbClr val="0000FF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32839" name="Line 62"/>
              <p:cNvSpPr>
                <a:spLocks noChangeShapeType="1"/>
              </p:cNvSpPr>
              <p:nvPr/>
            </p:nvSpPr>
            <p:spPr bwMode="auto">
              <a:xfrm flipV="1">
                <a:off x="2237" y="3294"/>
                <a:ext cx="131" cy="1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778" name="Group 63"/>
          <p:cNvGrpSpPr>
            <a:grpSpLocks/>
          </p:cNvGrpSpPr>
          <p:nvPr/>
        </p:nvGrpSpPr>
        <p:grpSpPr bwMode="auto">
          <a:xfrm>
            <a:off x="1512888" y="3605213"/>
            <a:ext cx="2314575" cy="1692275"/>
            <a:chOff x="953" y="2446"/>
            <a:chExt cx="1458" cy="1066"/>
          </a:xfrm>
        </p:grpSpPr>
        <p:sp>
          <p:nvSpPr>
            <p:cNvPr id="32821" name="Text Box 64"/>
            <p:cNvSpPr txBox="1">
              <a:spLocks noChangeAspect="1" noChangeArrowheads="1"/>
            </p:cNvSpPr>
            <p:nvPr/>
          </p:nvSpPr>
          <p:spPr bwMode="auto">
            <a:xfrm>
              <a:off x="1043" y="2890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ru-RU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2822" name="Text Box 65"/>
            <p:cNvSpPr txBox="1">
              <a:spLocks noChangeAspect="1" noChangeArrowheads="1"/>
            </p:cNvSpPr>
            <p:nvPr/>
          </p:nvSpPr>
          <p:spPr bwMode="auto">
            <a:xfrm>
              <a:off x="1212" y="3185"/>
              <a:ext cx="41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800" b="1" i="1">
                  <a:solidFill>
                    <a:srgbClr val="0000FF"/>
                  </a:solidFill>
                  <a:latin typeface="GOST type B" pitchFamily="34" charset="0"/>
                </a:rPr>
                <a:t>П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4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23" name="Line 66"/>
            <p:cNvSpPr>
              <a:spLocks noChangeAspect="1" noChangeShapeType="1"/>
            </p:cNvSpPr>
            <p:nvPr/>
          </p:nvSpPr>
          <p:spPr bwMode="auto">
            <a:xfrm rot="8344863" flipH="1">
              <a:off x="1056" y="2855"/>
              <a:ext cx="1355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arrow" w="sm" len="lg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4" name="Text Box 67"/>
            <p:cNvSpPr txBox="1">
              <a:spLocks noChangeAspect="1" noChangeArrowheads="1"/>
            </p:cNvSpPr>
            <p:nvPr/>
          </p:nvSpPr>
          <p:spPr bwMode="auto">
            <a:xfrm>
              <a:off x="953" y="3153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800" b="1" i="1">
                  <a:solidFill>
                    <a:srgbClr val="0000FF"/>
                  </a:solidFill>
                  <a:latin typeface="GOST type B" pitchFamily="34" charset="0"/>
                </a:rPr>
                <a:t>x</a:t>
              </a:r>
              <a:r>
                <a:rPr lang="en-US" sz="2800" b="1" i="1" baseline="-20000">
                  <a:solidFill>
                    <a:srgbClr val="0000FF"/>
                  </a:solidFill>
                  <a:latin typeface="GOST type B" pitchFamily="34" charset="0"/>
                </a:rPr>
                <a:t>1</a:t>
              </a:r>
              <a:endParaRPr lang="ru-RU" sz="2800" b="1" i="1" baseline="-20000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32825" name="Line 68"/>
            <p:cNvSpPr>
              <a:spLocks noChangeShapeType="1"/>
            </p:cNvSpPr>
            <p:nvPr/>
          </p:nvSpPr>
          <p:spPr bwMode="auto">
            <a:xfrm flipV="1">
              <a:off x="1758" y="248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6" name="Line 69"/>
            <p:cNvSpPr>
              <a:spLocks noChangeShapeType="1"/>
            </p:cNvSpPr>
            <p:nvPr/>
          </p:nvSpPr>
          <p:spPr bwMode="auto">
            <a:xfrm flipV="1">
              <a:off x="1723" y="244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7" name="Line 70"/>
            <p:cNvSpPr>
              <a:spLocks noChangeShapeType="1"/>
            </p:cNvSpPr>
            <p:nvPr/>
          </p:nvSpPr>
          <p:spPr bwMode="auto">
            <a:xfrm flipV="1">
              <a:off x="2101" y="2509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28" name="Line 71"/>
            <p:cNvSpPr>
              <a:spLocks noChangeShapeType="1"/>
            </p:cNvSpPr>
            <p:nvPr/>
          </p:nvSpPr>
          <p:spPr bwMode="auto">
            <a:xfrm flipV="1">
              <a:off x="2066" y="2466"/>
              <a:ext cx="69" cy="65"/>
            </a:xfrm>
            <a:prstGeom prst="line">
              <a:avLst/>
            </a:prstGeom>
            <a:noFill/>
            <a:ln w="127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779" name="Group 72"/>
          <p:cNvGrpSpPr>
            <a:grpSpLocks/>
          </p:cNvGrpSpPr>
          <p:nvPr/>
        </p:nvGrpSpPr>
        <p:grpSpPr bwMode="auto">
          <a:xfrm>
            <a:off x="2882900" y="4819650"/>
            <a:ext cx="1152525" cy="831850"/>
            <a:chOff x="1816" y="3211"/>
            <a:chExt cx="726" cy="524"/>
          </a:xfrm>
        </p:grpSpPr>
        <p:grpSp>
          <p:nvGrpSpPr>
            <p:cNvPr id="32813" name="Group 73"/>
            <p:cNvGrpSpPr>
              <a:grpSpLocks noChangeAspect="1"/>
            </p:cNvGrpSpPr>
            <p:nvPr/>
          </p:nvGrpSpPr>
          <p:grpSpPr bwMode="auto">
            <a:xfrm rot="-3543882">
              <a:off x="2016" y="3389"/>
              <a:ext cx="109" cy="107"/>
              <a:chOff x="4826" y="2422"/>
              <a:chExt cx="157" cy="151"/>
            </a:xfrm>
          </p:grpSpPr>
          <p:sp>
            <p:nvSpPr>
              <p:cNvPr id="32819" name="Arc 74"/>
              <p:cNvSpPr>
                <a:spLocks noChangeAspect="1"/>
              </p:cNvSpPr>
              <p:nvPr/>
            </p:nvSpPr>
            <p:spPr bwMode="auto">
              <a:xfrm rot="-5400000">
                <a:off x="4829" y="2419"/>
                <a:ext cx="151" cy="15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2820" name="Oval 75"/>
              <p:cNvSpPr>
                <a:spLocks noChangeAspect="1" noChangeArrowheads="1"/>
              </p:cNvSpPr>
              <p:nvPr/>
            </p:nvSpPr>
            <p:spPr bwMode="auto">
              <a:xfrm rot="-5400000">
                <a:off x="4907" y="2511"/>
                <a:ext cx="25" cy="25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2814" name="Group 76"/>
            <p:cNvGrpSpPr>
              <a:grpSpLocks/>
            </p:cNvGrpSpPr>
            <p:nvPr/>
          </p:nvGrpSpPr>
          <p:grpSpPr bwMode="auto">
            <a:xfrm>
              <a:off x="1816" y="3211"/>
              <a:ext cx="726" cy="524"/>
              <a:chOff x="1816" y="3211"/>
              <a:chExt cx="726" cy="524"/>
            </a:xfrm>
          </p:grpSpPr>
          <p:sp>
            <p:nvSpPr>
              <p:cNvPr id="32815" name="Text Box 77"/>
              <p:cNvSpPr txBox="1">
                <a:spLocks noChangeAspect="1" noChangeArrowheads="1"/>
              </p:cNvSpPr>
              <p:nvPr/>
            </p:nvSpPr>
            <p:spPr bwMode="auto">
              <a:xfrm>
                <a:off x="2092" y="3370"/>
                <a:ext cx="4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К</a:t>
                </a:r>
                <a:r>
                  <a:rPr lang="en-US" sz="3200" b="1" i="1" baseline="-20000">
                    <a:solidFill>
                      <a:srgbClr val="C42500"/>
                    </a:solidFill>
                    <a:latin typeface="GOST type B" pitchFamily="34" charset="0"/>
                  </a:rPr>
                  <a:t>4</a:t>
                </a:r>
                <a:endParaRPr lang="ru-RU" sz="32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grpSp>
            <p:nvGrpSpPr>
              <p:cNvPr id="32816" name="Group 78"/>
              <p:cNvGrpSpPr>
                <a:grpSpLocks/>
              </p:cNvGrpSpPr>
              <p:nvPr/>
            </p:nvGrpSpPr>
            <p:grpSpPr bwMode="auto">
              <a:xfrm>
                <a:off x="1816" y="3211"/>
                <a:ext cx="372" cy="249"/>
                <a:chOff x="1816" y="3211"/>
                <a:chExt cx="372" cy="249"/>
              </a:xfrm>
            </p:grpSpPr>
            <p:sp>
              <p:nvSpPr>
                <p:cNvPr id="32817" name="Line 79"/>
                <p:cNvSpPr>
                  <a:spLocks noChangeShapeType="1"/>
                </p:cNvSpPr>
                <p:nvPr/>
              </p:nvSpPr>
              <p:spPr bwMode="auto">
                <a:xfrm flipH="1" flipV="1">
                  <a:off x="1816" y="3211"/>
                  <a:ext cx="336" cy="220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818" name="Oval 80"/>
                <p:cNvSpPr>
                  <a:spLocks noChangeAspect="1" noChangeArrowheads="1"/>
                </p:cNvSpPr>
                <p:nvPr/>
              </p:nvSpPr>
              <p:spPr bwMode="auto">
                <a:xfrm>
                  <a:off x="2116" y="3388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32780" name="Group 81"/>
          <p:cNvGrpSpPr>
            <a:grpSpLocks/>
          </p:cNvGrpSpPr>
          <p:nvPr/>
        </p:nvGrpSpPr>
        <p:grpSpPr bwMode="auto">
          <a:xfrm>
            <a:off x="1920875" y="1330325"/>
            <a:ext cx="1217613" cy="4024313"/>
            <a:chOff x="1210" y="1013"/>
            <a:chExt cx="767" cy="2535"/>
          </a:xfrm>
        </p:grpSpPr>
        <p:sp>
          <p:nvSpPr>
            <p:cNvPr id="32805" name="Line 82"/>
            <p:cNvSpPr>
              <a:spLocks noChangeShapeType="1"/>
            </p:cNvSpPr>
            <p:nvPr/>
          </p:nvSpPr>
          <p:spPr bwMode="auto">
            <a:xfrm>
              <a:off x="1210" y="2515"/>
              <a:ext cx="326" cy="193"/>
            </a:xfrm>
            <a:prstGeom prst="line">
              <a:avLst/>
            </a:prstGeom>
            <a:noFill/>
            <a:ln w="381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6" name="Line 83"/>
            <p:cNvSpPr>
              <a:spLocks noChangeShapeType="1"/>
            </p:cNvSpPr>
            <p:nvPr/>
          </p:nvSpPr>
          <p:spPr bwMode="auto">
            <a:xfrm flipV="1">
              <a:off x="1213" y="1393"/>
              <a:ext cx="327" cy="380"/>
            </a:xfrm>
            <a:prstGeom prst="line">
              <a:avLst/>
            </a:prstGeom>
            <a:noFill/>
            <a:ln w="3810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7" name="Line 84"/>
            <p:cNvSpPr>
              <a:spLocks noChangeShapeType="1"/>
            </p:cNvSpPr>
            <p:nvPr/>
          </p:nvSpPr>
          <p:spPr bwMode="auto">
            <a:xfrm rot="8344863" flipV="1">
              <a:off x="1844" y="2589"/>
              <a:ext cx="12" cy="959"/>
            </a:xfrm>
            <a:prstGeom prst="line">
              <a:avLst/>
            </a:prstGeom>
            <a:noFill/>
            <a:ln w="952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8" name="Line 85"/>
            <p:cNvSpPr>
              <a:spLocks noChangeShapeType="1"/>
            </p:cNvSpPr>
            <p:nvPr/>
          </p:nvSpPr>
          <p:spPr bwMode="auto">
            <a:xfrm flipV="1">
              <a:off x="1538" y="1394"/>
              <a:ext cx="0" cy="1312"/>
            </a:xfrm>
            <a:prstGeom prst="line">
              <a:avLst/>
            </a:prstGeom>
            <a:noFill/>
            <a:ln w="9525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809" name="Oval 86"/>
            <p:cNvSpPr>
              <a:spLocks noChangeAspect="1" noChangeArrowheads="1"/>
            </p:cNvSpPr>
            <p:nvPr/>
          </p:nvSpPr>
          <p:spPr bwMode="auto">
            <a:xfrm>
              <a:off x="1504" y="135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0" name="Oval 87"/>
            <p:cNvSpPr>
              <a:spLocks noChangeAspect="1" noChangeArrowheads="1"/>
            </p:cNvSpPr>
            <p:nvPr/>
          </p:nvSpPr>
          <p:spPr bwMode="auto">
            <a:xfrm>
              <a:off x="1504" y="2666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1" name="Text Box 88"/>
            <p:cNvSpPr txBox="1">
              <a:spLocks noChangeAspect="1" noChangeArrowheads="1"/>
            </p:cNvSpPr>
            <p:nvPr/>
          </p:nvSpPr>
          <p:spPr bwMode="auto">
            <a:xfrm>
              <a:off x="1527" y="2503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К</a:t>
              </a:r>
              <a:r>
                <a:rPr lang="ru-RU" sz="3200" b="1" i="1" baseline="-20000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</a:p>
          </p:txBody>
        </p:sp>
        <p:sp>
          <p:nvSpPr>
            <p:cNvPr id="32812" name="Text Box 89"/>
            <p:cNvSpPr txBox="1">
              <a:spLocks noChangeAspect="1" noChangeArrowheads="1"/>
            </p:cNvSpPr>
            <p:nvPr/>
          </p:nvSpPr>
          <p:spPr bwMode="auto">
            <a:xfrm>
              <a:off x="1344" y="1013"/>
              <a:ext cx="4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К</a:t>
              </a:r>
              <a:r>
                <a:rPr lang="ru-RU" sz="3200" b="1" i="1" baseline="-20000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</a:p>
          </p:txBody>
        </p:sp>
      </p:grpSp>
      <p:grpSp>
        <p:nvGrpSpPr>
          <p:cNvPr id="32781" name="Group 90"/>
          <p:cNvGrpSpPr>
            <a:grpSpLocks/>
          </p:cNvGrpSpPr>
          <p:nvPr/>
        </p:nvGrpSpPr>
        <p:grpSpPr bwMode="auto">
          <a:xfrm>
            <a:off x="1868488" y="2479675"/>
            <a:ext cx="114300" cy="1295400"/>
            <a:chOff x="1177" y="1737"/>
            <a:chExt cx="72" cy="816"/>
          </a:xfrm>
        </p:grpSpPr>
        <p:sp>
          <p:nvSpPr>
            <p:cNvPr id="32803" name="Oval 91"/>
            <p:cNvSpPr>
              <a:spLocks noChangeAspect="1" noChangeArrowheads="1"/>
            </p:cNvSpPr>
            <p:nvPr/>
          </p:nvSpPr>
          <p:spPr bwMode="auto">
            <a:xfrm>
              <a:off x="1177" y="2481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04" name="Oval 92"/>
            <p:cNvSpPr>
              <a:spLocks noChangeAspect="1" noChangeArrowheads="1"/>
            </p:cNvSpPr>
            <p:nvPr/>
          </p:nvSpPr>
          <p:spPr bwMode="auto">
            <a:xfrm>
              <a:off x="1177" y="1737"/>
              <a:ext cx="72" cy="7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" name="Group 93"/>
          <p:cNvGrpSpPr>
            <a:grpSpLocks/>
          </p:cNvGrpSpPr>
          <p:nvPr/>
        </p:nvGrpSpPr>
        <p:grpSpPr bwMode="auto">
          <a:xfrm>
            <a:off x="3575050" y="1925638"/>
            <a:ext cx="2070100" cy="3113087"/>
            <a:chOff x="2252" y="1388"/>
            <a:chExt cx="1304" cy="1961"/>
          </a:xfrm>
        </p:grpSpPr>
        <p:grpSp>
          <p:nvGrpSpPr>
            <p:cNvPr id="32788" name="Group 94"/>
            <p:cNvGrpSpPr>
              <a:grpSpLocks/>
            </p:cNvGrpSpPr>
            <p:nvPr/>
          </p:nvGrpSpPr>
          <p:grpSpPr bwMode="auto">
            <a:xfrm>
              <a:off x="2252" y="1388"/>
              <a:ext cx="1304" cy="1961"/>
              <a:chOff x="2252" y="1388"/>
              <a:chExt cx="1304" cy="1961"/>
            </a:xfrm>
          </p:grpSpPr>
          <p:sp>
            <p:nvSpPr>
              <p:cNvPr id="32793" name="Line 95"/>
              <p:cNvSpPr>
                <a:spLocks noChangeShapeType="1"/>
              </p:cNvSpPr>
              <p:nvPr/>
            </p:nvSpPr>
            <p:spPr bwMode="auto">
              <a:xfrm rot="1984834" flipH="1" flipV="1">
                <a:off x="2252" y="1724"/>
                <a:ext cx="0" cy="1625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94" name="Line 96"/>
              <p:cNvSpPr>
                <a:spLocks noChangeShapeType="1"/>
              </p:cNvSpPr>
              <p:nvPr/>
            </p:nvSpPr>
            <p:spPr bwMode="auto">
              <a:xfrm flipV="1">
                <a:off x="2783" y="2381"/>
                <a:ext cx="54" cy="83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795" name="Group 97"/>
              <p:cNvGrpSpPr>
                <a:grpSpLocks/>
              </p:cNvGrpSpPr>
              <p:nvPr/>
            </p:nvGrpSpPr>
            <p:grpSpPr bwMode="auto">
              <a:xfrm>
                <a:off x="2461" y="1388"/>
                <a:ext cx="1095" cy="1050"/>
                <a:chOff x="2407" y="1470"/>
                <a:chExt cx="1095" cy="1050"/>
              </a:xfrm>
            </p:grpSpPr>
            <p:sp>
              <p:nvSpPr>
                <p:cNvPr id="32796" name="Line 98"/>
                <p:cNvSpPr>
                  <a:spLocks noChangeShapeType="1"/>
                </p:cNvSpPr>
                <p:nvPr/>
              </p:nvSpPr>
              <p:spPr bwMode="auto">
                <a:xfrm>
                  <a:off x="2643" y="1933"/>
                  <a:ext cx="141" cy="529"/>
                </a:xfrm>
                <a:prstGeom prst="line">
                  <a:avLst/>
                </a:prstGeom>
                <a:noFill/>
                <a:ln w="381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97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2607" y="1897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8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2748" y="2427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9" name="Text Box 10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67" y="2145"/>
                  <a:ext cx="303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l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0" name="Text Box 10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07" y="1470"/>
                  <a:ext cx="45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1" name="Text Box 10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745" y="1882"/>
                  <a:ext cx="5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н.в.</a:t>
                  </a:r>
                  <a:endParaRPr lang="ru-RU" sz="28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32802" name="Text Box 10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142" y="2155"/>
                  <a:ext cx="36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К</a:t>
                  </a:r>
                  <a:r>
                    <a:rPr lang="en-US" sz="3200" b="1" i="1" baseline="-20000">
                      <a:solidFill>
                        <a:srgbClr val="C42500"/>
                      </a:solidFill>
                      <a:latin typeface="GOST type B" pitchFamily="34" charset="0"/>
                    </a:rPr>
                    <a:t>5</a:t>
                  </a:r>
                  <a:endParaRPr lang="ru-RU" sz="3200" b="1" i="1" baseline="-20000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32789" name="Group 105"/>
            <p:cNvGrpSpPr>
              <a:grpSpLocks/>
            </p:cNvGrpSpPr>
            <p:nvPr/>
          </p:nvGrpSpPr>
          <p:grpSpPr bwMode="auto">
            <a:xfrm>
              <a:off x="2778" y="2078"/>
              <a:ext cx="390" cy="88"/>
              <a:chOff x="2778" y="2078"/>
              <a:chExt cx="390" cy="88"/>
            </a:xfrm>
          </p:grpSpPr>
          <p:sp>
            <p:nvSpPr>
              <p:cNvPr id="32791" name="Line 106"/>
              <p:cNvSpPr>
                <a:spLocks noChangeShapeType="1"/>
              </p:cNvSpPr>
              <p:nvPr/>
            </p:nvSpPr>
            <p:spPr bwMode="auto">
              <a:xfrm flipV="1">
                <a:off x="2778" y="2078"/>
                <a:ext cx="73" cy="88"/>
              </a:xfrm>
              <a:prstGeom prst="line">
                <a:avLst/>
              </a:prstGeom>
              <a:noFill/>
              <a:ln w="952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92" name="Line 107"/>
              <p:cNvSpPr>
                <a:spLocks noChangeShapeType="1"/>
              </p:cNvSpPr>
              <p:nvPr/>
            </p:nvSpPr>
            <p:spPr bwMode="auto">
              <a:xfrm>
                <a:off x="2851" y="2078"/>
                <a:ext cx="317" cy="0"/>
              </a:xfrm>
              <a:prstGeom prst="line">
                <a:avLst/>
              </a:prstGeom>
              <a:noFill/>
              <a:ln w="952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2790" name="Text Box 108"/>
            <p:cNvSpPr txBox="1">
              <a:spLocks noChangeArrowheads="1"/>
            </p:cNvSpPr>
            <p:nvPr/>
          </p:nvSpPr>
          <p:spPr bwMode="auto">
            <a:xfrm>
              <a:off x="3027" y="2100"/>
              <a:ext cx="23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sz="2800" b="1" i="1">
                  <a:solidFill>
                    <a:srgbClr val="C42500"/>
                  </a:solidFill>
                  <a:sym typeface="Symbol" pitchFamily="18" charset="2"/>
                </a:rPr>
                <a:t></a:t>
              </a:r>
            </a:p>
          </p:txBody>
        </p:sp>
      </p:grpSp>
      <p:sp>
        <p:nvSpPr>
          <p:cNvPr id="32783" name="Oval 109"/>
          <p:cNvSpPr>
            <a:spLocks noChangeAspect="1" noChangeArrowheads="1"/>
          </p:cNvSpPr>
          <p:nvPr/>
        </p:nvSpPr>
        <p:spPr bwMode="auto">
          <a:xfrm>
            <a:off x="2825750" y="476091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11" name="Rectangle 111"/>
          <p:cNvSpPr>
            <a:spLocks noChangeArrowheads="1"/>
          </p:cNvSpPr>
          <p:nvPr/>
        </p:nvSpPr>
        <p:spPr bwMode="auto">
          <a:xfrm>
            <a:off x="6724650" y="1778000"/>
            <a:ext cx="17573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1</a:t>
            </a: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r>
              <a:rPr lang="ru-RU" sz="28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</a:t>
            </a: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51312" name="Rectangle 112"/>
          <p:cNvSpPr>
            <a:spLocks noChangeArrowheads="1"/>
          </p:cNvSpPr>
          <p:nvPr/>
        </p:nvSpPr>
        <p:spPr bwMode="auto">
          <a:xfrm>
            <a:off x="6724650" y="2911475"/>
            <a:ext cx="19177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2.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</a:t>
            </a:r>
            <a:r>
              <a:rPr lang="ru-RU" sz="3200"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</a:t>
            </a:r>
            <a:r>
              <a:rPr lang="ru-RU" sz="3200">
                <a:solidFill>
                  <a:srgbClr val="CC0099"/>
                </a:solidFill>
                <a:latin typeface="Symbol type B" pitchFamily="18" charset="2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4</a:t>
            </a:r>
            <a:endParaRPr lang="ru-RU" sz="3200" b="1" baseline="-20000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  <a:p>
            <a:pPr marL="342900" indent="-342900">
              <a:defRPr/>
            </a:pPr>
            <a:r>
              <a:rPr lang="ru-RU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  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 </a:t>
            </a:r>
            <a:r>
              <a:rPr lang="ru-RU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П</a:t>
            </a:r>
            <a:r>
              <a:rPr lang="en-US" sz="3200" b="1" baseline="-20000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5 </a:t>
            </a:r>
            <a:r>
              <a:rPr lang="ru-RU" sz="2800" b="1">
                <a:solidFill>
                  <a:srgbClr val="CC0099"/>
                </a:solidFill>
                <a:sym typeface="Symbol" pitchFamily="18" charset="2"/>
              </a:rPr>
              <a:t></a:t>
            </a:r>
            <a:r>
              <a:rPr lang="en-US" sz="2800">
                <a:sym typeface="Symbol" pitchFamily="18" charset="2"/>
              </a:rPr>
              <a:t> </a:t>
            </a:r>
            <a:r>
              <a:rPr lang="en-US" sz="32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l</a:t>
            </a:r>
            <a:endParaRPr lang="ru-RU" sz="3200" b="1">
              <a:solidFill>
                <a:srgbClr val="CC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OST type B" pitchFamily="34" charset="0"/>
              <a:sym typeface="Symbol" pitchFamily="18" charset="2"/>
            </a:endParaRPr>
          </a:p>
        </p:txBody>
      </p:sp>
      <p:sp>
        <p:nvSpPr>
          <p:cNvPr id="51313" name="Rectangle 113"/>
          <p:cNvSpPr>
            <a:spLocks noChangeArrowheads="1"/>
          </p:cNvSpPr>
          <p:nvPr/>
        </p:nvSpPr>
        <p:spPr bwMode="auto">
          <a:xfrm>
            <a:off x="6505575" y="4141788"/>
            <a:ext cx="2314575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ST type B" pitchFamily="34" charset="0"/>
                <a:sym typeface="Symbol" pitchFamily="18" charset="2"/>
              </a:rPr>
              <a:t>АК- искомое расстояние</a:t>
            </a:r>
          </a:p>
        </p:txBody>
      </p:sp>
      <p:sp>
        <p:nvSpPr>
          <p:cNvPr id="32787" name="Text Box 114"/>
          <p:cNvSpPr txBox="1">
            <a:spLocks noChangeArrowheads="1"/>
          </p:cNvSpPr>
          <p:nvPr/>
        </p:nvSpPr>
        <p:spPr bwMode="auto">
          <a:xfrm>
            <a:off x="390525" y="5657850"/>
            <a:ext cx="87534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При втором преобразовании введем новую плоскость проекций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5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 b="1">
                <a:solidFill>
                  <a:srgbClr val="800080"/>
                </a:solidFill>
              </a:rPr>
              <a:t>  перпендикулярно прямой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l </a:t>
            </a:r>
            <a:r>
              <a:rPr lang="ru-RU" b="1">
                <a:solidFill>
                  <a:srgbClr val="800080"/>
                </a:solidFill>
              </a:rPr>
              <a:t>так, чтобы прямая заняла проецирующее положение. На</a:t>
            </a:r>
            <a:r>
              <a:rPr lang="ru-RU" sz="2000"/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/>
              <a:t>  </a:t>
            </a:r>
            <a:r>
              <a:rPr lang="ru-RU" b="1">
                <a:solidFill>
                  <a:srgbClr val="800080"/>
                </a:solidFill>
              </a:rPr>
              <a:t>определяем натуральную величину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К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5</a:t>
            </a:r>
            <a:r>
              <a:rPr lang="ru-RU" b="1">
                <a:solidFill>
                  <a:srgbClr val="800080"/>
                </a:solidFill>
              </a:rPr>
              <a:t> перпендикуляра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1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2" grpId="0" build="p"/>
      <p:bldP spid="513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6"/>
          <p:cNvSpPr>
            <a:spLocks noChangeArrowheads="1"/>
          </p:cNvSpPr>
          <p:nvPr/>
        </p:nvSpPr>
        <p:spPr bwMode="auto">
          <a:xfrm rot="5400000" flipH="1" flipV="1">
            <a:off x="2175669" y="2690019"/>
            <a:ext cx="3900488" cy="1263650"/>
          </a:xfrm>
          <a:prstGeom prst="parallelogram">
            <a:avLst>
              <a:gd name="adj" fmla="val 1410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47" name="Group 104"/>
          <p:cNvGrpSpPr>
            <a:grpSpLocks/>
          </p:cNvGrpSpPr>
          <p:nvPr/>
        </p:nvGrpSpPr>
        <p:grpSpPr bwMode="auto">
          <a:xfrm>
            <a:off x="448574" y="1348057"/>
            <a:ext cx="4899025" cy="3978275"/>
            <a:chOff x="0" y="818"/>
            <a:chExt cx="3086" cy="2506"/>
          </a:xfrm>
        </p:grpSpPr>
        <p:sp>
          <p:nvSpPr>
            <p:cNvPr id="6239" name="Rectangle 31"/>
            <p:cNvSpPr>
              <a:spLocks noChangeAspect="1" noChangeArrowheads="1"/>
            </p:cNvSpPr>
            <p:nvPr/>
          </p:nvSpPr>
          <p:spPr bwMode="auto">
            <a:xfrm>
              <a:off x="383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6240" name="AutoShape 32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241" name="Group 33"/>
            <p:cNvGrpSpPr>
              <a:grpSpLocks/>
            </p:cNvGrpSpPr>
            <p:nvPr/>
          </p:nvGrpSpPr>
          <p:grpSpPr bwMode="auto">
            <a:xfrm>
              <a:off x="1126" y="2971"/>
              <a:ext cx="459" cy="328"/>
              <a:chOff x="1392" y="3534"/>
              <a:chExt cx="459" cy="328"/>
            </a:xfrm>
          </p:grpSpPr>
          <p:sp>
            <p:nvSpPr>
              <p:cNvPr id="6251" name="Text Box 34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52" name="Text Box 35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6242" name="Group 38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6249" name="Line 39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50" name="Text Box 40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6243" name="Group 42"/>
            <p:cNvGrpSpPr>
              <a:grpSpLocks/>
            </p:cNvGrpSpPr>
            <p:nvPr/>
          </p:nvGrpSpPr>
          <p:grpSpPr bwMode="auto">
            <a:xfrm>
              <a:off x="345" y="818"/>
              <a:ext cx="467" cy="337"/>
              <a:chOff x="345" y="598"/>
              <a:chExt cx="467" cy="337"/>
            </a:xfrm>
          </p:grpSpPr>
          <p:sp>
            <p:nvSpPr>
              <p:cNvPr id="6247" name="Text Box 43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48" name="Text Box 44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6244" name="Group 100"/>
            <p:cNvGrpSpPr>
              <a:grpSpLocks/>
            </p:cNvGrpSpPr>
            <p:nvPr/>
          </p:nvGrpSpPr>
          <p:grpSpPr bwMode="auto">
            <a:xfrm rot="1961357">
              <a:off x="2694" y="1867"/>
              <a:ext cx="392" cy="351"/>
              <a:chOff x="237" y="1132"/>
              <a:chExt cx="392" cy="351"/>
            </a:xfrm>
          </p:grpSpPr>
          <p:sp>
            <p:nvSpPr>
              <p:cNvPr id="6245" name="Text Box 101"/>
              <p:cNvSpPr txBox="1">
                <a:spLocks noChangeAspect="1" noChangeArrowheads="1"/>
              </p:cNvSpPr>
              <p:nvPr/>
            </p:nvSpPr>
            <p:spPr bwMode="auto">
              <a:xfrm>
                <a:off x="237" y="1132"/>
                <a:ext cx="31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6246" name="Text Box 102"/>
              <p:cNvSpPr txBox="1">
                <a:spLocks noChangeAspect="1" noChangeArrowheads="1"/>
              </p:cNvSpPr>
              <p:nvPr/>
            </p:nvSpPr>
            <p:spPr bwMode="auto">
              <a:xfrm>
                <a:off x="370" y="1271"/>
                <a:ext cx="25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3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5191125" y="1191523"/>
            <a:ext cx="39528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Метрические характеристики</a:t>
            </a:r>
            <a:r>
              <a:rPr lang="en-US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dirty="0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отрезка:</a:t>
            </a:r>
          </a:p>
        </p:txBody>
      </p:sp>
      <p:sp>
        <p:nvSpPr>
          <p:cNvPr id="6149" name="Text Box 29"/>
          <p:cNvSpPr txBox="1">
            <a:spLocks noChangeArrowheads="1"/>
          </p:cNvSpPr>
          <p:nvPr/>
        </p:nvSpPr>
        <p:spPr bwMode="auto">
          <a:xfrm>
            <a:off x="5618163" y="1951038"/>
            <a:ext cx="3525837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ru-RU" sz="2400" b="1" i="1" dirty="0" smtClean="0">
                <a:solidFill>
                  <a:srgbClr val="4E03C9"/>
                </a:solidFill>
                <a:latin typeface="GOST type B" pitchFamily="34" charset="0"/>
              </a:rPr>
              <a:t>н.в. 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натуральная величина отрезка;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endParaRPr lang="ru-RU" sz="2400" b="1" i="1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  <a:sym typeface="Symbol" pitchFamily="18" charset="2"/>
              </a:rPr>
              <a:t></a:t>
            </a:r>
            <a:r>
              <a:rPr lang="ru-RU" sz="2400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 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;  </a:t>
            </a: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  <a:sym typeface="Symbol" pitchFamily="18" charset="2"/>
              </a:rPr>
              <a:t></a:t>
            </a:r>
            <a:r>
              <a:rPr lang="ru-RU" sz="2400" b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;</a:t>
            </a:r>
          </a:p>
          <a:p>
            <a:pPr eaLnBrk="1" hangingPunct="1">
              <a:spcAft>
                <a:spcPct val="30000"/>
              </a:spcAft>
            </a:pPr>
            <a:r>
              <a:rPr lang="ru-RU" sz="2400" b="1" i="1" dirty="0">
                <a:solidFill>
                  <a:srgbClr val="4E03C9"/>
                </a:solidFill>
                <a:sym typeface="Symbol" pitchFamily="18" charset="2"/>
              </a:rPr>
              <a:t></a:t>
            </a:r>
            <a:r>
              <a:rPr lang="ru-RU" sz="2400" b="1" dirty="0">
                <a:solidFill>
                  <a:srgbClr val="4E03C9"/>
                </a:solidFill>
              </a:rPr>
              <a:t>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–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угол наклона отрезка</a:t>
            </a:r>
            <a:r>
              <a:rPr lang="ru-RU" dirty="0">
                <a:latin typeface="GOST type B" pitchFamily="34" charset="0"/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 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пло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c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кости П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</p:txBody>
      </p:sp>
      <p:sp>
        <p:nvSpPr>
          <p:cNvPr id="6150" name="Line 48"/>
          <p:cNvSpPr>
            <a:spLocks noChangeAspect="1" noChangeShapeType="1"/>
          </p:cNvSpPr>
          <p:nvPr/>
        </p:nvSpPr>
        <p:spPr bwMode="auto">
          <a:xfrm>
            <a:off x="1570038" y="2646363"/>
            <a:ext cx="0" cy="849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51" name="Group 49"/>
          <p:cNvGrpSpPr>
            <a:grpSpLocks/>
          </p:cNvGrpSpPr>
          <p:nvPr/>
        </p:nvGrpSpPr>
        <p:grpSpPr bwMode="auto">
          <a:xfrm>
            <a:off x="1054100" y="2365375"/>
            <a:ext cx="530225" cy="620713"/>
            <a:chOff x="1200" y="1488"/>
            <a:chExt cx="352" cy="412"/>
          </a:xfrm>
        </p:grpSpPr>
        <p:sp>
          <p:nvSpPr>
            <p:cNvPr id="6237" name="Text Box 50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38" name="Text Box 51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2" name="Text Box 53"/>
          <p:cNvSpPr txBox="1">
            <a:spLocks noChangeAspect="1" noChangeArrowheads="1"/>
          </p:cNvSpPr>
          <p:nvPr/>
        </p:nvSpPr>
        <p:spPr bwMode="auto">
          <a:xfrm>
            <a:off x="3087688" y="2105025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6153" name="Line 55"/>
          <p:cNvSpPr>
            <a:spLocks noChangeAspect="1" noChangeShapeType="1"/>
          </p:cNvSpPr>
          <p:nvPr/>
        </p:nvSpPr>
        <p:spPr bwMode="auto">
          <a:xfrm>
            <a:off x="2841625" y="2178050"/>
            <a:ext cx="0" cy="131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54" name="Group 147"/>
          <p:cNvGrpSpPr>
            <a:grpSpLocks/>
          </p:cNvGrpSpPr>
          <p:nvPr/>
        </p:nvGrpSpPr>
        <p:grpSpPr bwMode="auto">
          <a:xfrm>
            <a:off x="3086100" y="3433763"/>
            <a:ext cx="520700" cy="585787"/>
            <a:chOff x="1944" y="2163"/>
            <a:chExt cx="328" cy="369"/>
          </a:xfrm>
        </p:grpSpPr>
        <p:sp>
          <p:nvSpPr>
            <p:cNvPr id="6235" name="Text Box 57"/>
            <p:cNvSpPr txBox="1">
              <a:spLocks noChangeAspect="1" noChangeArrowheads="1"/>
            </p:cNvSpPr>
            <p:nvPr/>
          </p:nvSpPr>
          <p:spPr bwMode="auto">
            <a:xfrm>
              <a:off x="1944" y="2163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C42500"/>
                  </a:solidFill>
                  <a:latin typeface="GOST type B" pitchFamily="34" charset="0"/>
                </a:rPr>
                <a:t>B</a:t>
              </a:r>
              <a:endParaRPr lang="ru-RU" sz="32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6236" name="Text Box 58"/>
            <p:cNvSpPr txBox="1">
              <a:spLocks noChangeAspect="1" noChangeArrowheads="1"/>
            </p:cNvSpPr>
            <p:nvPr/>
          </p:nvSpPr>
          <p:spPr bwMode="auto">
            <a:xfrm>
              <a:off x="2080" y="230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5" name="Line 59"/>
          <p:cNvSpPr>
            <a:spLocks noChangeShapeType="1"/>
          </p:cNvSpPr>
          <p:nvPr/>
        </p:nvSpPr>
        <p:spPr bwMode="auto">
          <a:xfrm flipV="1">
            <a:off x="2216150" y="2630488"/>
            <a:ext cx="963613" cy="893762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56" name="Group 110"/>
          <p:cNvGrpSpPr>
            <a:grpSpLocks/>
          </p:cNvGrpSpPr>
          <p:nvPr/>
        </p:nvGrpSpPr>
        <p:grpSpPr bwMode="auto">
          <a:xfrm>
            <a:off x="2513013" y="1563688"/>
            <a:ext cx="528637" cy="601662"/>
            <a:chOff x="1158" y="827"/>
            <a:chExt cx="333" cy="379"/>
          </a:xfrm>
        </p:grpSpPr>
        <p:sp>
          <p:nvSpPr>
            <p:cNvPr id="6233" name="Text Box 63"/>
            <p:cNvSpPr txBox="1">
              <a:spLocks noChangeAspect="1" noChangeArrowheads="1"/>
            </p:cNvSpPr>
            <p:nvPr/>
          </p:nvSpPr>
          <p:spPr bwMode="auto">
            <a:xfrm>
              <a:off x="1158" y="827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6234" name="Text Box 64"/>
            <p:cNvSpPr txBox="1">
              <a:spLocks noChangeAspect="1" noChangeArrowheads="1"/>
            </p:cNvSpPr>
            <p:nvPr/>
          </p:nvSpPr>
          <p:spPr bwMode="auto">
            <a:xfrm>
              <a:off x="1299" y="97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2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57" name="Line 68"/>
          <p:cNvSpPr>
            <a:spLocks noChangeShapeType="1"/>
          </p:cNvSpPr>
          <p:nvPr/>
        </p:nvSpPr>
        <p:spPr bwMode="auto">
          <a:xfrm>
            <a:off x="3162300" y="3948113"/>
            <a:ext cx="658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8" name="Line 69"/>
          <p:cNvSpPr>
            <a:spLocks noChangeShapeType="1"/>
          </p:cNvSpPr>
          <p:nvPr/>
        </p:nvSpPr>
        <p:spPr bwMode="auto">
          <a:xfrm>
            <a:off x="2241550" y="4397375"/>
            <a:ext cx="189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159" name="Group 71"/>
          <p:cNvGrpSpPr>
            <a:grpSpLocks/>
          </p:cNvGrpSpPr>
          <p:nvPr/>
        </p:nvGrpSpPr>
        <p:grpSpPr bwMode="auto">
          <a:xfrm>
            <a:off x="1712913" y="4179888"/>
            <a:ext cx="558800" cy="635000"/>
            <a:chOff x="1200" y="1488"/>
            <a:chExt cx="352" cy="400"/>
          </a:xfrm>
        </p:grpSpPr>
        <p:sp>
          <p:nvSpPr>
            <p:cNvPr id="6231" name="Text Box 72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32" name="Text Box 73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1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6160" name="Line 74"/>
          <p:cNvSpPr>
            <a:spLocks noChangeAspect="1" noChangeShapeType="1"/>
          </p:cNvSpPr>
          <p:nvPr/>
        </p:nvSpPr>
        <p:spPr bwMode="auto">
          <a:xfrm>
            <a:off x="3827463" y="2633663"/>
            <a:ext cx="0" cy="1325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Line 75"/>
          <p:cNvSpPr>
            <a:spLocks noChangeAspect="1" noChangeShapeType="1"/>
          </p:cNvSpPr>
          <p:nvPr/>
        </p:nvSpPr>
        <p:spPr bwMode="auto">
          <a:xfrm>
            <a:off x="4135438" y="3535363"/>
            <a:ext cx="0" cy="85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2" name="Line 81"/>
          <p:cNvSpPr>
            <a:spLocks noChangeShapeType="1"/>
          </p:cNvSpPr>
          <p:nvPr/>
        </p:nvSpPr>
        <p:spPr bwMode="auto">
          <a:xfrm>
            <a:off x="3181350" y="2628900"/>
            <a:ext cx="654050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3" name="Line 84"/>
          <p:cNvSpPr>
            <a:spLocks noChangeAspect="1" noChangeShapeType="1"/>
          </p:cNvSpPr>
          <p:nvPr/>
        </p:nvSpPr>
        <p:spPr bwMode="auto">
          <a:xfrm>
            <a:off x="2216150" y="3519488"/>
            <a:ext cx="0" cy="873125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4" name="Text Box 86"/>
          <p:cNvSpPr txBox="1">
            <a:spLocks noChangeAspect="1" noChangeArrowheads="1"/>
          </p:cNvSpPr>
          <p:nvPr/>
        </p:nvSpPr>
        <p:spPr bwMode="auto">
          <a:xfrm>
            <a:off x="1789113" y="3351213"/>
            <a:ext cx="434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6165" name="Group 109"/>
          <p:cNvGrpSpPr>
            <a:grpSpLocks/>
          </p:cNvGrpSpPr>
          <p:nvPr/>
        </p:nvGrpSpPr>
        <p:grpSpPr bwMode="auto">
          <a:xfrm>
            <a:off x="3795713" y="2230438"/>
            <a:ext cx="512762" cy="635000"/>
            <a:chOff x="2348" y="1403"/>
            <a:chExt cx="323" cy="400"/>
          </a:xfrm>
        </p:grpSpPr>
        <p:sp>
          <p:nvSpPr>
            <p:cNvPr id="6229" name="Text Box 95"/>
            <p:cNvSpPr txBox="1">
              <a:spLocks noChangeAspect="1" noChangeArrowheads="1"/>
            </p:cNvSpPr>
            <p:nvPr/>
          </p:nvSpPr>
          <p:spPr bwMode="auto">
            <a:xfrm>
              <a:off x="2348" y="1403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6230" name="Text Box 96"/>
            <p:cNvSpPr txBox="1">
              <a:spLocks noChangeAspect="1" noChangeArrowheads="1"/>
            </p:cNvSpPr>
            <p:nvPr/>
          </p:nvSpPr>
          <p:spPr bwMode="auto">
            <a:xfrm>
              <a:off x="2479" y="157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grpSp>
        <p:nvGrpSpPr>
          <p:cNvPr id="6166" name="Group 108"/>
          <p:cNvGrpSpPr>
            <a:grpSpLocks/>
          </p:cNvGrpSpPr>
          <p:nvPr/>
        </p:nvGrpSpPr>
        <p:grpSpPr bwMode="auto">
          <a:xfrm>
            <a:off x="4046538" y="3300413"/>
            <a:ext cx="506412" cy="620712"/>
            <a:chOff x="2375" y="1975"/>
            <a:chExt cx="319" cy="391"/>
          </a:xfrm>
        </p:grpSpPr>
        <p:sp>
          <p:nvSpPr>
            <p:cNvPr id="6227" name="Text Box 98"/>
            <p:cNvSpPr txBox="1">
              <a:spLocks noChangeAspect="1" noChangeArrowheads="1"/>
            </p:cNvSpPr>
            <p:nvPr/>
          </p:nvSpPr>
          <p:spPr bwMode="auto">
            <a:xfrm>
              <a:off x="2375" y="1975"/>
              <a:ext cx="24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А</a:t>
              </a:r>
            </a:p>
          </p:txBody>
        </p:sp>
        <p:sp>
          <p:nvSpPr>
            <p:cNvPr id="6228" name="Text Box 99"/>
            <p:cNvSpPr txBox="1">
              <a:spLocks noChangeAspect="1" noChangeArrowheads="1"/>
            </p:cNvSpPr>
            <p:nvPr/>
          </p:nvSpPr>
          <p:spPr bwMode="auto">
            <a:xfrm>
              <a:off x="2512" y="2135"/>
              <a:ext cx="1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0352" name="Rectangle 11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Положение прямой относительно плоскостей проекций</a:t>
            </a:r>
          </a:p>
        </p:txBody>
      </p:sp>
      <p:sp>
        <p:nvSpPr>
          <p:cNvPr id="6168" name="Line 47"/>
          <p:cNvSpPr>
            <a:spLocks noChangeAspect="1" noChangeShapeType="1"/>
          </p:cNvSpPr>
          <p:nvPr/>
        </p:nvSpPr>
        <p:spPr bwMode="auto">
          <a:xfrm>
            <a:off x="1571625" y="3497263"/>
            <a:ext cx="647700" cy="890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69" name="Line 54"/>
          <p:cNvSpPr>
            <a:spLocks noChangeAspect="1" noChangeShapeType="1"/>
          </p:cNvSpPr>
          <p:nvPr/>
        </p:nvSpPr>
        <p:spPr bwMode="auto">
          <a:xfrm>
            <a:off x="2841625" y="3497263"/>
            <a:ext cx="319088" cy="436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70" name="Rectangle 93"/>
          <p:cNvSpPr>
            <a:spLocks noChangeArrowheads="1"/>
          </p:cNvSpPr>
          <p:nvPr/>
        </p:nvSpPr>
        <p:spPr bwMode="auto">
          <a:xfrm rot="-2226459">
            <a:off x="2270125" y="2808288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4E03C9"/>
                </a:solidFill>
                <a:latin typeface="GOST type B" pitchFamily="34" charset="0"/>
              </a:rPr>
              <a:t>Н.в.</a:t>
            </a:r>
          </a:p>
        </p:txBody>
      </p:sp>
      <p:grpSp>
        <p:nvGrpSpPr>
          <p:cNvPr id="13" name="Group 149"/>
          <p:cNvGrpSpPr>
            <a:grpSpLocks/>
          </p:cNvGrpSpPr>
          <p:nvPr/>
        </p:nvGrpSpPr>
        <p:grpSpPr bwMode="auto">
          <a:xfrm>
            <a:off x="2873375" y="2359025"/>
            <a:ext cx="1249363" cy="1168400"/>
            <a:chOff x="1810" y="1486"/>
            <a:chExt cx="787" cy="736"/>
          </a:xfrm>
        </p:grpSpPr>
        <p:sp>
          <p:nvSpPr>
            <p:cNvPr id="6224" name="Freeform 119"/>
            <p:cNvSpPr>
              <a:spLocks/>
            </p:cNvSpPr>
            <p:nvPr/>
          </p:nvSpPr>
          <p:spPr bwMode="auto">
            <a:xfrm>
              <a:off x="1810" y="1644"/>
              <a:ext cx="787" cy="578"/>
            </a:xfrm>
            <a:custGeom>
              <a:avLst/>
              <a:gdLst>
                <a:gd name="T0" fmla="*/ 787 w 787"/>
                <a:gd name="T1" fmla="*/ 576 h 578"/>
                <a:gd name="T2" fmla="*/ 602 w 787"/>
                <a:gd name="T3" fmla="*/ 0 h 578"/>
                <a:gd name="T4" fmla="*/ 0 w 787"/>
                <a:gd name="T5" fmla="*/ 578 h 578"/>
                <a:gd name="T6" fmla="*/ 787 w 787"/>
                <a:gd name="T7" fmla="*/ 576 h 5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7"/>
                <a:gd name="T13" fmla="*/ 0 h 578"/>
                <a:gd name="T14" fmla="*/ 787 w 787"/>
                <a:gd name="T15" fmla="*/ 578 h 5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7" h="578">
                  <a:moveTo>
                    <a:pt x="787" y="576"/>
                  </a:moveTo>
                  <a:lnTo>
                    <a:pt x="602" y="0"/>
                  </a:lnTo>
                  <a:lnTo>
                    <a:pt x="0" y="578"/>
                  </a:lnTo>
                  <a:lnTo>
                    <a:pt x="787" y="576"/>
                  </a:lnTo>
                  <a:close/>
                </a:path>
              </a:pathLst>
            </a:custGeom>
            <a:solidFill>
              <a:srgbClr val="CC0099">
                <a:alpha val="34901"/>
              </a:srgb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25" name="Rectangle 92"/>
            <p:cNvSpPr>
              <a:spLocks noChangeArrowheads="1"/>
            </p:cNvSpPr>
            <p:nvPr/>
          </p:nvSpPr>
          <p:spPr bwMode="auto">
            <a:xfrm>
              <a:off x="2223" y="1722"/>
              <a:ext cx="17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i="1">
                  <a:solidFill>
                    <a:srgbClr val="4E03C9"/>
                  </a:solidFill>
                  <a:sym typeface="Symbol" pitchFamily="18" charset="2"/>
                </a:rPr>
                <a:t></a:t>
              </a:r>
            </a:p>
          </p:txBody>
        </p:sp>
        <p:sp>
          <p:nvSpPr>
            <p:cNvPr id="6226" name="Arc 37"/>
            <p:cNvSpPr>
              <a:spLocks/>
            </p:cNvSpPr>
            <p:nvPr/>
          </p:nvSpPr>
          <p:spPr bwMode="auto">
            <a:xfrm rot="8095833">
              <a:off x="2128" y="1251"/>
              <a:ext cx="172" cy="642"/>
            </a:xfrm>
            <a:custGeom>
              <a:avLst/>
              <a:gdLst>
                <a:gd name="T0" fmla="*/ 0 w 13971"/>
                <a:gd name="T1" fmla="*/ 0 h 20714"/>
                <a:gd name="T2" fmla="*/ 0 w 13971"/>
                <a:gd name="T3" fmla="*/ 0 h 20714"/>
                <a:gd name="T4" fmla="*/ 0 w 13971"/>
                <a:gd name="T5" fmla="*/ 0 h 20714"/>
                <a:gd name="T6" fmla="*/ 0 60000 65536"/>
                <a:gd name="T7" fmla="*/ 0 60000 65536"/>
                <a:gd name="T8" fmla="*/ 0 60000 65536"/>
                <a:gd name="T9" fmla="*/ 0 w 13971"/>
                <a:gd name="T10" fmla="*/ 0 h 20714"/>
                <a:gd name="T11" fmla="*/ 13971 w 13971"/>
                <a:gd name="T12" fmla="*/ 20714 h 207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71" h="20714" fill="none" extrusionOk="0">
                  <a:moveTo>
                    <a:pt x="6123" y="0"/>
                  </a:moveTo>
                  <a:cubicBezTo>
                    <a:pt x="9006" y="852"/>
                    <a:pt x="11678" y="2296"/>
                    <a:pt x="13971" y="4240"/>
                  </a:cubicBezTo>
                </a:path>
                <a:path w="13971" h="20714" stroke="0" extrusionOk="0">
                  <a:moveTo>
                    <a:pt x="6123" y="0"/>
                  </a:moveTo>
                  <a:cubicBezTo>
                    <a:pt x="9006" y="852"/>
                    <a:pt x="11678" y="2296"/>
                    <a:pt x="13971" y="4240"/>
                  </a:cubicBezTo>
                  <a:lnTo>
                    <a:pt x="0" y="20714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72" name="Line 70"/>
          <p:cNvSpPr>
            <a:spLocks noChangeShapeType="1"/>
          </p:cNvSpPr>
          <p:nvPr/>
        </p:nvSpPr>
        <p:spPr bwMode="auto">
          <a:xfrm>
            <a:off x="2224088" y="3529013"/>
            <a:ext cx="1909762" cy="0"/>
          </a:xfrm>
          <a:prstGeom prst="line">
            <a:avLst/>
          </a:prstGeom>
          <a:noFill/>
          <a:ln w="15875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3" name="Line 79"/>
          <p:cNvSpPr>
            <a:spLocks noChangeShapeType="1"/>
          </p:cNvSpPr>
          <p:nvPr/>
        </p:nvSpPr>
        <p:spPr bwMode="auto">
          <a:xfrm flipH="1" flipV="1">
            <a:off x="3833813" y="2616200"/>
            <a:ext cx="292100" cy="9048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4" name="Oval 80"/>
          <p:cNvSpPr>
            <a:spLocks noChangeAspect="1" noChangeArrowheads="1"/>
          </p:cNvSpPr>
          <p:nvPr/>
        </p:nvSpPr>
        <p:spPr bwMode="auto">
          <a:xfrm>
            <a:off x="4070350" y="3468688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75" name="Line 66"/>
          <p:cNvSpPr>
            <a:spLocks noChangeAspect="1" noChangeShapeType="1"/>
          </p:cNvSpPr>
          <p:nvPr/>
        </p:nvSpPr>
        <p:spPr bwMode="auto">
          <a:xfrm>
            <a:off x="2840038" y="2182813"/>
            <a:ext cx="336550" cy="461962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76" name="Group 125"/>
          <p:cNvGrpSpPr>
            <a:grpSpLocks noChangeAspect="1"/>
          </p:cNvGrpSpPr>
          <p:nvPr/>
        </p:nvGrpSpPr>
        <p:grpSpPr bwMode="auto">
          <a:xfrm rot="5400000">
            <a:off x="3100388" y="2917825"/>
            <a:ext cx="128587" cy="100013"/>
            <a:chOff x="2533" y="2425"/>
            <a:chExt cx="45" cy="35"/>
          </a:xfrm>
        </p:grpSpPr>
        <p:sp>
          <p:nvSpPr>
            <p:cNvPr id="6222" name="Line 126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3" name="Line 127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7" name="Group 131"/>
          <p:cNvGrpSpPr>
            <a:grpSpLocks noChangeAspect="1"/>
          </p:cNvGrpSpPr>
          <p:nvPr/>
        </p:nvGrpSpPr>
        <p:grpSpPr bwMode="auto">
          <a:xfrm rot="5400000">
            <a:off x="2154238" y="3760787"/>
            <a:ext cx="128588" cy="100013"/>
            <a:chOff x="2533" y="2425"/>
            <a:chExt cx="45" cy="35"/>
          </a:xfrm>
        </p:grpSpPr>
        <p:sp>
          <p:nvSpPr>
            <p:cNvPr id="6220" name="Line 132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21" name="Line 133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8" name="Group 134"/>
          <p:cNvGrpSpPr>
            <a:grpSpLocks noChangeAspect="1"/>
          </p:cNvGrpSpPr>
          <p:nvPr/>
        </p:nvGrpSpPr>
        <p:grpSpPr bwMode="auto">
          <a:xfrm>
            <a:off x="3614738" y="3478213"/>
            <a:ext cx="128587" cy="100012"/>
            <a:chOff x="2533" y="2425"/>
            <a:chExt cx="45" cy="35"/>
          </a:xfrm>
        </p:grpSpPr>
        <p:sp>
          <p:nvSpPr>
            <p:cNvPr id="6218" name="Line 135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9" name="Line 136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79" name="Group 137"/>
          <p:cNvGrpSpPr>
            <a:grpSpLocks noChangeAspect="1"/>
          </p:cNvGrpSpPr>
          <p:nvPr/>
        </p:nvGrpSpPr>
        <p:grpSpPr bwMode="auto">
          <a:xfrm>
            <a:off x="3521075" y="2579688"/>
            <a:ext cx="128588" cy="100012"/>
            <a:chOff x="2533" y="2425"/>
            <a:chExt cx="45" cy="35"/>
          </a:xfrm>
        </p:grpSpPr>
        <p:sp>
          <p:nvSpPr>
            <p:cNvPr id="6216" name="Line 138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7" name="Line 139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80" name="Group 140"/>
          <p:cNvGrpSpPr>
            <a:grpSpLocks noChangeAspect="1"/>
          </p:cNvGrpSpPr>
          <p:nvPr/>
        </p:nvGrpSpPr>
        <p:grpSpPr bwMode="auto">
          <a:xfrm rot="-7546326">
            <a:off x="2932113" y="2351087"/>
            <a:ext cx="128588" cy="100013"/>
            <a:chOff x="2533" y="2425"/>
            <a:chExt cx="45" cy="35"/>
          </a:xfrm>
        </p:grpSpPr>
        <p:sp>
          <p:nvSpPr>
            <p:cNvPr id="6214" name="Line 141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5" name="Line 142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81" name="Group 143"/>
          <p:cNvGrpSpPr>
            <a:grpSpLocks noChangeAspect="1"/>
          </p:cNvGrpSpPr>
          <p:nvPr/>
        </p:nvGrpSpPr>
        <p:grpSpPr bwMode="auto">
          <a:xfrm rot="-7546326">
            <a:off x="2005013" y="3268662"/>
            <a:ext cx="128588" cy="100013"/>
            <a:chOff x="2533" y="2425"/>
            <a:chExt cx="45" cy="35"/>
          </a:xfrm>
        </p:grpSpPr>
        <p:sp>
          <p:nvSpPr>
            <p:cNvPr id="6212" name="Line 144"/>
            <p:cNvSpPr>
              <a:spLocks noChangeAspect="1" noChangeShapeType="1"/>
            </p:cNvSpPr>
            <p:nvPr/>
          </p:nvSpPr>
          <p:spPr bwMode="auto">
            <a:xfrm>
              <a:off x="2533" y="2425"/>
              <a:ext cx="45" cy="18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13" name="Line 145"/>
            <p:cNvSpPr>
              <a:spLocks noChangeAspect="1" noChangeShapeType="1"/>
            </p:cNvSpPr>
            <p:nvPr/>
          </p:nvSpPr>
          <p:spPr bwMode="auto">
            <a:xfrm flipH="1">
              <a:off x="2533" y="2443"/>
              <a:ext cx="45" cy="17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88" name="Line 148"/>
          <p:cNvSpPr>
            <a:spLocks noChangeShapeType="1"/>
          </p:cNvSpPr>
          <p:nvPr/>
        </p:nvSpPr>
        <p:spPr bwMode="auto">
          <a:xfrm flipV="1">
            <a:off x="2216150" y="2630488"/>
            <a:ext cx="958850" cy="895350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3" name="Oval 82"/>
          <p:cNvSpPr>
            <a:spLocks noChangeAspect="1" noChangeArrowheads="1"/>
          </p:cNvSpPr>
          <p:nvPr/>
        </p:nvSpPr>
        <p:spPr bwMode="auto">
          <a:xfrm>
            <a:off x="3768725" y="256381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2" name="Line 152"/>
          <p:cNvSpPr>
            <a:spLocks noChangeShapeType="1"/>
          </p:cNvSpPr>
          <p:nvPr/>
        </p:nvSpPr>
        <p:spPr bwMode="auto">
          <a:xfrm flipV="1">
            <a:off x="2217738" y="2630488"/>
            <a:ext cx="960437" cy="895350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" name="Group 154"/>
          <p:cNvGrpSpPr>
            <a:grpSpLocks/>
          </p:cNvGrpSpPr>
          <p:nvPr/>
        </p:nvGrpSpPr>
        <p:grpSpPr bwMode="auto">
          <a:xfrm>
            <a:off x="1584325" y="2014538"/>
            <a:ext cx="1257300" cy="1044575"/>
            <a:chOff x="998" y="1269"/>
            <a:chExt cx="792" cy="658"/>
          </a:xfrm>
        </p:grpSpPr>
        <p:sp>
          <p:nvSpPr>
            <p:cNvPr id="6208" name="Freeform 123"/>
            <p:cNvSpPr>
              <a:spLocks/>
            </p:cNvSpPr>
            <p:nvPr/>
          </p:nvSpPr>
          <p:spPr bwMode="auto">
            <a:xfrm>
              <a:off x="998" y="1367"/>
              <a:ext cx="792" cy="560"/>
            </a:xfrm>
            <a:custGeom>
              <a:avLst/>
              <a:gdLst>
                <a:gd name="T0" fmla="*/ 0 w 792"/>
                <a:gd name="T1" fmla="*/ 303 h 560"/>
                <a:gd name="T2" fmla="*/ 792 w 792"/>
                <a:gd name="T3" fmla="*/ 0 h 560"/>
                <a:gd name="T4" fmla="*/ 190 w 792"/>
                <a:gd name="T5" fmla="*/ 560 h 560"/>
                <a:gd name="T6" fmla="*/ 0 w 792"/>
                <a:gd name="T7" fmla="*/ 303 h 5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2"/>
                <a:gd name="T13" fmla="*/ 0 h 560"/>
                <a:gd name="T14" fmla="*/ 792 w 792"/>
                <a:gd name="T15" fmla="*/ 560 h 5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2" h="560">
                  <a:moveTo>
                    <a:pt x="0" y="303"/>
                  </a:moveTo>
                  <a:lnTo>
                    <a:pt x="792" y="0"/>
                  </a:lnTo>
                  <a:lnTo>
                    <a:pt x="190" y="560"/>
                  </a:lnTo>
                  <a:lnTo>
                    <a:pt x="0" y="303"/>
                  </a:lnTo>
                  <a:close/>
                </a:path>
              </a:pathLst>
            </a:custGeom>
            <a:solidFill>
              <a:srgbClr val="333399">
                <a:alpha val="34117"/>
              </a:srgb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209" name="Group 153"/>
            <p:cNvGrpSpPr>
              <a:grpSpLocks/>
            </p:cNvGrpSpPr>
            <p:nvPr/>
          </p:nvGrpSpPr>
          <p:grpSpPr bwMode="auto">
            <a:xfrm>
              <a:off x="1346" y="1269"/>
              <a:ext cx="267" cy="435"/>
              <a:chOff x="1346" y="1269"/>
              <a:chExt cx="267" cy="435"/>
            </a:xfrm>
          </p:grpSpPr>
          <p:sp>
            <p:nvSpPr>
              <p:cNvPr id="6210" name="Arc 41"/>
              <p:cNvSpPr>
                <a:spLocks/>
              </p:cNvSpPr>
              <p:nvPr/>
            </p:nvSpPr>
            <p:spPr bwMode="auto">
              <a:xfrm rot="-10446746">
                <a:off x="1530" y="1269"/>
                <a:ext cx="83" cy="289"/>
              </a:xfrm>
              <a:custGeom>
                <a:avLst/>
                <a:gdLst>
                  <a:gd name="T0" fmla="*/ 0 w 15252"/>
                  <a:gd name="T1" fmla="*/ 0 h 21545"/>
                  <a:gd name="T2" fmla="*/ 0 w 15252"/>
                  <a:gd name="T3" fmla="*/ 0 h 21545"/>
                  <a:gd name="T4" fmla="*/ 0 w 15252"/>
                  <a:gd name="T5" fmla="*/ 0 h 21545"/>
                  <a:gd name="T6" fmla="*/ 0 60000 65536"/>
                  <a:gd name="T7" fmla="*/ 0 60000 65536"/>
                  <a:gd name="T8" fmla="*/ 0 60000 65536"/>
                  <a:gd name="T9" fmla="*/ 0 w 15252"/>
                  <a:gd name="T10" fmla="*/ 0 h 21545"/>
                  <a:gd name="T11" fmla="*/ 15252 w 15252"/>
                  <a:gd name="T12" fmla="*/ 21545 h 215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252" h="21545" fill="none" extrusionOk="0">
                    <a:moveTo>
                      <a:pt x="1540" y="0"/>
                    </a:moveTo>
                    <a:cubicBezTo>
                      <a:pt x="6713" y="369"/>
                      <a:pt x="11580" y="2588"/>
                      <a:pt x="15251" y="6250"/>
                    </a:cubicBezTo>
                  </a:path>
                  <a:path w="15252" h="21545" stroke="0" extrusionOk="0">
                    <a:moveTo>
                      <a:pt x="1540" y="0"/>
                    </a:moveTo>
                    <a:cubicBezTo>
                      <a:pt x="6713" y="369"/>
                      <a:pt x="11580" y="2588"/>
                      <a:pt x="15251" y="6250"/>
                    </a:cubicBezTo>
                    <a:lnTo>
                      <a:pt x="0" y="21545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11" name="Rectangle 91"/>
              <p:cNvSpPr>
                <a:spLocks noChangeArrowheads="1"/>
              </p:cNvSpPr>
              <p:nvPr/>
            </p:nvSpPr>
            <p:spPr bwMode="auto">
              <a:xfrm>
                <a:off x="1346" y="1473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</p:grpSp>
      </p:grpSp>
      <p:sp>
        <p:nvSpPr>
          <p:cNvPr id="6186" name="Line 60"/>
          <p:cNvSpPr>
            <a:spLocks noChangeShapeType="1"/>
          </p:cNvSpPr>
          <p:nvPr/>
        </p:nvSpPr>
        <p:spPr bwMode="auto">
          <a:xfrm flipV="1">
            <a:off x="1576388" y="2173288"/>
            <a:ext cx="1265237" cy="48895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7" name="Line 46"/>
          <p:cNvSpPr>
            <a:spLocks noChangeAspect="1" noChangeShapeType="1"/>
          </p:cNvSpPr>
          <p:nvPr/>
        </p:nvSpPr>
        <p:spPr bwMode="auto">
          <a:xfrm>
            <a:off x="1581150" y="2651125"/>
            <a:ext cx="639763" cy="877888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88" name="Oval 87"/>
          <p:cNvSpPr>
            <a:spLocks noChangeAspect="1" noChangeArrowheads="1"/>
          </p:cNvSpPr>
          <p:nvPr/>
        </p:nvSpPr>
        <p:spPr bwMode="auto">
          <a:xfrm>
            <a:off x="1522413" y="2609850"/>
            <a:ext cx="107950" cy="10795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89" name="Oval 65"/>
          <p:cNvSpPr>
            <a:spLocks noChangeAspect="1" noChangeArrowheads="1"/>
          </p:cNvSpPr>
          <p:nvPr/>
        </p:nvSpPr>
        <p:spPr bwMode="auto">
          <a:xfrm>
            <a:off x="2779713" y="2125663"/>
            <a:ext cx="114300" cy="114300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5" name="Line 155"/>
          <p:cNvSpPr>
            <a:spLocks noChangeShapeType="1"/>
          </p:cNvSpPr>
          <p:nvPr/>
        </p:nvSpPr>
        <p:spPr bwMode="auto">
          <a:xfrm flipV="1">
            <a:off x="2217738" y="2635250"/>
            <a:ext cx="950912" cy="887413"/>
          </a:xfrm>
          <a:prstGeom prst="line">
            <a:avLst/>
          </a:prstGeom>
          <a:noFill/>
          <a:ln w="190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1" name="Oval 85"/>
          <p:cNvSpPr>
            <a:spLocks noChangeAspect="1" noChangeArrowheads="1"/>
          </p:cNvSpPr>
          <p:nvPr/>
        </p:nvSpPr>
        <p:spPr bwMode="auto">
          <a:xfrm>
            <a:off x="2160588" y="34750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" name="Group 157"/>
          <p:cNvGrpSpPr>
            <a:grpSpLocks/>
          </p:cNvGrpSpPr>
          <p:nvPr/>
        </p:nvGrpSpPr>
        <p:grpSpPr bwMode="auto">
          <a:xfrm>
            <a:off x="2212975" y="3508375"/>
            <a:ext cx="957263" cy="881063"/>
            <a:chOff x="1394" y="2210"/>
            <a:chExt cx="603" cy="555"/>
          </a:xfrm>
        </p:grpSpPr>
        <p:sp>
          <p:nvSpPr>
            <p:cNvPr id="6204" name="Freeform 114"/>
            <p:cNvSpPr>
              <a:spLocks/>
            </p:cNvSpPr>
            <p:nvPr/>
          </p:nvSpPr>
          <p:spPr bwMode="auto">
            <a:xfrm>
              <a:off x="1394" y="2210"/>
              <a:ext cx="603" cy="555"/>
            </a:xfrm>
            <a:custGeom>
              <a:avLst/>
              <a:gdLst>
                <a:gd name="T0" fmla="*/ 603 w 603"/>
                <a:gd name="T1" fmla="*/ 0 h 555"/>
                <a:gd name="T2" fmla="*/ 600 w 603"/>
                <a:gd name="T3" fmla="*/ 276 h 555"/>
                <a:gd name="T4" fmla="*/ 0 w 603"/>
                <a:gd name="T5" fmla="*/ 555 h 555"/>
                <a:gd name="T6" fmla="*/ 603 w 603"/>
                <a:gd name="T7" fmla="*/ 0 h 55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03"/>
                <a:gd name="T13" fmla="*/ 0 h 555"/>
                <a:gd name="T14" fmla="*/ 603 w 603"/>
                <a:gd name="T15" fmla="*/ 555 h 55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03" h="555">
                  <a:moveTo>
                    <a:pt x="603" y="0"/>
                  </a:moveTo>
                  <a:lnTo>
                    <a:pt x="600" y="276"/>
                  </a:lnTo>
                  <a:lnTo>
                    <a:pt x="0" y="555"/>
                  </a:lnTo>
                  <a:lnTo>
                    <a:pt x="603" y="0"/>
                  </a:lnTo>
                  <a:close/>
                </a:path>
              </a:pathLst>
            </a:custGeom>
            <a:solidFill>
              <a:schemeClr val="hlink">
                <a:alpha val="4196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205" name="Group 156"/>
            <p:cNvGrpSpPr>
              <a:grpSpLocks/>
            </p:cNvGrpSpPr>
            <p:nvPr/>
          </p:nvGrpSpPr>
          <p:grpSpPr bwMode="auto">
            <a:xfrm>
              <a:off x="1571" y="2384"/>
              <a:ext cx="266" cy="330"/>
              <a:chOff x="1571" y="2384"/>
              <a:chExt cx="266" cy="330"/>
            </a:xfrm>
          </p:grpSpPr>
          <p:sp>
            <p:nvSpPr>
              <p:cNvPr id="6206" name="Arc 45"/>
              <p:cNvSpPr>
                <a:spLocks/>
              </p:cNvSpPr>
              <p:nvPr/>
            </p:nvSpPr>
            <p:spPr bwMode="auto">
              <a:xfrm rot="2559036">
                <a:off x="1571" y="2562"/>
                <a:ext cx="108" cy="152"/>
              </a:xfrm>
              <a:custGeom>
                <a:avLst/>
                <a:gdLst>
                  <a:gd name="T0" fmla="*/ 0 w 10428"/>
                  <a:gd name="T1" fmla="*/ 0 h 21600"/>
                  <a:gd name="T2" fmla="*/ 0 w 10428"/>
                  <a:gd name="T3" fmla="*/ 0 h 21600"/>
                  <a:gd name="T4" fmla="*/ 0 w 10428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0428"/>
                  <a:gd name="T10" fmla="*/ 0 h 21600"/>
                  <a:gd name="T11" fmla="*/ 10428 w 10428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428" h="21600" fill="none" extrusionOk="0">
                    <a:moveTo>
                      <a:pt x="-1" y="0"/>
                    </a:moveTo>
                    <a:cubicBezTo>
                      <a:pt x="3646" y="0"/>
                      <a:pt x="7234" y="923"/>
                      <a:pt x="10428" y="2683"/>
                    </a:cubicBezTo>
                  </a:path>
                  <a:path w="10428" h="21600" stroke="0" extrusionOk="0">
                    <a:moveTo>
                      <a:pt x="-1" y="0"/>
                    </a:moveTo>
                    <a:cubicBezTo>
                      <a:pt x="3646" y="0"/>
                      <a:pt x="7234" y="923"/>
                      <a:pt x="10428" y="2683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07" name="Rectangle 88"/>
              <p:cNvSpPr>
                <a:spLocks noChangeArrowheads="1"/>
              </p:cNvSpPr>
              <p:nvPr/>
            </p:nvSpPr>
            <p:spPr bwMode="auto">
              <a:xfrm>
                <a:off x="1630" y="2384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</a:t>
                </a:r>
              </a:p>
            </p:txBody>
          </p:sp>
        </p:grpSp>
      </p:grpSp>
      <p:sp>
        <p:nvSpPr>
          <p:cNvPr id="6193" name="Line 61"/>
          <p:cNvSpPr>
            <a:spLocks noChangeShapeType="1"/>
          </p:cNvSpPr>
          <p:nvPr/>
        </p:nvSpPr>
        <p:spPr bwMode="auto">
          <a:xfrm flipV="1">
            <a:off x="2227263" y="3944938"/>
            <a:ext cx="952500" cy="450850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4" name="Oval 90"/>
          <p:cNvSpPr>
            <a:spLocks noChangeAspect="1" noChangeArrowheads="1"/>
          </p:cNvSpPr>
          <p:nvPr/>
        </p:nvSpPr>
        <p:spPr bwMode="auto">
          <a:xfrm>
            <a:off x="2155825" y="4335463"/>
            <a:ext cx="114300" cy="112712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5" name="Line 52"/>
          <p:cNvSpPr>
            <a:spLocks noChangeAspect="1" noChangeShapeType="1"/>
          </p:cNvSpPr>
          <p:nvPr/>
        </p:nvSpPr>
        <p:spPr bwMode="auto">
          <a:xfrm>
            <a:off x="3168650" y="2622550"/>
            <a:ext cx="0" cy="1327150"/>
          </a:xfrm>
          <a:prstGeom prst="line">
            <a:avLst/>
          </a:prstGeom>
          <a:noFill/>
          <a:ln w="190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96" name="Oval 146"/>
          <p:cNvSpPr>
            <a:spLocks noChangeAspect="1" noChangeArrowheads="1"/>
          </p:cNvSpPr>
          <p:nvPr/>
        </p:nvSpPr>
        <p:spPr bwMode="auto">
          <a:xfrm>
            <a:off x="3116263" y="257651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97" name="Oval 76"/>
          <p:cNvSpPr>
            <a:spLocks noChangeAspect="1" noChangeArrowheads="1"/>
          </p:cNvSpPr>
          <p:nvPr/>
        </p:nvSpPr>
        <p:spPr bwMode="auto">
          <a:xfrm>
            <a:off x="3103563" y="3886200"/>
            <a:ext cx="114300" cy="112713"/>
          </a:xfrm>
          <a:prstGeom prst="ellipse">
            <a:avLst/>
          </a:prstGeom>
          <a:solidFill>
            <a:srgbClr val="C425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198" name="Group 158"/>
          <p:cNvGrpSpPr>
            <a:grpSpLocks/>
          </p:cNvGrpSpPr>
          <p:nvPr/>
        </p:nvGrpSpPr>
        <p:grpSpPr bwMode="auto">
          <a:xfrm>
            <a:off x="3432175" y="1011238"/>
            <a:ext cx="417513" cy="457200"/>
            <a:chOff x="2162" y="637"/>
            <a:chExt cx="263" cy="288"/>
          </a:xfrm>
        </p:grpSpPr>
        <p:sp>
          <p:nvSpPr>
            <p:cNvPr id="6202" name="Line 159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3" name="Text Box 160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6199" name="Group 161"/>
          <p:cNvGrpSpPr>
            <a:grpSpLocks/>
          </p:cNvGrpSpPr>
          <p:nvPr/>
        </p:nvGrpSpPr>
        <p:grpSpPr bwMode="auto">
          <a:xfrm>
            <a:off x="4808538" y="5053013"/>
            <a:ext cx="392112" cy="457200"/>
            <a:chOff x="3029" y="3183"/>
            <a:chExt cx="247" cy="288"/>
          </a:xfrm>
        </p:grpSpPr>
        <p:sp>
          <p:nvSpPr>
            <p:cNvPr id="6200" name="Line 162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1" name="Text Box 163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00185 L 0.00034 0.127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046 L -0.03628 -0.064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8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07118 4.44444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8" grpId="0" animBg="1"/>
      <p:bldP spid="10392" grpId="0" animBg="1"/>
      <p:bldP spid="103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На чертеже проекции отрезка прямой общего положения имеют искаженные метрические характеристики, ни одна из ее проекций не параллельна осям координат и не перпендикулярна к ним </a:t>
            </a:r>
          </a:p>
          <a:p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</a:t>
            </a:r>
          </a:p>
        </p:txBody>
      </p:sp>
      <p:sp>
        <p:nvSpPr>
          <p:cNvPr id="7171" name="Text Box 25"/>
          <p:cNvSpPr txBox="1">
            <a:spLocks noChangeArrowheads="1"/>
          </p:cNvSpPr>
          <p:nvPr/>
        </p:nvSpPr>
        <p:spPr bwMode="auto">
          <a:xfrm>
            <a:off x="835025" y="860425"/>
            <a:ext cx="77152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rgbClr val="CC3399"/>
                </a:solidFill>
              </a:rPr>
              <a:t>Прямая общего </a:t>
            </a:r>
            <a:r>
              <a:rPr lang="ru-RU" sz="2400" b="1" dirty="0">
                <a:solidFill>
                  <a:srgbClr val="D0008B"/>
                </a:solidFill>
              </a:rPr>
              <a:t>положения</a:t>
            </a:r>
            <a:r>
              <a:rPr lang="ru-RU" sz="2400" b="1" dirty="0">
                <a:solidFill>
                  <a:srgbClr val="CC3399"/>
                </a:solidFill>
              </a:rPr>
              <a:t> наклонена ко всем плоскостям проекций</a:t>
            </a:r>
          </a:p>
        </p:txBody>
      </p:sp>
      <p:sp>
        <p:nvSpPr>
          <p:cNvPr id="12334" name="Rectangle 4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6463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Прямая общего положения</a:t>
            </a:r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2295525" y="1654175"/>
            <a:ext cx="4194175" cy="3859213"/>
            <a:chOff x="1446" y="1042"/>
            <a:chExt cx="2642" cy="2431"/>
          </a:xfrm>
        </p:grpSpPr>
        <p:sp>
          <p:nvSpPr>
            <p:cNvPr id="7174" name="Line 5"/>
            <p:cNvSpPr>
              <a:spLocks noChangeShapeType="1"/>
            </p:cNvSpPr>
            <p:nvPr/>
          </p:nvSpPr>
          <p:spPr bwMode="auto">
            <a:xfrm flipV="1">
              <a:off x="1733" y="1497"/>
              <a:ext cx="843" cy="384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Line 6"/>
            <p:cNvSpPr>
              <a:spLocks noChangeShapeType="1"/>
            </p:cNvSpPr>
            <p:nvPr/>
          </p:nvSpPr>
          <p:spPr bwMode="auto">
            <a:xfrm>
              <a:off x="1748" y="2469"/>
              <a:ext cx="835" cy="688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6" name="Group 7"/>
            <p:cNvGrpSpPr>
              <a:grpSpLocks/>
            </p:cNvGrpSpPr>
            <p:nvPr/>
          </p:nvGrpSpPr>
          <p:grpSpPr bwMode="auto">
            <a:xfrm>
              <a:off x="1511" y="1469"/>
              <a:ext cx="352" cy="400"/>
              <a:chOff x="1200" y="1488"/>
              <a:chExt cx="352" cy="400"/>
            </a:xfrm>
          </p:grpSpPr>
          <p:sp>
            <p:nvSpPr>
              <p:cNvPr id="7230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31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77" name="Line 10"/>
            <p:cNvSpPr>
              <a:spLocks noChangeShapeType="1"/>
            </p:cNvSpPr>
            <p:nvPr/>
          </p:nvSpPr>
          <p:spPr bwMode="auto">
            <a:xfrm>
              <a:off x="1745" y="1882"/>
              <a:ext cx="0" cy="585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78" name="Group 11"/>
            <p:cNvGrpSpPr>
              <a:grpSpLocks/>
            </p:cNvGrpSpPr>
            <p:nvPr/>
          </p:nvGrpSpPr>
          <p:grpSpPr bwMode="auto">
            <a:xfrm>
              <a:off x="1446" y="2373"/>
              <a:ext cx="352" cy="400"/>
              <a:chOff x="1200" y="1488"/>
              <a:chExt cx="352" cy="400"/>
            </a:xfrm>
          </p:grpSpPr>
          <p:sp>
            <p:nvSpPr>
              <p:cNvPr id="7228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29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7179" name="Group 14"/>
            <p:cNvGrpSpPr>
              <a:grpSpLocks/>
            </p:cNvGrpSpPr>
            <p:nvPr/>
          </p:nvGrpSpPr>
          <p:grpSpPr bwMode="auto">
            <a:xfrm>
              <a:off x="2373" y="1042"/>
              <a:ext cx="352" cy="400"/>
              <a:chOff x="1200" y="1488"/>
              <a:chExt cx="352" cy="400"/>
            </a:xfrm>
          </p:grpSpPr>
          <p:sp>
            <p:nvSpPr>
              <p:cNvPr id="7226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7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>
              <a:off x="2579" y="1488"/>
              <a:ext cx="0" cy="1683"/>
            </a:xfrm>
            <a:prstGeom prst="line">
              <a:avLst/>
            </a:prstGeom>
            <a:noFill/>
            <a:ln w="190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1" name="Group 18"/>
            <p:cNvGrpSpPr>
              <a:grpSpLocks/>
            </p:cNvGrpSpPr>
            <p:nvPr/>
          </p:nvGrpSpPr>
          <p:grpSpPr bwMode="auto">
            <a:xfrm>
              <a:off x="2246" y="3008"/>
              <a:ext cx="352" cy="400"/>
              <a:chOff x="1200" y="1488"/>
              <a:chExt cx="352" cy="400"/>
            </a:xfrm>
          </p:grpSpPr>
          <p:sp>
            <p:nvSpPr>
              <p:cNvPr id="7224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5" name="Text Box 20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7182" name="Group 37"/>
            <p:cNvGrpSpPr>
              <a:grpSpLocks/>
            </p:cNvGrpSpPr>
            <p:nvPr/>
          </p:nvGrpSpPr>
          <p:grpSpPr bwMode="auto">
            <a:xfrm>
              <a:off x="3736" y="1255"/>
              <a:ext cx="352" cy="400"/>
              <a:chOff x="1200" y="1488"/>
              <a:chExt cx="352" cy="400"/>
            </a:xfrm>
          </p:grpSpPr>
          <p:sp>
            <p:nvSpPr>
              <p:cNvPr id="7222" name="Text Box 38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FF66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7223" name="Text Box 39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FF66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FF66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83" name="Text Box 47"/>
            <p:cNvSpPr txBox="1">
              <a:spLocks noChangeAspect="1" noChangeArrowheads="1"/>
            </p:cNvSpPr>
            <p:nvPr/>
          </p:nvSpPr>
          <p:spPr bwMode="auto">
            <a:xfrm>
              <a:off x="3729" y="2917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3200" b="1" i="1">
                  <a:solidFill>
                    <a:srgbClr val="0000FF"/>
                  </a:solidFill>
                  <a:latin typeface="GOST type B" pitchFamily="34" charset="0"/>
                </a:rPr>
                <a:t>k</a:t>
              </a:r>
              <a:endParaRPr lang="ru-RU" sz="3200" b="1" i="1">
                <a:solidFill>
                  <a:srgbClr val="0000FF"/>
                </a:solidFill>
                <a:latin typeface="GOST type B" pitchFamily="34" charset="0"/>
              </a:endParaRPr>
            </a:p>
          </p:txBody>
        </p:sp>
        <p:sp>
          <p:nvSpPr>
            <p:cNvPr id="7184" name="Line 48"/>
            <p:cNvSpPr>
              <a:spLocks noChangeShapeType="1"/>
            </p:cNvSpPr>
            <p:nvPr/>
          </p:nvSpPr>
          <p:spPr bwMode="auto">
            <a:xfrm>
              <a:off x="2598" y="2120"/>
              <a:ext cx="1353" cy="1353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85" name="Group 50"/>
            <p:cNvGrpSpPr>
              <a:grpSpLocks/>
            </p:cNvGrpSpPr>
            <p:nvPr/>
          </p:nvGrpSpPr>
          <p:grpSpPr bwMode="auto">
            <a:xfrm>
              <a:off x="1750" y="2425"/>
              <a:ext cx="1183" cy="54"/>
              <a:chOff x="1704" y="2246"/>
              <a:chExt cx="818" cy="46"/>
            </a:xfrm>
          </p:grpSpPr>
          <p:sp>
            <p:nvSpPr>
              <p:cNvPr id="7218" name="Line 51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19" name="Group 52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20" name="Line 5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1" name="Line 5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7186" name="Line 55"/>
            <p:cNvSpPr>
              <a:spLocks noChangeAspect="1" noChangeShapeType="1"/>
            </p:cNvSpPr>
            <p:nvPr/>
          </p:nvSpPr>
          <p:spPr bwMode="auto">
            <a:xfrm>
              <a:off x="2586" y="1495"/>
              <a:ext cx="104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87" name="Group 56"/>
            <p:cNvGrpSpPr>
              <a:grpSpLocks noChangeAspect="1"/>
            </p:cNvGrpSpPr>
            <p:nvPr/>
          </p:nvGrpSpPr>
          <p:grpSpPr bwMode="auto">
            <a:xfrm>
              <a:off x="3040" y="1463"/>
              <a:ext cx="74" cy="58"/>
              <a:chOff x="2533" y="2425"/>
              <a:chExt cx="45" cy="35"/>
            </a:xfrm>
          </p:grpSpPr>
          <p:sp>
            <p:nvSpPr>
              <p:cNvPr id="7216" name="Line 57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17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188" name="Group 59"/>
            <p:cNvGrpSpPr>
              <a:grpSpLocks/>
            </p:cNvGrpSpPr>
            <p:nvPr/>
          </p:nvGrpSpPr>
          <p:grpSpPr bwMode="auto">
            <a:xfrm>
              <a:off x="1750" y="1856"/>
              <a:ext cx="1179" cy="52"/>
              <a:chOff x="1704" y="2246"/>
              <a:chExt cx="818" cy="46"/>
            </a:xfrm>
          </p:grpSpPr>
          <p:sp>
            <p:nvSpPr>
              <p:cNvPr id="7212" name="Line 60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13" name="Group 61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14" name="Line 62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5" name="Line 6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189" name="Group 64"/>
            <p:cNvGrpSpPr>
              <a:grpSpLocks/>
            </p:cNvGrpSpPr>
            <p:nvPr/>
          </p:nvGrpSpPr>
          <p:grpSpPr bwMode="auto">
            <a:xfrm>
              <a:off x="2586" y="3121"/>
              <a:ext cx="1042" cy="59"/>
              <a:chOff x="1704" y="2246"/>
              <a:chExt cx="818" cy="46"/>
            </a:xfrm>
          </p:grpSpPr>
          <p:sp>
            <p:nvSpPr>
              <p:cNvPr id="7208" name="Line 65"/>
              <p:cNvSpPr>
                <a:spLocks noChangeAspect="1" noChangeShapeType="1"/>
              </p:cNvSpPr>
              <p:nvPr/>
            </p:nvSpPr>
            <p:spPr bwMode="auto">
              <a:xfrm>
                <a:off x="1704" y="2271"/>
                <a:ext cx="8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209" name="Group 66"/>
              <p:cNvGrpSpPr>
                <a:grpSpLocks noChangeAspect="1"/>
              </p:cNvGrpSpPr>
              <p:nvPr/>
            </p:nvGrpSpPr>
            <p:grpSpPr bwMode="auto">
              <a:xfrm>
                <a:off x="2059" y="2246"/>
                <a:ext cx="58" cy="46"/>
                <a:chOff x="2533" y="2425"/>
                <a:chExt cx="45" cy="35"/>
              </a:xfrm>
            </p:grpSpPr>
            <p:sp>
              <p:nvSpPr>
                <p:cNvPr id="7210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1" name="Line 6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7190" name="Line 69"/>
            <p:cNvSpPr>
              <a:spLocks noChangeShapeType="1"/>
            </p:cNvSpPr>
            <p:nvPr/>
          </p:nvSpPr>
          <p:spPr bwMode="auto">
            <a:xfrm flipV="1">
              <a:off x="2928" y="1491"/>
              <a:ext cx="695" cy="391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Line 70"/>
            <p:cNvSpPr>
              <a:spLocks noChangeAspect="1" noChangeShapeType="1"/>
            </p:cNvSpPr>
            <p:nvPr/>
          </p:nvSpPr>
          <p:spPr bwMode="auto">
            <a:xfrm rot="-5400000">
              <a:off x="2802" y="2320"/>
              <a:ext cx="165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2" name="Line 71"/>
            <p:cNvSpPr>
              <a:spLocks noChangeAspect="1" noChangeShapeType="1"/>
            </p:cNvSpPr>
            <p:nvPr/>
          </p:nvSpPr>
          <p:spPr bwMode="auto">
            <a:xfrm rot="-5400000">
              <a:off x="2649" y="2168"/>
              <a:ext cx="5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3" name="Group 72"/>
            <p:cNvGrpSpPr>
              <a:grpSpLocks noChangeAspect="1"/>
            </p:cNvGrpSpPr>
            <p:nvPr/>
          </p:nvGrpSpPr>
          <p:grpSpPr bwMode="auto">
            <a:xfrm rot="-5400000">
              <a:off x="3592" y="2251"/>
              <a:ext cx="74" cy="58"/>
              <a:chOff x="2533" y="2425"/>
              <a:chExt cx="45" cy="35"/>
            </a:xfrm>
          </p:grpSpPr>
          <p:sp>
            <p:nvSpPr>
              <p:cNvPr id="7206" name="Line 73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7" name="Line 74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194" name="Group 75"/>
            <p:cNvGrpSpPr>
              <a:grpSpLocks noChangeAspect="1"/>
            </p:cNvGrpSpPr>
            <p:nvPr/>
          </p:nvGrpSpPr>
          <p:grpSpPr bwMode="auto">
            <a:xfrm rot="-5400000">
              <a:off x="2893" y="2088"/>
              <a:ext cx="74" cy="58"/>
              <a:chOff x="2533" y="2425"/>
              <a:chExt cx="45" cy="35"/>
            </a:xfrm>
          </p:grpSpPr>
          <p:sp>
            <p:nvSpPr>
              <p:cNvPr id="7204" name="Line 76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05" name="Line 77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195" name="Oval 78"/>
            <p:cNvSpPr>
              <a:spLocks noChangeAspect="1" noChangeArrowheads="1"/>
            </p:cNvSpPr>
            <p:nvPr/>
          </p:nvSpPr>
          <p:spPr bwMode="auto">
            <a:xfrm>
              <a:off x="3587" y="1457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6" name="Oval 79"/>
            <p:cNvSpPr>
              <a:spLocks noChangeAspect="1" noChangeArrowheads="1"/>
            </p:cNvSpPr>
            <p:nvPr/>
          </p:nvSpPr>
          <p:spPr bwMode="auto">
            <a:xfrm>
              <a:off x="2890" y="185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197" name="Group 83"/>
            <p:cNvGrpSpPr>
              <a:grpSpLocks/>
            </p:cNvGrpSpPr>
            <p:nvPr/>
          </p:nvGrpSpPr>
          <p:grpSpPr bwMode="auto">
            <a:xfrm>
              <a:off x="2908" y="1703"/>
              <a:ext cx="352" cy="400"/>
              <a:chOff x="1200" y="1488"/>
              <a:chExt cx="352" cy="400"/>
            </a:xfrm>
          </p:grpSpPr>
          <p:sp>
            <p:nvSpPr>
              <p:cNvPr id="7202" name="Text Box 8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7203" name="Text Box 8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7198" name="Oval 23"/>
            <p:cNvSpPr>
              <a:spLocks noChangeAspect="1" noChangeArrowheads="1"/>
            </p:cNvSpPr>
            <p:nvPr/>
          </p:nvSpPr>
          <p:spPr bwMode="auto">
            <a:xfrm>
              <a:off x="2543" y="1460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99" name="Oval 21"/>
            <p:cNvSpPr>
              <a:spLocks noChangeAspect="1" noChangeArrowheads="1"/>
            </p:cNvSpPr>
            <p:nvPr/>
          </p:nvSpPr>
          <p:spPr bwMode="auto">
            <a:xfrm>
              <a:off x="2544" y="3124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0" name="Oval 24"/>
            <p:cNvSpPr>
              <a:spLocks noChangeAspect="1" noChangeArrowheads="1"/>
            </p:cNvSpPr>
            <p:nvPr/>
          </p:nvSpPr>
          <p:spPr bwMode="auto">
            <a:xfrm>
              <a:off x="1709" y="1851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01" name="Oval 22"/>
            <p:cNvSpPr>
              <a:spLocks noChangeAspect="1" noChangeArrowheads="1"/>
            </p:cNvSpPr>
            <p:nvPr/>
          </p:nvSpPr>
          <p:spPr bwMode="auto">
            <a:xfrm>
              <a:off x="1710" y="2430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47663" y="5667375"/>
            <a:ext cx="8796337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rgbClr val="800080"/>
                </a:solidFill>
              </a:rPr>
              <a:t>У прямой частного положения на комплексном чертеже определяются натуральные величины каких-либо ее характеристик. Прямая уровня про-ецируется без искажения на ту плоскость проекций, которой она парал-лельна. Одна из проекций проецирующей прямой вырождается в точку</a:t>
            </a:r>
            <a:r>
              <a:rPr lang="ru-RU"/>
              <a:t> </a:t>
            </a:r>
            <a:endParaRPr lang="ru-RU" b="1">
              <a:solidFill>
                <a:srgbClr val="800080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127125" y="645903"/>
            <a:ext cx="801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 частного положения параллельна или  перпендикулярна одной из плоскостей проекций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878727" y="1513307"/>
            <a:ext cx="8450262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Прямая, параллельная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/>
              <a:t>одной из плоскостей проекций, называется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>
                <a:solidFill>
                  <a:srgbClr val="D0008B"/>
                </a:solidFill>
              </a:rPr>
              <a:t>прямой уровня: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Горизонтальная прямая уровня (горизонталь)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h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Фронтальная прямая уровня (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фронталь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)</a:t>
            </a:r>
            <a:r>
              <a:rPr lang="ru-RU" dirty="0"/>
              <a:t> 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 	 f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dirty="0">
                <a:solidFill>
                  <a:srgbClr val="4E03C9"/>
                </a:solidFill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 </a:t>
            </a:r>
          </a:p>
          <a:p>
            <a:pPr algn="ctr" eaLnBrk="1" hangingPunct="1"/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Профильная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				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p </a:t>
            </a:r>
            <a:r>
              <a:rPr lang="ru-RU" b="1" i="1" dirty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939111" y="3510591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D0008B"/>
                </a:solidFill>
              </a:rPr>
              <a:t>Прямая,  перпендикулярная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/>
              <a:t>одной из плоскостей проекций, называется</a:t>
            </a:r>
            <a:r>
              <a:rPr lang="ru-RU" sz="2400" b="1" dirty="0">
                <a:solidFill>
                  <a:srgbClr val="CC3399"/>
                </a:solidFill>
              </a:rPr>
              <a:t> </a:t>
            </a:r>
            <a:r>
              <a:rPr lang="ru-RU" sz="2400" b="1" dirty="0">
                <a:solidFill>
                  <a:srgbClr val="D0008B"/>
                </a:solidFill>
              </a:rPr>
              <a:t>проецирующей прямой:</a:t>
            </a:r>
          </a:p>
          <a:p>
            <a:pPr eaLnBrk="1" hangingPunct="1"/>
            <a:r>
              <a:rPr lang="ru-RU" sz="2400" b="1" dirty="0">
                <a:solidFill>
                  <a:srgbClr val="CC3399"/>
                </a:solidFill>
              </a:rPr>
              <a:t>	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Горизонтально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>
                <a:solidFill>
                  <a:srgbClr val="4E03C9"/>
                </a:solidFill>
              </a:rPr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1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/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	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Фронтально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  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2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  <a:p>
            <a:pPr eaLnBrk="1" hangingPunct="1"/>
            <a:r>
              <a:rPr lang="ru-RU" sz="2400" b="1" i="1" baseline="-20000" dirty="0">
                <a:solidFill>
                  <a:srgbClr val="4E03C9"/>
                </a:solidFill>
                <a:latin typeface="GOST type B" pitchFamily="34" charset="0"/>
              </a:rPr>
              <a:t>	</a:t>
            </a:r>
            <a:r>
              <a:rPr lang="ru-RU" sz="2400" b="1" i="1" dirty="0" err="1">
                <a:solidFill>
                  <a:srgbClr val="4E03C9"/>
                </a:solidFill>
                <a:latin typeface="GOST type B" pitchFamily="34" charset="0"/>
              </a:rPr>
              <a:t>Профильно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 проецирующая прямая </a:t>
            </a:r>
            <a:r>
              <a:rPr lang="en-US" sz="2400" b="1" i="1" dirty="0">
                <a:solidFill>
                  <a:srgbClr val="4E03C9"/>
                </a:solidFill>
                <a:latin typeface="GOST type B" pitchFamily="34" charset="0"/>
              </a:rPr>
              <a:t> 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	 </a:t>
            </a:r>
            <a:r>
              <a:rPr lang="ru-RU" b="1" dirty="0">
                <a:solidFill>
                  <a:srgbClr val="4E03C9"/>
                </a:solidFill>
                <a:sym typeface="Symbol" pitchFamily="18" charset="2"/>
              </a:rPr>
              <a:t></a:t>
            </a:r>
            <a:r>
              <a:rPr lang="ru-RU" dirty="0"/>
              <a:t> </a:t>
            </a:r>
            <a:r>
              <a:rPr lang="ru-RU" sz="2400" b="1" i="1" dirty="0">
                <a:solidFill>
                  <a:srgbClr val="4E03C9"/>
                </a:solidFill>
                <a:latin typeface="GOST type B" pitchFamily="34" charset="0"/>
              </a:rPr>
              <a:t>П</a:t>
            </a:r>
            <a:r>
              <a:rPr lang="en-US" sz="2400" b="1" i="1" baseline="-20000" dirty="0">
                <a:solidFill>
                  <a:srgbClr val="4E03C9"/>
                </a:solidFill>
                <a:latin typeface="GOST type B" pitchFamily="34" charset="0"/>
              </a:rPr>
              <a:t>3</a:t>
            </a:r>
            <a:endParaRPr lang="ru-RU" sz="2400" b="1" i="1" baseline="-20000" dirty="0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3351" name="Rectangle 39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818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частного положения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3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49" grpId="0" build="p"/>
      <p:bldP spid="133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99"/>
          <p:cNvGrpSpPr>
            <a:grpSpLocks/>
          </p:cNvGrpSpPr>
          <p:nvPr/>
        </p:nvGrpSpPr>
        <p:grpSpPr bwMode="auto">
          <a:xfrm>
            <a:off x="878636" y="1445852"/>
            <a:ext cx="4738688" cy="3925887"/>
            <a:chOff x="-66" y="851"/>
            <a:chExt cx="2985" cy="2473"/>
          </a:xfrm>
        </p:grpSpPr>
        <p:grpSp>
          <p:nvGrpSpPr>
            <p:cNvPr id="9342" name="Group 197"/>
            <p:cNvGrpSpPr>
              <a:grpSpLocks/>
            </p:cNvGrpSpPr>
            <p:nvPr/>
          </p:nvGrpSpPr>
          <p:grpSpPr bwMode="auto">
            <a:xfrm>
              <a:off x="-66" y="851"/>
              <a:ext cx="2985" cy="2473"/>
              <a:chOff x="-66" y="851"/>
              <a:chExt cx="2985" cy="2473"/>
            </a:xfrm>
          </p:grpSpPr>
          <p:grpSp>
            <p:nvGrpSpPr>
              <p:cNvPr id="9346" name="Group 14"/>
              <p:cNvGrpSpPr>
                <a:grpSpLocks/>
              </p:cNvGrpSpPr>
              <p:nvPr/>
            </p:nvGrpSpPr>
            <p:grpSpPr bwMode="auto">
              <a:xfrm>
                <a:off x="-66" y="1930"/>
                <a:ext cx="373" cy="288"/>
                <a:chOff x="384" y="2345"/>
                <a:chExt cx="373" cy="288"/>
              </a:xfrm>
            </p:grpSpPr>
            <p:sp>
              <p:nvSpPr>
                <p:cNvPr id="9352" name="Line 1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62" y="2612"/>
                  <a:ext cx="1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53" name="Text Box 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4" y="2345"/>
                  <a:ext cx="20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sp>
            <p:nvSpPr>
              <p:cNvPr id="9347" name="Rectangle 7"/>
              <p:cNvSpPr>
                <a:spLocks noChangeAspect="1" noChangeArrowheads="1"/>
              </p:cNvSpPr>
              <p:nvPr/>
            </p:nvSpPr>
            <p:spPr bwMode="auto">
              <a:xfrm>
                <a:off x="287" y="853"/>
                <a:ext cx="1834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sp>
            <p:nvSpPr>
              <p:cNvPr id="9348" name="AutoShape 8"/>
              <p:cNvSpPr>
                <a:spLocks noChangeAspect="1" noChangeArrowheads="1"/>
              </p:cNvSpPr>
              <p:nvPr/>
            </p:nvSpPr>
            <p:spPr bwMode="auto">
              <a:xfrm flipH="1">
                <a:off x="289" y="2197"/>
                <a:ext cx="2630" cy="1127"/>
              </a:xfrm>
              <a:prstGeom prst="parallelogram">
                <a:avLst>
                  <a:gd name="adj" fmla="val 70906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349" name="Group 162"/>
              <p:cNvGrpSpPr>
                <a:grpSpLocks/>
              </p:cNvGrpSpPr>
              <p:nvPr/>
            </p:nvGrpSpPr>
            <p:grpSpPr bwMode="auto">
              <a:xfrm>
                <a:off x="269" y="851"/>
                <a:ext cx="467" cy="337"/>
                <a:chOff x="345" y="598"/>
                <a:chExt cx="467" cy="337"/>
              </a:xfrm>
            </p:grpSpPr>
            <p:sp>
              <p:nvSpPr>
                <p:cNvPr id="9350" name="Text Box 16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9351" name="Text Box 16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9343" name="Group 9"/>
            <p:cNvGrpSpPr>
              <a:grpSpLocks/>
            </p:cNvGrpSpPr>
            <p:nvPr/>
          </p:nvGrpSpPr>
          <p:grpSpPr bwMode="auto">
            <a:xfrm>
              <a:off x="1044" y="2971"/>
              <a:ext cx="459" cy="328"/>
              <a:chOff x="1392" y="3534"/>
              <a:chExt cx="459" cy="328"/>
            </a:xfrm>
          </p:grpSpPr>
          <p:sp>
            <p:nvSpPr>
              <p:cNvPr id="9344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9345" name="Text Box 1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 равноудалены от горизонтальной плоскости про-екций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 </a:t>
            </a:r>
            <a:r>
              <a:rPr lang="ru-RU" b="1">
                <a:solidFill>
                  <a:srgbClr val="800080"/>
                </a:solidFill>
              </a:rPr>
              <a:t>и имеют одинаковую аппликату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z= const</a:t>
            </a:r>
            <a:r>
              <a:rPr lang="en-US" b="1">
                <a:solidFill>
                  <a:srgbClr val="800080"/>
                </a:solidFill>
              </a:rPr>
              <a:t>.</a:t>
            </a:r>
            <a:r>
              <a:rPr lang="ru-RU" b="1">
                <a:solidFill>
                  <a:srgbClr val="800080"/>
                </a:solidFill>
              </a:rPr>
              <a:t> Фронтальная проекция горизонтали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параллельна оси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Горизонтальная проекция горизон-тали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>
                <a:solidFill>
                  <a:srgbClr val="800080"/>
                </a:solidFill>
              </a:rPr>
              <a:t>, углы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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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изображаются в натуральную величину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</a:p>
        </p:txBody>
      </p:sp>
      <p:sp>
        <p:nvSpPr>
          <p:cNvPr id="9220" name="Text Box 84"/>
          <p:cNvSpPr txBox="1">
            <a:spLocks noChangeArrowheads="1"/>
          </p:cNvSpPr>
          <p:nvPr/>
        </p:nvSpPr>
        <p:spPr bwMode="auto">
          <a:xfrm>
            <a:off x="1218900" y="825979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9221" name="Text Box 85"/>
          <p:cNvSpPr txBox="1">
            <a:spLocks noChangeArrowheads="1"/>
          </p:cNvSpPr>
          <p:nvPr/>
        </p:nvSpPr>
        <p:spPr bwMode="auto">
          <a:xfrm>
            <a:off x="5210894" y="78443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9222" name="Line 87"/>
          <p:cNvSpPr>
            <a:spLocks noChangeAspect="1" noChangeShapeType="1"/>
          </p:cNvSpPr>
          <p:nvPr/>
        </p:nvSpPr>
        <p:spPr bwMode="auto">
          <a:xfrm flipH="1">
            <a:off x="5729288" y="3332163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Text Box 88"/>
          <p:cNvSpPr txBox="1">
            <a:spLocks noChangeAspect="1" noChangeArrowheads="1"/>
          </p:cNvSpPr>
          <p:nvPr/>
        </p:nvSpPr>
        <p:spPr bwMode="auto">
          <a:xfrm>
            <a:off x="5445125" y="2908300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7" name="Group 200"/>
          <p:cNvGrpSpPr>
            <a:grpSpLocks/>
          </p:cNvGrpSpPr>
          <p:nvPr/>
        </p:nvGrpSpPr>
        <p:grpSpPr bwMode="auto">
          <a:xfrm>
            <a:off x="6423025" y="2063750"/>
            <a:ext cx="2247900" cy="1338263"/>
            <a:chOff x="4046" y="1300"/>
            <a:chExt cx="1416" cy="843"/>
          </a:xfrm>
        </p:grpSpPr>
        <p:sp>
          <p:nvSpPr>
            <p:cNvPr id="9336" name="AutoShape 101"/>
            <p:cNvSpPr>
              <a:spLocks/>
            </p:cNvSpPr>
            <p:nvPr/>
          </p:nvSpPr>
          <p:spPr bwMode="auto">
            <a:xfrm>
              <a:off x="4511" y="1357"/>
              <a:ext cx="134" cy="737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/>
              <a:endParaRPr lang="ru-RU" sz="66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9337" name="Text Box 102"/>
            <p:cNvSpPr txBox="1">
              <a:spLocks noChangeAspect="1" noChangeArrowheads="1"/>
            </p:cNvSpPr>
            <p:nvPr/>
          </p:nvSpPr>
          <p:spPr bwMode="auto">
            <a:xfrm>
              <a:off x="4627" y="1598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z</a:t>
              </a:r>
              <a:r>
                <a:rPr lang="ru-RU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9338" name="Line 132"/>
            <p:cNvSpPr>
              <a:spLocks noChangeShapeType="1"/>
            </p:cNvSpPr>
            <p:nvPr/>
          </p:nvSpPr>
          <p:spPr bwMode="auto">
            <a:xfrm>
              <a:off x="4053" y="1300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39" name="Line 133"/>
            <p:cNvSpPr>
              <a:spLocks noChangeShapeType="1"/>
            </p:cNvSpPr>
            <p:nvPr/>
          </p:nvSpPr>
          <p:spPr bwMode="auto">
            <a:xfrm>
              <a:off x="4046" y="1399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0" name="Line 134"/>
            <p:cNvSpPr>
              <a:spLocks noChangeShapeType="1"/>
            </p:cNvSpPr>
            <p:nvPr/>
          </p:nvSpPr>
          <p:spPr bwMode="auto">
            <a:xfrm>
              <a:off x="4060" y="2045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41" name="Line 135"/>
            <p:cNvSpPr>
              <a:spLocks noChangeShapeType="1"/>
            </p:cNvSpPr>
            <p:nvPr/>
          </p:nvSpPr>
          <p:spPr bwMode="auto">
            <a:xfrm>
              <a:off x="4060" y="2143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5" name="Text Box 149"/>
          <p:cNvSpPr txBox="1">
            <a:spLocks noChangeAspect="1" noChangeArrowheads="1"/>
          </p:cNvSpPr>
          <p:nvPr/>
        </p:nvSpPr>
        <p:spPr bwMode="auto">
          <a:xfrm>
            <a:off x="2419350" y="2965450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b="1" i="1">
                <a:solidFill>
                  <a:srgbClr val="4E03C9"/>
                </a:solidFill>
                <a:latin typeface="GOST type B" pitchFamily="34" charset="0"/>
              </a:rPr>
              <a:t>h</a:t>
            </a:r>
            <a:endParaRPr lang="ru-RU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9226" name="Text Box 29"/>
          <p:cNvSpPr txBox="1">
            <a:spLocks noChangeAspect="1" noChangeArrowheads="1"/>
          </p:cNvSpPr>
          <p:nvPr/>
        </p:nvSpPr>
        <p:spPr bwMode="auto">
          <a:xfrm>
            <a:off x="3051175" y="2744788"/>
            <a:ext cx="40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8" name="Group 198"/>
          <p:cNvGrpSpPr>
            <a:grpSpLocks/>
          </p:cNvGrpSpPr>
          <p:nvPr/>
        </p:nvGrpSpPr>
        <p:grpSpPr bwMode="auto">
          <a:xfrm>
            <a:off x="1481138" y="2263775"/>
            <a:ext cx="1682750" cy="2263775"/>
            <a:chOff x="933" y="1426"/>
            <a:chExt cx="1060" cy="1426"/>
          </a:xfrm>
        </p:grpSpPr>
        <p:sp>
          <p:nvSpPr>
            <p:cNvPr id="9332" name="Line 80"/>
            <p:cNvSpPr>
              <a:spLocks noChangeAspect="1" noChangeShapeType="1"/>
            </p:cNvSpPr>
            <p:nvPr/>
          </p:nvSpPr>
          <p:spPr bwMode="auto">
            <a:xfrm>
              <a:off x="1515" y="1426"/>
              <a:ext cx="0" cy="7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3" name="Line 23"/>
            <p:cNvSpPr>
              <a:spLocks noChangeAspect="1" noChangeShapeType="1"/>
            </p:cNvSpPr>
            <p:nvPr/>
          </p:nvSpPr>
          <p:spPr bwMode="auto">
            <a:xfrm>
              <a:off x="937" y="2198"/>
              <a:ext cx="198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4" name="Line 24"/>
            <p:cNvSpPr>
              <a:spLocks noChangeAspect="1" noChangeShapeType="1"/>
            </p:cNvSpPr>
            <p:nvPr/>
          </p:nvSpPr>
          <p:spPr bwMode="auto">
            <a:xfrm>
              <a:off x="933" y="1427"/>
              <a:ext cx="0" cy="7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35" name="Line 30"/>
            <p:cNvSpPr>
              <a:spLocks noChangeAspect="1" noChangeShapeType="1"/>
            </p:cNvSpPr>
            <p:nvPr/>
          </p:nvSpPr>
          <p:spPr bwMode="auto">
            <a:xfrm>
              <a:off x="1513" y="2193"/>
              <a:ext cx="480" cy="6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8" name="Text Box 62"/>
          <p:cNvSpPr txBox="1">
            <a:spLocks noChangeAspect="1" noChangeArrowheads="1"/>
          </p:cNvSpPr>
          <p:nvPr/>
        </p:nvSpPr>
        <p:spPr bwMode="auto">
          <a:xfrm>
            <a:off x="1682750" y="2671763"/>
            <a:ext cx="5095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9" name="Group 192"/>
          <p:cNvGrpSpPr>
            <a:grpSpLocks/>
          </p:cNvGrpSpPr>
          <p:nvPr/>
        </p:nvGrpSpPr>
        <p:grpSpPr bwMode="auto">
          <a:xfrm>
            <a:off x="2395538" y="2895600"/>
            <a:ext cx="2238375" cy="1609725"/>
            <a:chOff x="1509" y="1824"/>
            <a:chExt cx="1410" cy="1014"/>
          </a:xfrm>
        </p:grpSpPr>
        <p:grpSp>
          <p:nvGrpSpPr>
            <p:cNvPr id="9325" name="Group 174"/>
            <p:cNvGrpSpPr>
              <a:grpSpLocks/>
            </p:cNvGrpSpPr>
            <p:nvPr/>
          </p:nvGrpSpPr>
          <p:grpSpPr bwMode="auto">
            <a:xfrm>
              <a:off x="2010" y="2101"/>
              <a:ext cx="909" cy="737"/>
              <a:chOff x="2010" y="2101"/>
              <a:chExt cx="909" cy="737"/>
            </a:xfrm>
          </p:grpSpPr>
          <p:sp>
            <p:nvSpPr>
              <p:cNvPr id="9330" name="AutoShape 82"/>
              <p:cNvSpPr>
                <a:spLocks/>
              </p:cNvSpPr>
              <p:nvPr/>
            </p:nvSpPr>
            <p:spPr bwMode="auto">
              <a:xfrm>
                <a:off x="2010" y="2101"/>
                <a:ext cx="134" cy="737"/>
              </a:xfrm>
              <a:prstGeom prst="rightBrace">
                <a:avLst>
                  <a:gd name="adj1" fmla="val 45833"/>
                  <a:gd name="adj2" fmla="val 50000"/>
                </a:avLst>
              </a:prstGeom>
              <a:noFill/>
              <a:ln w="19050">
                <a:solidFill>
                  <a:srgbClr val="FF505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algn="ctr" eaLnBrk="0" hangingPunct="0"/>
                <a:endParaRPr lang="ru-RU" sz="66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331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2084" y="2419"/>
                <a:ext cx="8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z</a:t>
                </a:r>
                <a:r>
                  <a:rPr lang="ru-RU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=</a:t>
                </a:r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  <a:sym typeface="Symbol" pitchFamily="18" charset="2"/>
                  </a:rPr>
                  <a:t>const</a:t>
                </a:r>
                <a:endParaRPr lang="ru-RU" sz="24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326" name="Line 136"/>
            <p:cNvSpPr>
              <a:spLocks noChangeShapeType="1"/>
            </p:cNvSpPr>
            <p:nvPr/>
          </p:nvSpPr>
          <p:spPr bwMode="auto">
            <a:xfrm>
              <a:off x="1550" y="1824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7" name="Line 137"/>
            <p:cNvSpPr>
              <a:spLocks noChangeShapeType="1"/>
            </p:cNvSpPr>
            <p:nvPr/>
          </p:nvSpPr>
          <p:spPr bwMode="auto">
            <a:xfrm>
              <a:off x="1509" y="1904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8" name="Line 138"/>
            <p:cNvSpPr>
              <a:spLocks noChangeShapeType="1"/>
            </p:cNvSpPr>
            <p:nvPr/>
          </p:nvSpPr>
          <p:spPr bwMode="auto">
            <a:xfrm>
              <a:off x="1659" y="2649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9" name="Line 139"/>
            <p:cNvSpPr>
              <a:spLocks noChangeShapeType="1"/>
            </p:cNvSpPr>
            <p:nvPr/>
          </p:nvSpPr>
          <p:spPr bwMode="auto">
            <a:xfrm>
              <a:off x="1620" y="2732"/>
              <a:ext cx="114" cy="54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509" name="Rectangle 17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20738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горизонталь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 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2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11" name="Group 191"/>
          <p:cNvGrpSpPr>
            <a:grpSpLocks/>
          </p:cNvGrpSpPr>
          <p:nvPr/>
        </p:nvGrpSpPr>
        <p:grpSpPr bwMode="auto">
          <a:xfrm>
            <a:off x="1458913" y="2724150"/>
            <a:ext cx="1873250" cy="2335213"/>
            <a:chOff x="919" y="1716"/>
            <a:chExt cx="1180" cy="1471"/>
          </a:xfrm>
        </p:grpSpPr>
        <p:grpSp>
          <p:nvGrpSpPr>
            <p:cNvPr id="9303" name="Group 119"/>
            <p:cNvGrpSpPr>
              <a:grpSpLocks/>
            </p:cNvGrpSpPr>
            <p:nvPr/>
          </p:nvGrpSpPr>
          <p:grpSpPr bwMode="auto">
            <a:xfrm>
              <a:off x="1358" y="2248"/>
              <a:ext cx="334" cy="392"/>
              <a:chOff x="1200" y="1488"/>
              <a:chExt cx="352" cy="413"/>
            </a:xfrm>
          </p:grpSpPr>
          <p:sp>
            <p:nvSpPr>
              <p:cNvPr id="9323" name="Text Box 120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324" name="Text Box 121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9304" name="Group 190"/>
            <p:cNvGrpSpPr>
              <a:grpSpLocks/>
            </p:cNvGrpSpPr>
            <p:nvPr/>
          </p:nvGrpSpPr>
          <p:grpSpPr bwMode="auto">
            <a:xfrm>
              <a:off x="919" y="1716"/>
              <a:ext cx="1180" cy="1471"/>
              <a:chOff x="919" y="1716"/>
              <a:chExt cx="1180" cy="1471"/>
            </a:xfrm>
          </p:grpSpPr>
          <p:grpSp>
            <p:nvGrpSpPr>
              <p:cNvPr id="9305" name="Group 188"/>
              <p:cNvGrpSpPr>
                <a:grpSpLocks/>
              </p:cNvGrpSpPr>
              <p:nvPr/>
            </p:nvGrpSpPr>
            <p:grpSpPr bwMode="auto">
              <a:xfrm>
                <a:off x="1747" y="2068"/>
                <a:ext cx="352" cy="1119"/>
                <a:chOff x="1747" y="2068"/>
                <a:chExt cx="352" cy="1119"/>
              </a:xfrm>
            </p:grpSpPr>
            <p:sp>
              <p:nvSpPr>
                <p:cNvPr id="9315" name="Line 28"/>
                <p:cNvSpPr>
                  <a:spLocks noChangeAspect="1" noChangeShapeType="1"/>
                </p:cNvSpPr>
                <p:nvPr/>
              </p:nvSpPr>
              <p:spPr bwMode="auto">
                <a:xfrm>
                  <a:off x="1997" y="2068"/>
                  <a:ext cx="0" cy="77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6" name="Group 32"/>
                <p:cNvGrpSpPr>
                  <a:grpSpLocks/>
                </p:cNvGrpSpPr>
                <p:nvPr/>
              </p:nvGrpSpPr>
              <p:grpSpPr bwMode="auto">
                <a:xfrm>
                  <a:off x="1747" y="2787"/>
                  <a:ext cx="352" cy="400"/>
                  <a:chOff x="1200" y="1488"/>
                  <a:chExt cx="352" cy="400"/>
                </a:xfrm>
              </p:grpSpPr>
              <p:sp>
                <p:nvSpPr>
                  <p:cNvPr id="9321" name="Text Box 3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9322" name="Text Box 3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9317" name="Oval 52"/>
                <p:cNvSpPr>
                  <a:spLocks noChangeAspect="1" noChangeArrowheads="1"/>
                </p:cNvSpPr>
                <p:nvPr/>
              </p:nvSpPr>
              <p:spPr bwMode="auto">
                <a:xfrm>
                  <a:off x="1962" y="2821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8" name="Group 175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956" y="2362"/>
                  <a:ext cx="81" cy="63"/>
                  <a:chOff x="2533" y="2425"/>
                  <a:chExt cx="45" cy="35"/>
                </a:xfrm>
              </p:grpSpPr>
              <p:sp>
                <p:nvSpPr>
                  <p:cNvPr id="9319" name="Line 17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320" name="Line 17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306" name="Group 189"/>
              <p:cNvGrpSpPr>
                <a:grpSpLocks/>
              </p:cNvGrpSpPr>
              <p:nvPr/>
            </p:nvGrpSpPr>
            <p:grpSpPr bwMode="auto">
              <a:xfrm>
                <a:off x="919" y="1716"/>
                <a:ext cx="352" cy="1094"/>
                <a:chOff x="919" y="1716"/>
                <a:chExt cx="352" cy="1094"/>
              </a:xfrm>
            </p:grpSpPr>
            <p:grpSp>
              <p:nvGrpSpPr>
                <p:cNvPr id="9307" name="Group 47"/>
                <p:cNvGrpSpPr>
                  <a:grpSpLocks/>
                </p:cNvGrpSpPr>
                <p:nvPr/>
              </p:nvGrpSpPr>
              <p:grpSpPr bwMode="auto">
                <a:xfrm>
                  <a:off x="919" y="2410"/>
                  <a:ext cx="352" cy="400"/>
                  <a:chOff x="1200" y="1488"/>
                  <a:chExt cx="352" cy="400"/>
                </a:xfrm>
              </p:grpSpPr>
              <p:sp>
                <p:nvSpPr>
                  <p:cNvPr id="9313" name="Text Box 4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9314" name="Text Box 4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9308" name="Line 60"/>
                <p:cNvSpPr>
                  <a:spLocks noChangeAspect="1" noChangeShapeType="1"/>
                </p:cNvSpPr>
                <p:nvPr/>
              </p:nvSpPr>
              <p:spPr bwMode="auto">
                <a:xfrm>
                  <a:off x="1125" y="1716"/>
                  <a:ext cx="1" cy="71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9" name="Oval 66"/>
                <p:cNvSpPr>
                  <a:spLocks noChangeAspect="1" noChangeArrowheads="1"/>
                </p:cNvSpPr>
                <p:nvPr/>
              </p:nvSpPr>
              <p:spPr bwMode="auto">
                <a:xfrm>
                  <a:off x="1091" y="2422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310" name="Group 178"/>
                <p:cNvGrpSpPr>
                  <a:grpSpLocks noChangeAspect="1"/>
                </p:cNvGrpSpPr>
                <p:nvPr/>
              </p:nvGrpSpPr>
              <p:grpSpPr bwMode="auto">
                <a:xfrm rot="5400000">
                  <a:off x="1084" y="2052"/>
                  <a:ext cx="81" cy="63"/>
                  <a:chOff x="2533" y="2425"/>
                  <a:chExt cx="45" cy="35"/>
                </a:xfrm>
              </p:grpSpPr>
              <p:sp>
                <p:nvSpPr>
                  <p:cNvPr id="9311" name="Line 17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312" name="Line 180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14523" name="Line 187"/>
          <p:cNvSpPr>
            <a:spLocks noChangeShapeType="1"/>
          </p:cNvSpPr>
          <p:nvPr/>
        </p:nvSpPr>
        <p:spPr bwMode="auto">
          <a:xfrm>
            <a:off x="1792288" y="2678113"/>
            <a:ext cx="1363662" cy="623887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79"/>
          <p:cNvSpPr>
            <a:spLocks noChangeShapeType="1"/>
          </p:cNvSpPr>
          <p:nvPr/>
        </p:nvSpPr>
        <p:spPr bwMode="auto">
          <a:xfrm>
            <a:off x="1814513" y="2689225"/>
            <a:ext cx="1335087" cy="6111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0" name="Group 172"/>
          <p:cNvGrpSpPr>
            <a:grpSpLocks/>
          </p:cNvGrpSpPr>
          <p:nvPr/>
        </p:nvGrpSpPr>
        <p:grpSpPr bwMode="auto">
          <a:xfrm>
            <a:off x="1851025" y="2571750"/>
            <a:ext cx="5334000" cy="2447925"/>
            <a:chOff x="1166" y="1620"/>
            <a:chExt cx="3360" cy="1542"/>
          </a:xfrm>
        </p:grpSpPr>
        <p:sp>
          <p:nvSpPr>
            <p:cNvPr id="9288" name="Line 143"/>
            <p:cNvSpPr>
              <a:spLocks noChangeShapeType="1"/>
            </p:cNvSpPr>
            <p:nvPr/>
          </p:nvSpPr>
          <p:spPr bwMode="auto">
            <a:xfrm>
              <a:off x="1166" y="1674"/>
              <a:ext cx="447" cy="0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89" name="Group 171"/>
            <p:cNvGrpSpPr>
              <a:grpSpLocks/>
            </p:cNvGrpSpPr>
            <p:nvPr/>
          </p:nvGrpSpPr>
          <p:grpSpPr bwMode="auto">
            <a:xfrm>
              <a:off x="1301" y="1620"/>
              <a:ext cx="3225" cy="1542"/>
              <a:chOff x="1301" y="1620"/>
              <a:chExt cx="3225" cy="1542"/>
            </a:xfrm>
          </p:grpSpPr>
          <p:sp>
            <p:nvSpPr>
              <p:cNvPr id="9290" name="Arc 17"/>
              <p:cNvSpPr>
                <a:spLocks/>
              </p:cNvSpPr>
              <p:nvPr/>
            </p:nvSpPr>
            <p:spPr bwMode="auto">
              <a:xfrm rot="6786792">
                <a:off x="3997" y="2462"/>
                <a:ext cx="129" cy="63"/>
              </a:xfrm>
              <a:custGeom>
                <a:avLst/>
                <a:gdLst>
                  <a:gd name="T0" fmla="*/ 0 w 26754"/>
                  <a:gd name="T1" fmla="*/ 0 h 21600"/>
                  <a:gd name="T2" fmla="*/ 0 w 26754"/>
                  <a:gd name="T3" fmla="*/ 0 h 21600"/>
                  <a:gd name="T4" fmla="*/ 0 w 2675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6754"/>
                  <a:gd name="T10" fmla="*/ 0 h 21600"/>
                  <a:gd name="T11" fmla="*/ 26754 w 2675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54" h="21600" fill="none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</a:path>
                  <a:path w="26754" h="21600" stroke="0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  <a:lnTo>
                      <a:pt x="1150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1" name="Line 53"/>
              <p:cNvSpPr>
                <a:spLocks noChangeShapeType="1"/>
              </p:cNvSpPr>
              <p:nvPr/>
            </p:nvSpPr>
            <p:spPr bwMode="auto">
              <a:xfrm>
                <a:off x="3943" y="2443"/>
                <a:ext cx="447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2" name="Rectangle 67"/>
              <p:cNvSpPr>
                <a:spLocks noChangeArrowheads="1"/>
              </p:cNvSpPr>
              <p:nvPr/>
            </p:nvSpPr>
            <p:spPr bwMode="auto">
              <a:xfrm>
                <a:off x="4051" y="2405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</a:t>
                </a:r>
              </a:p>
            </p:txBody>
          </p:sp>
          <p:sp>
            <p:nvSpPr>
              <p:cNvPr id="9293" name="Arc 122"/>
              <p:cNvSpPr>
                <a:spLocks/>
              </p:cNvSpPr>
              <p:nvPr/>
            </p:nvSpPr>
            <p:spPr bwMode="auto">
              <a:xfrm rot="-1820641">
                <a:off x="4387" y="2870"/>
                <a:ext cx="139" cy="63"/>
              </a:xfrm>
              <a:custGeom>
                <a:avLst/>
                <a:gdLst>
                  <a:gd name="T0" fmla="*/ 0 w 26754"/>
                  <a:gd name="T1" fmla="*/ 0 h 21600"/>
                  <a:gd name="T2" fmla="*/ 0 w 26754"/>
                  <a:gd name="T3" fmla="*/ 0 h 21600"/>
                  <a:gd name="T4" fmla="*/ 0 w 26754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6754"/>
                  <a:gd name="T10" fmla="*/ 0 h 21600"/>
                  <a:gd name="T11" fmla="*/ 26754 w 26754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754" h="21600" fill="none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</a:path>
                  <a:path w="26754" h="21600" stroke="0" extrusionOk="0">
                    <a:moveTo>
                      <a:pt x="0" y="3317"/>
                    </a:moveTo>
                    <a:cubicBezTo>
                      <a:pt x="3444" y="1149"/>
                      <a:pt x="7432" y="-1"/>
                      <a:pt x="11502" y="0"/>
                    </a:cubicBezTo>
                    <a:cubicBezTo>
                      <a:pt x="17220" y="0"/>
                      <a:pt x="22704" y="2267"/>
                      <a:pt x="26753" y="6305"/>
                    </a:cubicBezTo>
                    <a:lnTo>
                      <a:pt x="11502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4" name="Rectangle 123"/>
              <p:cNvSpPr>
                <a:spLocks noChangeArrowheads="1"/>
              </p:cNvSpPr>
              <p:nvPr/>
            </p:nvSpPr>
            <p:spPr bwMode="auto">
              <a:xfrm>
                <a:off x="4310" y="2650"/>
                <a:ext cx="17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b="1" i="1">
                    <a:solidFill>
                      <a:srgbClr val="4E03C9"/>
                    </a:solidFill>
                    <a:sym typeface="Symbol" pitchFamily="18" charset="2"/>
                  </a:rPr>
                  <a:t></a:t>
                </a:r>
              </a:p>
            </p:txBody>
          </p:sp>
          <p:sp>
            <p:nvSpPr>
              <p:cNvPr id="9295" name="Rectangle 127"/>
              <p:cNvSpPr>
                <a:spLocks noChangeArrowheads="1"/>
              </p:cNvSpPr>
              <p:nvPr/>
            </p:nvSpPr>
            <p:spPr bwMode="auto">
              <a:xfrm>
                <a:off x="3917" y="2874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9296" name="Line 128"/>
              <p:cNvSpPr>
                <a:spLocks noChangeShapeType="1"/>
              </p:cNvSpPr>
              <p:nvPr/>
            </p:nvSpPr>
            <p:spPr bwMode="auto">
              <a:xfrm>
                <a:off x="3910" y="3118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7" name="Line 129"/>
              <p:cNvSpPr>
                <a:spLocks noChangeShapeType="1"/>
              </p:cNvSpPr>
              <p:nvPr/>
            </p:nvSpPr>
            <p:spPr bwMode="auto">
              <a:xfrm flipV="1">
                <a:off x="4262" y="2900"/>
                <a:ext cx="100" cy="221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298" name="Group 169"/>
              <p:cNvGrpSpPr>
                <a:grpSpLocks/>
              </p:cNvGrpSpPr>
              <p:nvPr/>
            </p:nvGrpSpPr>
            <p:grpSpPr bwMode="auto">
              <a:xfrm>
                <a:off x="1301" y="1620"/>
                <a:ext cx="564" cy="388"/>
                <a:chOff x="1301" y="1620"/>
                <a:chExt cx="564" cy="388"/>
              </a:xfrm>
            </p:grpSpPr>
            <p:sp>
              <p:nvSpPr>
                <p:cNvPr id="9299" name="Arc 142"/>
                <p:cNvSpPr>
                  <a:spLocks/>
                </p:cNvSpPr>
                <p:nvPr/>
              </p:nvSpPr>
              <p:spPr bwMode="auto">
                <a:xfrm rot="5756113">
                  <a:off x="1281" y="1695"/>
                  <a:ext cx="101" cy="61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0" name="Rectangle 144"/>
                <p:cNvSpPr>
                  <a:spLocks noChangeArrowheads="1"/>
                </p:cNvSpPr>
                <p:nvPr/>
              </p:nvSpPr>
              <p:spPr bwMode="auto">
                <a:xfrm>
                  <a:off x="1329" y="1620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  <p:sp>
              <p:nvSpPr>
                <p:cNvPr id="9301" name="Arc 145"/>
                <p:cNvSpPr>
                  <a:spLocks/>
                </p:cNvSpPr>
                <p:nvPr/>
              </p:nvSpPr>
              <p:spPr bwMode="auto">
                <a:xfrm rot="-3118968">
                  <a:off x="1777" y="1919"/>
                  <a:ext cx="116" cy="61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30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666" y="1734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</p:grpSp>
        </p:grpSp>
      </p:grpSp>
      <p:grpSp>
        <p:nvGrpSpPr>
          <p:cNvPr id="23" name="Group 196"/>
          <p:cNvGrpSpPr>
            <a:grpSpLocks/>
          </p:cNvGrpSpPr>
          <p:nvPr/>
        </p:nvGrpSpPr>
        <p:grpSpPr bwMode="auto">
          <a:xfrm>
            <a:off x="933450" y="1639888"/>
            <a:ext cx="2227263" cy="1657350"/>
            <a:chOff x="588" y="1033"/>
            <a:chExt cx="1403" cy="1044"/>
          </a:xfrm>
        </p:grpSpPr>
        <p:sp>
          <p:nvSpPr>
            <p:cNvPr id="9265" name="Line 36"/>
            <p:cNvSpPr>
              <a:spLocks noChangeShapeType="1"/>
            </p:cNvSpPr>
            <p:nvPr/>
          </p:nvSpPr>
          <p:spPr bwMode="auto">
            <a:xfrm>
              <a:off x="930" y="1409"/>
              <a:ext cx="583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66" name="Group 195"/>
            <p:cNvGrpSpPr>
              <a:grpSpLocks/>
            </p:cNvGrpSpPr>
            <p:nvPr/>
          </p:nvGrpSpPr>
          <p:grpSpPr bwMode="auto">
            <a:xfrm>
              <a:off x="588" y="1033"/>
              <a:ext cx="1403" cy="1044"/>
              <a:chOff x="588" y="1033"/>
              <a:chExt cx="1403" cy="1044"/>
            </a:xfrm>
          </p:grpSpPr>
          <p:grpSp>
            <p:nvGrpSpPr>
              <p:cNvPr id="9267" name="Group 25"/>
              <p:cNvGrpSpPr>
                <a:grpSpLocks/>
              </p:cNvGrpSpPr>
              <p:nvPr/>
            </p:nvGrpSpPr>
            <p:grpSpPr bwMode="auto">
              <a:xfrm>
                <a:off x="588" y="1066"/>
                <a:ext cx="334" cy="392"/>
                <a:chOff x="1200" y="1488"/>
                <a:chExt cx="352" cy="413"/>
              </a:xfrm>
            </p:grpSpPr>
            <p:sp>
              <p:nvSpPr>
                <p:cNvPr id="9286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9287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8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68" name="Group 38"/>
              <p:cNvGrpSpPr>
                <a:grpSpLocks/>
              </p:cNvGrpSpPr>
              <p:nvPr/>
            </p:nvGrpSpPr>
            <p:grpSpPr bwMode="auto">
              <a:xfrm>
                <a:off x="1456" y="1060"/>
                <a:ext cx="352" cy="400"/>
                <a:chOff x="1200" y="1488"/>
                <a:chExt cx="352" cy="400"/>
              </a:xfrm>
            </p:grpSpPr>
            <p:sp>
              <p:nvSpPr>
                <p:cNvPr id="9284" name="Text Box 3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 dirty="0">
                      <a:solidFill>
                        <a:srgbClr val="C42500"/>
                      </a:solidFill>
                      <a:latin typeface="GOST type B" pitchFamily="34" charset="0"/>
                    </a:rPr>
                    <a:t>В</a:t>
                  </a:r>
                </a:p>
              </p:txBody>
            </p:sp>
            <p:sp>
              <p:nvSpPr>
                <p:cNvPr id="9285" name="Text Box 4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69" name="Group 116"/>
              <p:cNvGrpSpPr>
                <a:grpSpLocks/>
              </p:cNvGrpSpPr>
              <p:nvPr/>
            </p:nvGrpSpPr>
            <p:grpSpPr bwMode="auto">
              <a:xfrm>
                <a:off x="1056" y="1033"/>
                <a:ext cx="334" cy="392"/>
                <a:chOff x="1200" y="1488"/>
                <a:chExt cx="352" cy="413"/>
              </a:xfrm>
            </p:grpSpPr>
            <p:sp>
              <p:nvSpPr>
                <p:cNvPr id="9282" name="Text Box 11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h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9283" name="Text Box 1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8"/>
                  <a:ext cx="192" cy="2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2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9270" name="Group 193"/>
              <p:cNvGrpSpPr>
                <a:grpSpLocks/>
              </p:cNvGrpSpPr>
              <p:nvPr/>
            </p:nvGrpSpPr>
            <p:grpSpPr bwMode="auto">
              <a:xfrm>
                <a:off x="1506" y="1411"/>
                <a:ext cx="485" cy="666"/>
                <a:chOff x="1506" y="1411"/>
                <a:chExt cx="485" cy="666"/>
              </a:xfrm>
            </p:grpSpPr>
            <p:sp>
              <p:nvSpPr>
                <p:cNvPr id="9278" name="Line 42"/>
                <p:cNvSpPr>
                  <a:spLocks noChangeAspect="1" noChangeShapeType="1"/>
                </p:cNvSpPr>
                <p:nvPr/>
              </p:nvSpPr>
              <p:spPr bwMode="auto">
                <a:xfrm>
                  <a:off x="1506" y="1411"/>
                  <a:ext cx="485" cy="666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279" name="Group 181"/>
                <p:cNvGrpSpPr>
                  <a:grpSpLocks noChangeAspect="1"/>
                </p:cNvGrpSpPr>
                <p:nvPr/>
              </p:nvGrpSpPr>
              <p:grpSpPr bwMode="auto">
                <a:xfrm rot="-7557554">
                  <a:off x="1663" y="1652"/>
                  <a:ext cx="81" cy="63"/>
                  <a:chOff x="2533" y="2425"/>
                  <a:chExt cx="45" cy="35"/>
                </a:xfrm>
              </p:grpSpPr>
              <p:sp>
                <p:nvSpPr>
                  <p:cNvPr id="9280" name="Line 18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281" name="Line 18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71" name="Group 194"/>
              <p:cNvGrpSpPr>
                <a:grpSpLocks/>
              </p:cNvGrpSpPr>
              <p:nvPr/>
            </p:nvGrpSpPr>
            <p:grpSpPr bwMode="auto">
              <a:xfrm>
                <a:off x="928" y="1401"/>
                <a:ext cx="203" cy="279"/>
                <a:chOff x="928" y="1401"/>
                <a:chExt cx="203" cy="279"/>
              </a:xfrm>
            </p:grpSpPr>
            <p:sp>
              <p:nvSpPr>
                <p:cNvPr id="9274" name="Line 22"/>
                <p:cNvSpPr>
                  <a:spLocks noChangeAspect="1" noChangeShapeType="1"/>
                </p:cNvSpPr>
                <p:nvPr/>
              </p:nvSpPr>
              <p:spPr bwMode="auto">
                <a:xfrm>
                  <a:off x="928" y="1401"/>
                  <a:ext cx="203" cy="279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9275" name="Group 184"/>
                <p:cNvGrpSpPr>
                  <a:grpSpLocks noChangeAspect="1"/>
                </p:cNvGrpSpPr>
                <p:nvPr/>
              </p:nvGrpSpPr>
              <p:grpSpPr bwMode="auto">
                <a:xfrm rot="-7557554">
                  <a:off x="993" y="1516"/>
                  <a:ext cx="81" cy="63"/>
                  <a:chOff x="2533" y="2425"/>
                  <a:chExt cx="45" cy="35"/>
                </a:xfrm>
              </p:grpSpPr>
              <p:sp>
                <p:nvSpPr>
                  <p:cNvPr id="9276" name="Line 18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533" y="2425"/>
                    <a:ext cx="45" cy="18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277" name="Line 18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533" y="2443"/>
                    <a:ext cx="45" cy="17"/>
                  </a:xfrm>
                  <a:prstGeom prst="line">
                    <a:avLst/>
                  </a:prstGeom>
                  <a:noFill/>
                  <a:ln w="190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9272" name="Oval 63"/>
              <p:cNvSpPr>
                <a:spLocks noChangeAspect="1" noChangeArrowheads="1"/>
              </p:cNvSpPr>
              <p:nvPr/>
            </p:nvSpPr>
            <p:spPr bwMode="auto">
              <a:xfrm>
                <a:off x="897" y="137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3" name="Oval 41"/>
              <p:cNvSpPr>
                <a:spLocks noChangeAspect="1" noChangeArrowheads="1"/>
              </p:cNvSpPr>
              <p:nvPr/>
            </p:nvSpPr>
            <p:spPr bwMode="auto">
              <a:xfrm>
                <a:off x="1478" y="1379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9236" name="Oval 61"/>
          <p:cNvSpPr>
            <a:spLocks noChangeAspect="1" noChangeArrowheads="1"/>
          </p:cNvSpPr>
          <p:nvPr/>
        </p:nvSpPr>
        <p:spPr bwMode="auto">
          <a:xfrm>
            <a:off x="1735138" y="26193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7" name="Oval 59"/>
          <p:cNvSpPr>
            <a:spLocks noChangeAspect="1" noChangeArrowheads="1"/>
          </p:cNvSpPr>
          <p:nvPr/>
        </p:nvSpPr>
        <p:spPr bwMode="auto">
          <a:xfrm>
            <a:off x="3105150" y="3246438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9216" name="Group 201"/>
          <p:cNvGrpSpPr>
            <a:grpSpLocks/>
          </p:cNvGrpSpPr>
          <p:nvPr/>
        </p:nvGrpSpPr>
        <p:grpSpPr bwMode="auto">
          <a:xfrm>
            <a:off x="5608638" y="1501775"/>
            <a:ext cx="2106612" cy="3700463"/>
            <a:chOff x="3533" y="946"/>
            <a:chExt cx="1327" cy="2331"/>
          </a:xfrm>
        </p:grpSpPr>
        <p:sp>
          <p:nvSpPr>
            <p:cNvPr id="9239" name="Line 89"/>
            <p:cNvSpPr>
              <a:spLocks noChangeAspect="1" noChangeShapeType="1"/>
            </p:cNvSpPr>
            <p:nvPr/>
          </p:nvSpPr>
          <p:spPr bwMode="auto">
            <a:xfrm>
              <a:off x="3933" y="1331"/>
              <a:ext cx="0" cy="11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0" name="Group 90"/>
            <p:cNvGrpSpPr>
              <a:grpSpLocks/>
            </p:cNvGrpSpPr>
            <p:nvPr/>
          </p:nvGrpSpPr>
          <p:grpSpPr bwMode="auto">
            <a:xfrm>
              <a:off x="3717" y="946"/>
              <a:ext cx="334" cy="392"/>
              <a:chOff x="1200" y="1488"/>
              <a:chExt cx="352" cy="413"/>
            </a:xfrm>
          </p:grpSpPr>
          <p:sp>
            <p:nvSpPr>
              <p:cNvPr id="9263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9264" name="Text Box 92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9241" name="Group 94"/>
            <p:cNvGrpSpPr>
              <a:grpSpLocks/>
            </p:cNvGrpSpPr>
            <p:nvPr/>
          </p:nvGrpSpPr>
          <p:grpSpPr bwMode="auto">
            <a:xfrm>
              <a:off x="4451" y="956"/>
              <a:ext cx="352" cy="400"/>
              <a:chOff x="1200" y="1488"/>
              <a:chExt cx="352" cy="400"/>
            </a:xfrm>
          </p:grpSpPr>
          <p:sp>
            <p:nvSpPr>
              <p:cNvPr id="9261" name="Text Box 9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9262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2" name="Line 97"/>
            <p:cNvSpPr>
              <a:spLocks noChangeAspect="1" noChangeShapeType="1"/>
            </p:cNvSpPr>
            <p:nvPr/>
          </p:nvSpPr>
          <p:spPr bwMode="auto">
            <a:xfrm>
              <a:off x="4510" y="1331"/>
              <a:ext cx="0" cy="17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3" name="Group 103"/>
            <p:cNvGrpSpPr>
              <a:grpSpLocks/>
            </p:cNvGrpSpPr>
            <p:nvPr/>
          </p:nvGrpSpPr>
          <p:grpSpPr bwMode="auto">
            <a:xfrm>
              <a:off x="4090" y="963"/>
              <a:ext cx="334" cy="392"/>
              <a:chOff x="1200" y="1488"/>
              <a:chExt cx="352" cy="413"/>
            </a:xfrm>
          </p:grpSpPr>
          <p:sp>
            <p:nvSpPr>
              <p:cNvPr id="9259" name="Text Box 104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60" name="Text Box 105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4" name="Line 98"/>
            <p:cNvSpPr>
              <a:spLocks noChangeShapeType="1"/>
            </p:cNvSpPr>
            <p:nvPr/>
          </p:nvSpPr>
          <p:spPr bwMode="auto">
            <a:xfrm>
              <a:off x="3930" y="1348"/>
              <a:ext cx="580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Oval 99"/>
            <p:cNvSpPr>
              <a:spLocks noChangeAspect="1" noChangeArrowheads="1"/>
            </p:cNvSpPr>
            <p:nvPr/>
          </p:nvSpPr>
          <p:spPr bwMode="auto">
            <a:xfrm>
              <a:off x="3900" y="1315"/>
              <a:ext cx="68" cy="68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46" name="Oval 100"/>
            <p:cNvSpPr>
              <a:spLocks noChangeAspect="1" noChangeArrowheads="1"/>
            </p:cNvSpPr>
            <p:nvPr/>
          </p:nvSpPr>
          <p:spPr bwMode="auto">
            <a:xfrm>
              <a:off x="4475" y="1318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7" name="Group 106"/>
            <p:cNvGrpSpPr>
              <a:grpSpLocks/>
            </p:cNvGrpSpPr>
            <p:nvPr/>
          </p:nvGrpSpPr>
          <p:grpSpPr bwMode="auto">
            <a:xfrm>
              <a:off x="4508" y="2877"/>
              <a:ext cx="352" cy="400"/>
              <a:chOff x="1200" y="1488"/>
              <a:chExt cx="352" cy="400"/>
            </a:xfrm>
          </p:grpSpPr>
          <p:sp>
            <p:nvSpPr>
              <p:cNvPr id="9257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58" name="Text Box 10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48" name="Oval 110"/>
            <p:cNvSpPr>
              <a:spLocks noChangeAspect="1" noChangeArrowheads="1"/>
            </p:cNvSpPr>
            <p:nvPr/>
          </p:nvSpPr>
          <p:spPr bwMode="auto">
            <a:xfrm>
              <a:off x="4477" y="3016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49" name="Group 111"/>
            <p:cNvGrpSpPr>
              <a:grpSpLocks/>
            </p:cNvGrpSpPr>
            <p:nvPr/>
          </p:nvGrpSpPr>
          <p:grpSpPr bwMode="auto">
            <a:xfrm>
              <a:off x="3533" y="2255"/>
              <a:ext cx="352" cy="400"/>
              <a:chOff x="1200" y="1488"/>
              <a:chExt cx="352" cy="400"/>
            </a:xfrm>
          </p:grpSpPr>
          <p:sp>
            <p:nvSpPr>
              <p:cNvPr id="9255" name="Text Box 11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9256" name="Text Box 11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9250" name="Line 109"/>
            <p:cNvSpPr>
              <a:spLocks noChangeShapeType="1"/>
            </p:cNvSpPr>
            <p:nvPr/>
          </p:nvSpPr>
          <p:spPr bwMode="auto">
            <a:xfrm>
              <a:off x="3933" y="2442"/>
              <a:ext cx="568" cy="60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51" name="Oval 114"/>
            <p:cNvSpPr>
              <a:spLocks noChangeAspect="1" noChangeArrowheads="1"/>
            </p:cNvSpPr>
            <p:nvPr/>
          </p:nvSpPr>
          <p:spPr bwMode="auto">
            <a:xfrm>
              <a:off x="3896" y="2407"/>
              <a:ext cx="72" cy="71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252" name="Group 124"/>
            <p:cNvGrpSpPr>
              <a:grpSpLocks/>
            </p:cNvGrpSpPr>
            <p:nvPr/>
          </p:nvGrpSpPr>
          <p:grpSpPr bwMode="auto">
            <a:xfrm>
              <a:off x="3803" y="2473"/>
              <a:ext cx="334" cy="392"/>
              <a:chOff x="1200" y="1488"/>
              <a:chExt cx="352" cy="413"/>
            </a:xfrm>
          </p:grpSpPr>
          <p:sp>
            <p:nvSpPr>
              <p:cNvPr id="9253" name="Text Box 125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h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9254" name="Text Box 126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3.88889E-6 0.178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5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1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908350" y="817353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dirty="0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5153175" y="810315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 dirty="0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10244" name="Line 60"/>
          <p:cNvSpPr>
            <a:spLocks noChangeAspect="1" noChangeShapeType="1"/>
          </p:cNvSpPr>
          <p:nvPr/>
        </p:nvSpPr>
        <p:spPr bwMode="auto">
          <a:xfrm flipH="1" flipV="1">
            <a:off x="5729288" y="3686175"/>
            <a:ext cx="2382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61"/>
          <p:cNvSpPr txBox="1">
            <a:spLocks noChangeAspect="1" noChangeArrowheads="1"/>
          </p:cNvSpPr>
          <p:nvPr/>
        </p:nvSpPr>
        <p:spPr bwMode="auto">
          <a:xfrm flipV="1">
            <a:off x="5445125" y="3652838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6423025" y="3616325"/>
            <a:ext cx="2192338" cy="1160463"/>
            <a:chOff x="4046" y="2278"/>
            <a:chExt cx="1381" cy="731"/>
          </a:xfrm>
        </p:grpSpPr>
        <p:sp>
          <p:nvSpPr>
            <p:cNvPr id="10371" name="Text Box 71"/>
            <p:cNvSpPr txBox="1">
              <a:spLocks noChangeAspect="1" noChangeArrowheads="1"/>
            </p:cNvSpPr>
            <p:nvPr/>
          </p:nvSpPr>
          <p:spPr bwMode="auto">
            <a:xfrm>
              <a:off x="4592" y="2544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4E03C9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10372" name="AutoShape 70"/>
            <p:cNvSpPr>
              <a:spLocks/>
            </p:cNvSpPr>
            <p:nvPr/>
          </p:nvSpPr>
          <p:spPr bwMode="auto">
            <a:xfrm flipV="1">
              <a:off x="4511" y="2324"/>
              <a:ext cx="134" cy="615"/>
            </a:xfrm>
            <a:prstGeom prst="rightBrace">
              <a:avLst>
                <a:gd name="adj1" fmla="val 38246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anchor="ctr">
              <a:spAutoFit/>
            </a:bodyPr>
            <a:lstStyle/>
            <a:p>
              <a:pPr algn="ctr" eaLnBrk="0" hangingPunct="0"/>
              <a:endParaRPr lang="ru-RU" sz="5400" b="1" i="1">
                <a:solidFill>
                  <a:srgbClr val="4E03C9"/>
                </a:solidFill>
                <a:latin typeface="GOST type B" pitchFamily="34" charset="0"/>
              </a:endParaRPr>
            </a:p>
          </p:txBody>
        </p:sp>
        <p:sp>
          <p:nvSpPr>
            <p:cNvPr id="10373" name="Line 95"/>
            <p:cNvSpPr>
              <a:spLocks noChangeShapeType="1"/>
            </p:cNvSpPr>
            <p:nvPr/>
          </p:nvSpPr>
          <p:spPr bwMode="auto">
            <a:xfrm flipV="1">
              <a:off x="4053" y="3009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4" name="Line 96"/>
            <p:cNvSpPr>
              <a:spLocks noChangeShapeType="1"/>
            </p:cNvSpPr>
            <p:nvPr/>
          </p:nvSpPr>
          <p:spPr bwMode="auto">
            <a:xfrm flipV="1">
              <a:off x="4046" y="2910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5" name="Line 97"/>
            <p:cNvSpPr>
              <a:spLocks noChangeShapeType="1"/>
            </p:cNvSpPr>
            <p:nvPr/>
          </p:nvSpPr>
          <p:spPr bwMode="auto">
            <a:xfrm flipV="1">
              <a:off x="4060" y="2376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6" name="Line 98"/>
            <p:cNvSpPr>
              <a:spLocks noChangeShapeType="1"/>
            </p:cNvSpPr>
            <p:nvPr/>
          </p:nvSpPr>
          <p:spPr bwMode="auto">
            <a:xfrm flipV="1">
              <a:off x="4060" y="2278"/>
              <a:ext cx="112" cy="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47" name="Group 108"/>
          <p:cNvGrpSpPr>
            <a:grpSpLocks/>
          </p:cNvGrpSpPr>
          <p:nvPr/>
        </p:nvGrpSpPr>
        <p:grpSpPr bwMode="auto">
          <a:xfrm>
            <a:off x="879894" y="1358960"/>
            <a:ext cx="4764088" cy="3978275"/>
            <a:chOff x="0" y="818"/>
            <a:chExt cx="3001" cy="2506"/>
          </a:xfrm>
        </p:grpSpPr>
        <p:sp>
          <p:nvSpPr>
            <p:cNvPr id="10360" name="Rectangle 7"/>
            <p:cNvSpPr>
              <a:spLocks noChangeAspect="1" noChangeArrowheads="1"/>
            </p:cNvSpPr>
            <p:nvPr/>
          </p:nvSpPr>
          <p:spPr bwMode="auto">
            <a:xfrm>
              <a:off x="386" y="867"/>
              <a:ext cx="1817" cy="1345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 sz="2400">
                <a:latin typeface="GOST type B" pitchFamily="34" charset="0"/>
              </a:endParaRPr>
            </a:p>
          </p:txBody>
        </p:sp>
        <p:sp>
          <p:nvSpPr>
            <p:cNvPr id="10361" name="AutoShape 8"/>
            <p:cNvSpPr>
              <a:spLocks noChangeAspect="1" noChangeArrowheads="1"/>
            </p:cNvSpPr>
            <p:nvPr/>
          </p:nvSpPr>
          <p:spPr bwMode="auto">
            <a:xfrm flipH="1">
              <a:off x="371" y="2197"/>
              <a:ext cx="2630" cy="1127"/>
            </a:xfrm>
            <a:prstGeom prst="parallelogram">
              <a:avLst>
                <a:gd name="adj" fmla="val 70906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362" name="Group 9"/>
            <p:cNvGrpSpPr>
              <a:grpSpLocks/>
            </p:cNvGrpSpPr>
            <p:nvPr/>
          </p:nvGrpSpPr>
          <p:grpSpPr bwMode="auto">
            <a:xfrm>
              <a:off x="1126" y="2971"/>
              <a:ext cx="459" cy="328"/>
              <a:chOff x="1392" y="3534"/>
              <a:chExt cx="459" cy="328"/>
            </a:xfrm>
          </p:grpSpPr>
          <p:sp>
            <p:nvSpPr>
              <p:cNvPr id="10369" name="Text Box 10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392" y="3534"/>
                <a:ext cx="380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0370" name="Text Box 11"/>
              <p:cNvSpPr txBox="1">
                <a:spLocks noChangeAspect="1" noChangeArrowheads="1"/>
              </p:cNvSpPr>
              <p:nvPr/>
            </p:nvSpPr>
            <p:spPr bwMode="auto">
              <a:xfrm rot="-851333">
                <a:off x="1537" y="3632"/>
                <a:ext cx="314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>
                    <a:latin typeface="GOST type B" pitchFamily="34" charset="0"/>
                  </a:rPr>
                  <a:t>1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  <p:grpSp>
          <p:nvGrpSpPr>
            <p:cNvPr id="10363" name="Group 12"/>
            <p:cNvGrpSpPr>
              <a:grpSpLocks/>
            </p:cNvGrpSpPr>
            <p:nvPr/>
          </p:nvGrpSpPr>
          <p:grpSpPr bwMode="auto">
            <a:xfrm>
              <a:off x="0" y="1927"/>
              <a:ext cx="373" cy="288"/>
              <a:chOff x="384" y="2345"/>
              <a:chExt cx="373" cy="288"/>
            </a:xfrm>
          </p:grpSpPr>
          <p:sp>
            <p:nvSpPr>
              <p:cNvPr id="10367" name="Line 13"/>
              <p:cNvSpPr>
                <a:spLocks noChangeAspect="1" noChangeShapeType="1"/>
              </p:cNvSpPr>
              <p:nvPr/>
            </p:nvSpPr>
            <p:spPr bwMode="auto">
              <a:xfrm flipH="1">
                <a:off x="562" y="2612"/>
                <a:ext cx="1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8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384" y="2345"/>
                <a:ext cx="2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400" b="1" i="1">
                    <a:latin typeface="GOST type B" pitchFamily="34" charset="0"/>
                  </a:rPr>
                  <a:t>x</a:t>
                </a:r>
                <a:endParaRPr lang="ru-RU" i="1">
                  <a:latin typeface="GOST type B" pitchFamily="34" charset="0"/>
                </a:endParaRPr>
              </a:p>
            </p:txBody>
          </p:sp>
        </p:grpSp>
        <p:grpSp>
          <p:nvGrpSpPr>
            <p:cNvPr id="10364" name="Group 15"/>
            <p:cNvGrpSpPr>
              <a:grpSpLocks/>
            </p:cNvGrpSpPr>
            <p:nvPr/>
          </p:nvGrpSpPr>
          <p:grpSpPr bwMode="auto">
            <a:xfrm>
              <a:off x="345" y="818"/>
              <a:ext cx="467" cy="337"/>
              <a:chOff x="345" y="598"/>
              <a:chExt cx="467" cy="337"/>
            </a:xfrm>
          </p:grpSpPr>
          <p:sp>
            <p:nvSpPr>
              <p:cNvPr id="1036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345" y="598"/>
                <a:ext cx="389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2800" b="1" i="1">
                    <a:latin typeface="GOST type B" pitchFamily="34" charset="0"/>
                  </a:rPr>
                  <a:t>П</a:t>
                </a:r>
                <a:endParaRPr lang="ru-RU" sz="2400" i="1">
                  <a:latin typeface="GOST type B" pitchFamily="34" charset="0"/>
                </a:endParaRPr>
              </a:p>
            </p:txBody>
          </p:sp>
          <p:sp>
            <p:nvSpPr>
              <p:cNvPr id="10366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490" y="723"/>
                <a:ext cx="32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1600" b="1" i="1">
                    <a:latin typeface="GOST type B" pitchFamily="34" charset="0"/>
                  </a:rPr>
                  <a:t>2</a:t>
                </a:r>
                <a:endParaRPr lang="ru-RU" sz="2400" i="1">
                  <a:latin typeface="GOST type B" pitchFamily="34" charset="0"/>
                </a:endParaRPr>
              </a:p>
            </p:txBody>
          </p:sp>
        </p:grpSp>
      </p:grpSp>
      <p:sp>
        <p:nvSpPr>
          <p:cNvPr id="10248" name="Text Box 25"/>
          <p:cNvSpPr txBox="1">
            <a:spLocks noChangeAspect="1" noChangeArrowheads="1"/>
          </p:cNvSpPr>
          <p:nvPr/>
        </p:nvSpPr>
        <p:spPr bwMode="auto">
          <a:xfrm>
            <a:off x="2903538" y="2439988"/>
            <a:ext cx="40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7" name="Group 160"/>
          <p:cNvGrpSpPr>
            <a:grpSpLocks/>
          </p:cNvGrpSpPr>
          <p:nvPr/>
        </p:nvGrpSpPr>
        <p:grpSpPr bwMode="auto">
          <a:xfrm>
            <a:off x="1477963" y="1995488"/>
            <a:ext cx="1474787" cy="2243137"/>
            <a:chOff x="931" y="1257"/>
            <a:chExt cx="929" cy="1413"/>
          </a:xfrm>
        </p:grpSpPr>
        <p:sp>
          <p:nvSpPr>
            <p:cNvPr id="10356" name="Line 20"/>
            <p:cNvSpPr>
              <a:spLocks noChangeAspect="1" noChangeShapeType="1"/>
            </p:cNvSpPr>
            <p:nvPr/>
          </p:nvSpPr>
          <p:spPr bwMode="auto">
            <a:xfrm>
              <a:off x="933" y="1868"/>
              <a:ext cx="0" cy="3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7" name="Line 26"/>
            <p:cNvSpPr>
              <a:spLocks noChangeAspect="1" noChangeShapeType="1"/>
            </p:cNvSpPr>
            <p:nvPr/>
          </p:nvSpPr>
          <p:spPr bwMode="auto">
            <a:xfrm>
              <a:off x="1513" y="2193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8" name="Line 45"/>
            <p:cNvSpPr>
              <a:spLocks noChangeAspect="1" noChangeShapeType="1"/>
            </p:cNvSpPr>
            <p:nvPr/>
          </p:nvSpPr>
          <p:spPr bwMode="auto">
            <a:xfrm>
              <a:off x="1515" y="1257"/>
              <a:ext cx="0" cy="9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9" name="Line 109"/>
            <p:cNvSpPr>
              <a:spLocks noChangeAspect="1" noChangeShapeType="1"/>
            </p:cNvSpPr>
            <p:nvPr/>
          </p:nvSpPr>
          <p:spPr bwMode="auto">
            <a:xfrm>
              <a:off x="931" y="2193"/>
              <a:ext cx="347" cy="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470" name="Line 110"/>
          <p:cNvSpPr>
            <a:spLocks noChangeShapeType="1"/>
          </p:cNvSpPr>
          <p:nvPr/>
        </p:nvSpPr>
        <p:spPr bwMode="auto">
          <a:xfrm flipV="1">
            <a:off x="2000250" y="2716213"/>
            <a:ext cx="927100" cy="944562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" name="Group 141"/>
          <p:cNvGrpSpPr>
            <a:grpSpLocks/>
          </p:cNvGrpSpPr>
          <p:nvPr/>
        </p:nvGrpSpPr>
        <p:grpSpPr bwMode="auto">
          <a:xfrm>
            <a:off x="1995488" y="1822450"/>
            <a:ext cx="2171700" cy="1390650"/>
            <a:chOff x="1257" y="1148"/>
            <a:chExt cx="1368" cy="876"/>
          </a:xfrm>
        </p:grpSpPr>
        <p:sp>
          <p:nvSpPr>
            <p:cNvPr id="10350" name="AutoShape 127"/>
            <p:cNvSpPr>
              <a:spLocks/>
            </p:cNvSpPr>
            <p:nvPr/>
          </p:nvSpPr>
          <p:spPr bwMode="auto">
            <a:xfrm rot="8697427" flipH="1" flipV="1">
              <a:off x="1675" y="1159"/>
              <a:ext cx="145" cy="555"/>
            </a:xfrm>
            <a:prstGeom prst="rightBrace">
              <a:avLst>
                <a:gd name="adj1" fmla="val 31897"/>
                <a:gd name="adj2" fmla="val 55602"/>
              </a:avLst>
            </a:prstGeom>
            <a:noFill/>
            <a:ln w="19050">
              <a:solidFill>
                <a:srgbClr val="FF505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/>
              <a:endParaRPr lang="ru-RU" sz="48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0351" name="Text Box 48"/>
            <p:cNvSpPr txBox="1">
              <a:spLocks noChangeAspect="1" noChangeArrowheads="1"/>
            </p:cNvSpPr>
            <p:nvPr/>
          </p:nvSpPr>
          <p:spPr bwMode="auto">
            <a:xfrm>
              <a:off x="1790" y="1148"/>
              <a:ext cx="83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i="1">
                  <a:solidFill>
                    <a:srgbClr val="FF6600"/>
                  </a:solidFill>
                  <a:latin typeface="GOST type B" pitchFamily="34" charset="0"/>
                  <a:sym typeface="Symbol" pitchFamily="18" charset="2"/>
                </a:rPr>
                <a:t>y</a:t>
              </a:r>
              <a:r>
                <a:rPr lang="ru-RU" sz="2400" b="1" i="1">
                  <a:solidFill>
                    <a:srgbClr val="FF6600"/>
                  </a:solidFill>
                  <a:latin typeface="GOST type B" pitchFamily="34" charset="0"/>
                  <a:sym typeface="Symbol" pitchFamily="18" charset="2"/>
                </a:rPr>
                <a:t>=</a:t>
              </a:r>
              <a:r>
                <a:rPr lang="en-US" sz="2400" b="1" i="1">
                  <a:solidFill>
                    <a:srgbClr val="C42500"/>
                  </a:solidFill>
                  <a:latin typeface="GOST type B" pitchFamily="34" charset="0"/>
                  <a:sym typeface="Symbol" pitchFamily="18" charset="2"/>
                </a:rPr>
                <a:t>const</a:t>
              </a:r>
              <a:endParaRPr lang="ru-RU" sz="2400" b="1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  <p:sp>
          <p:nvSpPr>
            <p:cNvPr id="10352" name="Line 100"/>
            <p:cNvSpPr>
              <a:spLocks noChangeShapeType="1"/>
            </p:cNvSpPr>
            <p:nvPr/>
          </p:nvSpPr>
          <p:spPr bwMode="auto">
            <a:xfrm flipV="1">
              <a:off x="1536" y="1862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3" name="Line 117"/>
            <p:cNvSpPr>
              <a:spLocks noChangeShapeType="1"/>
            </p:cNvSpPr>
            <p:nvPr/>
          </p:nvSpPr>
          <p:spPr bwMode="auto">
            <a:xfrm flipV="1">
              <a:off x="1591" y="1924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4" name="Line 118"/>
            <p:cNvSpPr>
              <a:spLocks noChangeShapeType="1"/>
            </p:cNvSpPr>
            <p:nvPr/>
          </p:nvSpPr>
          <p:spPr bwMode="auto">
            <a:xfrm flipV="1">
              <a:off x="1313" y="1413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5" name="Line 119"/>
            <p:cNvSpPr>
              <a:spLocks noChangeShapeType="1"/>
            </p:cNvSpPr>
            <p:nvPr/>
          </p:nvSpPr>
          <p:spPr bwMode="auto">
            <a:xfrm flipV="1">
              <a:off x="1257" y="1356"/>
              <a:ext cx="98" cy="100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139"/>
          <p:cNvGrpSpPr>
            <a:grpSpLocks/>
          </p:cNvGrpSpPr>
          <p:nvPr/>
        </p:nvGrpSpPr>
        <p:grpSpPr bwMode="auto">
          <a:xfrm>
            <a:off x="2060575" y="1687513"/>
            <a:ext cx="5124450" cy="2019300"/>
            <a:chOff x="1298" y="1063"/>
            <a:chExt cx="3228" cy="1272"/>
          </a:xfrm>
        </p:grpSpPr>
        <p:grpSp>
          <p:nvGrpSpPr>
            <p:cNvPr id="10333" name="Group 104"/>
            <p:cNvGrpSpPr>
              <a:grpSpLocks/>
            </p:cNvGrpSpPr>
            <p:nvPr/>
          </p:nvGrpSpPr>
          <p:grpSpPr bwMode="auto">
            <a:xfrm>
              <a:off x="3915" y="1063"/>
              <a:ext cx="385" cy="288"/>
              <a:chOff x="3198" y="1069"/>
              <a:chExt cx="385" cy="288"/>
            </a:xfrm>
          </p:grpSpPr>
          <p:sp>
            <p:nvSpPr>
              <p:cNvPr id="10348" name="Rectangle 92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0349" name="Line 93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334" name="Line 94"/>
            <p:cNvSpPr>
              <a:spLocks noChangeShapeType="1"/>
            </p:cNvSpPr>
            <p:nvPr/>
          </p:nvSpPr>
          <p:spPr bwMode="auto">
            <a:xfrm>
              <a:off x="4262" y="1300"/>
              <a:ext cx="47" cy="268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35" name="Group 138"/>
            <p:cNvGrpSpPr>
              <a:grpSpLocks/>
            </p:cNvGrpSpPr>
            <p:nvPr/>
          </p:nvGrpSpPr>
          <p:grpSpPr bwMode="auto">
            <a:xfrm>
              <a:off x="1298" y="1488"/>
              <a:ext cx="3228" cy="847"/>
              <a:chOff x="1298" y="1488"/>
              <a:chExt cx="3228" cy="847"/>
            </a:xfrm>
          </p:grpSpPr>
          <p:grpSp>
            <p:nvGrpSpPr>
              <p:cNvPr id="10336" name="Group 137"/>
              <p:cNvGrpSpPr>
                <a:grpSpLocks/>
              </p:cNvGrpSpPr>
              <p:nvPr/>
            </p:nvGrpSpPr>
            <p:grpSpPr bwMode="auto">
              <a:xfrm>
                <a:off x="3943" y="1488"/>
                <a:ext cx="583" cy="518"/>
                <a:chOff x="3943" y="1488"/>
                <a:chExt cx="583" cy="518"/>
              </a:xfrm>
            </p:grpSpPr>
            <p:sp>
              <p:nvSpPr>
                <p:cNvPr id="10343" name="Rectangle 88"/>
                <p:cNvSpPr>
                  <a:spLocks noChangeArrowheads="1"/>
                </p:cNvSpPr>
                <p:nvPr/>
              </p:nvSpPr>
              <p:spPr bwMode="auto">
                <a:xfrm>
                  <a:off x="4309" y="1504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  <p:sp>
              <p:nvSpPr>
                <p:cNvPr id="10344" name="Arc 57"/>
                <p:cNvSpPr>
                  <a:spLocks/>
                </p:cNvSpPr>
                <p:nvPr/>
              </p:nvSpPr>
              <p:spPr bwMode="auto">
                <a:xfrm rot="14813208" flipV="1">
                  <a:off x="3997" y="1896"/>
                  <a:ext cx="12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5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3943" y="1978"/>
                  <a:ext cx="447" cy="0"/>
                </a:xfrm>
                <a:prstGeom prst="line">
                  <a:avLst/>
                </a:pr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6" name="Arc 87"/>
                <p:cNvSpPr>
                  <a:spLocks/>
                </p:cNvSpPr>
                <p:nvPr/>
              </p:nvSpPr>
              <p:spPr bwMode="auto">
                <a:xfrm rot="1820641" flipV="1">
                  <a:off x="4387" y="1488"/>
                  <a:ext cx="13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47" name="Rectangle 107"/>
                <p:cNvSpPr>
                  <a:spLocks noChangeArrowheads="1"/>
                </p:cNvSpPr>
                <p:nvPr/>
              </p:nvSpPr>
              <p:spPr bwMode="auto">
                <a:xfrm>
                  <a:off x="4058" y="1775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</p:grpSp>
          <p:grpSp>
            <p:nvGrpSpPr>
              <p:cNvPr id="10337" name="Group 136"/>
              <p:cNvGrpSpPr>
                <a:grpSpLocks/>
              </p:cNvGrpSpPr>
              <p:nvPr/>
            </p:nvGrpSpPr>
            <p:grpSpPr bwMode="auto">
              <a:xfrm>
                <a:off x="1298" y="1819"/>
                <a:ext cx="559" cy="516"/>
                <a:chOff x="1298" y="1819"/>
                <a:chExt cx="559" cy="516"/>
              </a:xfrm>
            </p:grpSpPr>
            <p:sp>
              <p:nvSpPr>
                <p:cNvPr id="10338" name="Arc 120"/>
                <p:cNvSpPr>
                  <a:spLocks/>
                </p:cNvSpPr>
                <p:nvPr/>
              </p:nvSpPr>
              <p:spPr bwMode="auto">
                <a:xfrm rot="14813208" flipV="1">
                  <a:off x="1301" y="2229"/>
                  <a:ext cx="125" cy="58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39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1298" y="2307"/>
                  <a:ext cx="447" cy="0"/>
                </a:xfrm>
                <a:prstGeom prst="line">
                  <a:avLst/>
                </a:pr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1358" y="2104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034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664" y="1833"/>
                  <a:ext cx="17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</a:t>
                  </a:r>
                </a:p>
              </p:txBody>
            </p:sp>
            <p:sp>
              <p:nvSpPr>
                <p:cNvPr id="10342" name="Arc 124"/>
                <p:cNvSpPr>
                  <a:spLocks/>
                </p:cNvSpPr>
                <p:nvPr/>
              </p:nvSpPr>
              <p:spPr bwMode="auto">
                <a:xfrm rot="1820641" flipV="1">
                  <a:off x="1718" y="1819"/>
                  <a:ext cx="139" cy="63"/>
                </a:xfrm>
                <a:custGeom>
                  <a:avLst/>
                  <a:gdLst>
                    <a:gd name="T0" fmla="*/ 0 w 26754"/>
                    <a:gd name="T1" fmla="*/ 0 h 21600"/>
                    <a:gd name="T2" fmla="*/ 0 w 26754"/>
                    <a:gd name="T3" fmla="*/ 0 h 21600"/>
                    <a:gd name="T4" fmla="*/ 0 w 2675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6754"/>
                    <a:gd name="T10" fmla="*/ 0 h 21600"/>
                    <a:gd name="T11" fmla="*/ 26754 w 2675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754" h="21600" fill="none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</a:path>
                    <a:path w="26754" h="21600" stroke="0" extrusionOk="0">
                      <a:moveTo>
                        <a:pt x="0" y="3317"/>
                      </a:moveTo>
                      <a:cubicBezTo>
                        <a:pt x="3444" y="1149"/>
                        <a:pt x="7432" y="-1"/>
                        <a:pt x="11502" y="0"/>
                      </a:cubicBezTo>
                      <a:cubicBezTo>
                        <a:pt x="17220" y="0"/>
                        <a:pt x="22704" y="2267"/>
                        <a:pt x="26753" y="6305"/>
                      </a:cubicBezTo>
                      <a:lnTo>
                        <a:pt x="11502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253" name="Text Box 135"/>
          <p:cNvSpPr txBox="1">
            <a:spLocks noChangeAspect="1" noChangeArrowheads="1"/>
          </p:cNvSpPr>
          <p:nvPr/>
        </p:nvSpPr>
        <p:spPr bwMode="auto">
          <a:xfrm>
            <a:off x="2381250" y="2438400"/>
            <a:ext cx="336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f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sp>
        <p:nvSpPr>
          <p:cNvPr id="15500" name="Rectangle 140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3185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b="1" dirty="0" err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фронталь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 </a:t>
            </a:r>
            <a:r>
              <a:rPr lang="ru-RU" sz="3200" b="1" dirty="0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200" b="1" baseline="-20000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200" b="1" dirty="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sp>
        <p:nvSpPr>
          <p:cNvPr id="10255" name="Line 44"/>
          <p:cNvSpPr>
            <a:spLocks noChangeShapeType="1"/>
          </p:cNvSpPr>
          <p:nvPr/>
        </p:nvSpPr>
        <p:spPr bwMode="auto">
          <a:xfrm flipV="1">
            <a:off x="1995488" y="2711450"/>
            <a:ext cx="933450" cy="941388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Text Box 41"/>
          <p:cNvSpPr txBox="1">
            <a:spLocks noChangeAspect="1" noChangeArrowheads="1"/>
          </p:cNvSpPr>
          <p:nvPr/>
        </p:nvSpPr>
        <p:spPr bwMode="auto">
          <a:xfrm>
            <a:off x="1795463" y="2949575"/>
            <a:ext cx="5095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4" name="Group 159"/>
          <p:cNvGrpSpPr>
            <a:grpSpLocks/>
          </p:cNvGrpSpPr>
          <p:nvPr/>
        </p:nvGrpSpPr>
        <p:grpSpPr bwMode="auto">
          <a:xfrm>
            <a:off x="1682750" y="2725738"/>
            <a:ext cx="1658938" cy="2071687"/>
            <a:chOff x="1060" y="1717"/>
            <a:chExt cx="1045" cy="1305"/>
          </a:xfrm>
        </p:grpSpPr>
        <p:sp>
          <p:nvSpPr>
            <p:cNvPr id="10312" name="Line 30"/>
            <p:cNvSpPr>
              <a:spLocks noChangeShapeType="1"/>
            </p:cNvSpPr>
            <p:nvPr/>
          </p:nvSpPr>
          <p:spPr bwMode="auto">
            <a:xfrm>
              <a:off x="1276" y="2672"/>
              <a:ext cx="583" cy="0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13" name="Group 158"/>
            <p:cNvGrpSpPr>
              <a:grpSpLocks/>
            </p:cNvGrpSpPr>
            <p:nvPr/>
          </p:nvGrpSpPr>
          <p:grpSpPr bwMode="auto">
            <a:xfrm>
              <a:off x="1060" y="1717"/>
              <a:ext cx="1045" cy="1305"/>
              <a:chOff x="1060" y="1717"/>
              <a:chExt cx="1045" cy="1305"/>
            </a:xfrm>
          </p:grpSpPr>
          <p:sp>
            <p:nvSpPr>
              <p:cNvPr id="10320" name="Line 24"/>
              <p:cNvSpPr>
                <a:spLocks noChangeAspect="1" noChangeShapeType="1"/>
              </p:cNvSpPr>
              <p:nvPr/>
            </p:nvSpPr>
            <p:spPr bwMode="auto">
              <a:xfrm>
                <a:off x="1845" y="1717"/>
                <a:ext cx="0" cy="933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21" name="Group 27"/>
              <p:cNvGrpSpPr>
                <a:grpSpLocks/>
              </p:cNvGrpSpPr>
              <p:nvPr/>
            </p:nvGrpSpPr>
            <p:grpSpPr bwMode="auto">
              <a:xfrm>
                <a:off x="1753" y="2598"/>
                <a:ext cx="352" cy="400"/>
                <a:chOff x="1200" y="1488"/>
                <a:chExt cx="352" cy="400"/>
              </a:xfrm>
            </p:grpSpPr>
            <p:sp>
              <p:nvSpPr>
                <p:cNvPr id="10331" name="Text Box 2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B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0332" name="Text Box 29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0322" name="Group 36"/>
              <p:cNvGrpSpPr>
                <a:grpSpLocks/>
              </p:cNvGrpSpPr>
              <p:nvPr/>
            </p:nvGrpSpPr>
            <p:grpSpPr bwMode="auto">
              <a:xfrm>
                <a:off x="1060" y="2622"/>
                <a:ext cx="352" cy="400"/>
                <a:chOff x="1200" y="1488"/>
                <a:chExt cx="352" cy="400"/>
              </a:xfrm>
            </p:grpSpPr>
            <p:sp>
              <p:nvSpPr>
                <p:cNvPr id="10329" name="Text Box 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200" y="1488"/>
                  <a:ext cx="259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А</a:t>
                  </a:r>
                </a:p>
              </p:txBody>
            </p:sp>
            <p:sp>
              <p:nvSpPr>
                <p:cNvPr id="10330" name="Text Box 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60" y="1657"/>
                  <a:ext cx="1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sp>
            <p:nvSpPr>
              <p:cNvPr id="10323" name="Line 39"/>
              <p:cNvSpPr>
                <a:spLocks noChangeAspect="1" noChangeShapeType="1"/>
              </p:cNvSpPr>
              <p:nvPr/>
            </p:nvSpPr>
            <p:spPr bwMode="auto">
              <a:xfrm>
                <a:off x="1266" y="2275"/>
                <a:ext cx="1" cy="369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4" name="Oval 49"/>
              <p:cNvSpPr>
                <a:spLocks noChangeAspect="1" noChangeArrowheads="1"/>
              </p:cNvSpPr>
              <p:nvPr/>
            </p:nvSpPr>
            <p:spPr bwMode="auto">
              <a:xfrm>
                <a:off x="1810" y="262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5" name="Oval 43"/>
              <p:cNvSpPr>
                <a:spLocks noChangeAspect="1" noChangeArrowheads="1"/>
              </p:cNvSpPr>
              <p:nvPr/>
            </p:nvSpPr>
            <p:spPr bwMode="auto">
              <a:xfrm>
                <a:off x="1232" y="263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26" name="Group 114"/>
              <p:cNvGrpSpPr>
                <a:grpSpLocks/>
              </p:cNvGrpSpPr>
              <p:nvPr/>
            </p:nvGrpSpPr>
            <p:grpSpPr bwMode="auto">
              <a:xfrm>
                <a:off x="1405" y="2296"/>
                <a:ext cx="287" cy="403"/>
                <a:chOff x="4179" y="2667"/>
                <a:chExt cx="287" cy="403"/>
              </a:xfrm>
            </p:grpSpPr>
            <p:sp>
              <p:nvSpPr>
                <p:cNvPr id="10327" name="Text Box 1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179" y="2667"/>
                  <a:ext cx="24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f</a:t>
                  </a:r>
                  <a:endParaRPr lang="ru-RU" sz="3200" b="1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0328" name="Text Box 11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284" y="2839"/>
                  <a:ext cx="18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b="1" i="1">
                      <a:solidFill>
                        <a:srgbClr val="C42500"/>
                      </a:solidFill>
                      <a:latin typeface="GOST type B" pitchFamily="34" charset="0"/>
                    </a:rPr>
                    <a:t>1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10314" name="Group 148"/>
            <p:cNvGrpSpPr>
              <a:grpSpLocks noChangeAspect="1"/>
            </p:cNvGrpSpPr>
            <p:nvPr/>
          </p:nvGrpSpPr>
          <p:grpSpPr bwMode="auto">
            <a:xfrm rot="5400000">
              <a:off x="1226" y="2444"/>
              <a:ext cx="81" cy="63"/>
              <a:chOff x="2533" y="2425"/>
              <a:chExt cx="45" cy="35"/>
            </a:xfrm>
          </p:grpSpPr>
          <p:sp>
            <p:nvSpPr>
              <p:cNvPr id="10318" name="Line 149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9" name="Line 150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315" name="Group 151"/>
            <p:cNvGrpSpPr>
              <a:grpSpLocks noChangeAspect="1"/>
            </p:cNvGrpSpPr>
            <p:nvPr/>
          </p:nvGrpSpPr>
          <p:grpSpPr bwMode="auto">
            <a:xfrm rot="5400000">
              <a:off x="1803" y="2215"/>
              <a:ext cx="81" cy="63"/>
              <a:chOff x="2533" y="2425"/>
              <a:chExt cx="45" cy="35"/>
            </a:xfrm>
          </p:grpSpPr>
          <p:sp>
            <p:nvSpPr>
              <p:cNvPr id="10316" name="Line 152"/>
              <p:cNvSpPr>
                <a:spLocks noChangeAspect="1" noChangeShapeType="1"/>
              </p:cNvSpPr>
              <p:nvPr/>
            </p:nvSpPr>
            <p:spPr bwMode="auto">
              <a:xfrm>
                <a:off x="2533" y="2425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7" name="Line 153"/>
              <p:cNvSpPr>
                <a:spLocks noChangeAspect="1" noChangeShapeType="1"/>
              </p:cNvSpPr>
              <p:nvPr/>
            </p:nvSpPr>
            <p:spPr bwMode="auto">
              <a:xfrm flipH="1">
                <a:off x="2533" y="2443"/>
                <a:ext cx="45" cy="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21" name="Group 157"/>
          <p:cNvGrpSpPr>
            <a:grpSpLocks/>
          </p:cNvGrpSpPr>
          <p:nvPr/>
        </p:nvGrpSpPr>
        <p:grpSpPr bwMode="auto">
          <a:xfrm>
            <a:off x="933450" y="1381125"/>
            <a:ext cx="1993900" cy="2265363"/>
            <a:chOff x="588" y="870"/>
            <a:chExt cx="1256" cy="1427"/>
          </a:xfrm>
        </p:grpSpPr>
        <p:grpSp>
          <p:nvGrpSpPr>
            <p:cNvPr id="10291" name="Group 21"/>
            <p:cNvGrpSpPr>
              <a:grpSpLocks/>
            </p:cNvGrpSpPr>
            <p:nvPr/>
          </p:nvGrpSpPr>
          <p:grpSpPr bwMode="auto">
            <a:xfrm>
              <a:off x="588" y="1513"/>
              <a:ext cx="334" cy="392"/>
              <a:chOff x="1200" y="1488"/>
              <a:chExt cx="352" cy="413"/>
            </a:xfrm>
          </p:grpSpPr>
          <p:sp>
            <p:nvSpPr>
              <p:cNvPr id="10310" name="Text Box 22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0311" name="Text Box 23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2" name="Group 32"/>
            <p:cNvGrpSpPr>
              <a:grpSpLocks/>
            </p:cNvGrpSpPr>
            <p:nvPr/>
          </p:nvGrpSpPr>
          <p:grpSpPr bwMode="auto">
            <a:xfrm>
              <a:off x="1199" y="870"/>
              <a:ext cx="352" cy="400"/>
              <a:chOff x="1200" y="1488"/>
              <a:chExt cx="352" cy="400"/>
            </a:xfrm>
          </p:grpSpPr>
          <p:sp>
            <p:nvSpPr>
              <p:cNvPr id="10308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0309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3" name="Group 111"/>
            <p:cNvGrpSpPr>
              <a:grpSpLocks/>
            </p:cNvGrpSpPr>
            <p:nvPr/>
          </p:nvGrpSpPr>
          <p:grpSpPr bwMode="auto">
            <a:xfrm>
              <a:off x="905" y="1267"/>
              <a:ext cx="275" cy="409"/>
              <a:chOff x="3867" y="1392"/>
              <a:chExt cx="275" cy="409"/>
            </a:xfrm>
          </p:grpSpPr>
          <p:sp>
            <p:nvSpPr>
              <p:cNvPr id="10306" name="Text Box 112"/>
              <p:cNvSpPr txBox="1">
                <a:spLocks noChangeAspect="1" noChangeArrowheads="1"/>
              </p:cNvSpPr>
              <p:nvPr/>
            </p:nvSpPr>
            <p:spPr bwMode="auto">
              <a:xfrm>
                <a:off x="3867" y="1392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f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0307" name="Text Box 113"/>
              <p:cNvSpPr txBox="1">
                <a:spLocks noChangeAspect="1" noChangeArrowheads="1"/>
              </p:cNvSpPr>
              <p:nvPr/>
            </p:nvSpPr>
            <p:spPr bwMode="auto">
              <a:xfrm>
                <a:off x="3960" y="1570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94" name="Group 154"/>
            <p:cNvGrpSpPr>
              <a:grpSpLocks/>
            </p:cNvGrpSpPr>
            <p:nvPr/>
          </p:nvGrpSpPr>
          <p:grpSpPr bwMode="auto">
            <a:xfrm>
              <a:off x="1506" y="1251"/>
              <a:ext cx="338" cy="464"/>
              <a:chOff x="1506" y="1251"/>
              <a:chExt cx="338" cy="464"/>
            </a:xfrm>
          </p:grpSpPr>
          <p:sp>
            <p:nvSpPr>
              <p:cNvPr id="10302" name="Line 35"/>
              <p:cNvSpPr>
                <a:spLocks noChangeAspect="1" noChangeShapeType="1"/>
              </p:cNvSpPr>
              <p:nvPr/>
            </p:nvSpPr>
            <p:spPr bwMode="auto">
              <a:xfrm>
                <a:off x="1506" y="1251"/>
                <a:ext cx="338" cy="464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03" name="Group 142"/>
              <p:cNvGrpSpPr>
                <a:grpSpLocks noChangeAspect="1"/>
              </p:cNvGrpSpPr>
              <p:nvPr/>
            </p:nvGrpSpPr>
            <p:grpSpPr bwMode="auto">
              <a:xfrm rot="-7546326">
                <a:off x="1627" y="1445"/>
                <a:ext cx="81" cy="63"/>
                <a:chOff x="2533" y="2425"/>
                <a:chExt cx="45" cy="35"/>
              </a:xfrm>
            </p:grpSpPr>
            <p:sp>
              <p:nvSpPr>
                <p:cNvPr id="10304" name="Line 14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05" name="Line 14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0295" name="Group 155"/>
            <p:cNvGrpSpPr>
              <a:grpSpLocks/>
            </p:cNvGrpSpPr>
            <p:nvPr/>
          </p:nvGrpSpPr>
          <p:grpSpPr bwMode="auto">
            <a:xfrm>
              <a:off x="901" y="1811"/>
              <a:ext cx="354" cy="486"/>
              <a:chOff x="901" y="1811"/>
              <a:chExt cx="354" cy="486"/>
            </a:xfrm>
          </p:grpSpPr>
          <p:sp>
            <p:nvSpPr>
              <p:cNvPr id="10297" name="Freeform 18"/>
              <p:cNvSpPr>
                <a:spLocks noChangeAspect="1"/>
              </p:cNvSpPr>
              <p:nvPr/>
            </p:nvSpPr>
            <p:spPr bwMode="auto">
              <a:xfrm>
                <a:off x="936" y="1846"/>
                <a:ext cx="319" cy="451"/>
              </a:xfrm>
              <a:custGeom>
                <a:avLst/>
                <a:gdLst>
                  <a:gd name="T0" fmla="*/ 0 w 319"/>
                  <a:gd name="T1" fmla="*/ 0 h 451"/>
                  <a:gd name="T2" fmla="*/ 319 w 319"/>
                  <a:gd name="T3" fmla="*/ 451 h 451"/>
                  <a:gd name="T4" fmla="*/ 0 60000 65536"/>
                  <a:gd name="T5" fmla="*/ 0 60000 65536"/>
                  <a:gd name="T6" fmla="*/ 0 w 319"/>
                  <a:gd name="T7" fmla="*/ 0 h 451"/>
                  <a:gd name="T8" fmla="*/ 319 w 319"/>
                  <a:gd name="T9" fmla="*/ 451 h 4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19" h="451">
                    <a:moveTo>
                      <a:pt x="0" y="0"/>
                    </a:moveTo>
                    <a:lnTo>
                      <a:pt x="319" y="451"/>
                    </a:lnTo>
                  </a:path>
                </a:pathLst>
              </a:custGeom>
              <a:solidFill>
                <a:srgbClr val="C42500"/>
              </a:solidFill>
              <a:ln w="19050">
                <a:solidFill>
                  <a:srgbClr val="C425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8" name="Oval 42"/>
              <p:cNvSpPr>
                <a:spLocks noChangeAspect="1" noChangeArrowheads="1"/>
              </p:cNvSpPr>
              <p:nvPr/>
            </p:nvSpPr>
            <p:spPr bwMode="auto">
              <a:xfrm>
                <a:off x="901" y="1811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299" name="Group 145"/>
              <p:cNvGrpSpPr>
                <a:grpSpLocks noChangeAspect="1"/>
              </p:cNvGrpSpPr>
              <p:nvPr/>
            </p:nvGrpSpPr>
            <p:grpSpPr bwMode="auto">
              <a:xfrm rot="-7546326">
                <a:off x="1056" y="2045"/>
                <a:ext cx="81" cy="63"/>
                <a:chOff x="2533" y="2425"/>
                <a:chExt cx="45" cy="35"/>
              </a:xfrm>
            </p:grpSpPr>
            <p:sp>
              <p:nvSpPr>
                <p:cNvPr id="10300" name="Line 146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01" name="Line 14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0296" name="Oval 46"/>
            <p:cNvSpPr>
              <a:spLocks noChangeAspect="1" noChangeArrowheads="1"/>
            </p:cNvSpPr>
            <p:nvPr/>
          </p:nvSpPr>
          <p:spPr bwMode="auto">
            <a:xfrm>
              <a:off x="1478" y="1219"/>
              <a:ext cx="72" cy="72"/>
            </a:xfrm>
            <a:prstGeom prst="ellipse">
              <a:avLst/>
            </a:prstGeom>
            <a:solidFill>
              <a:srgbClr val="C425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59" name="Oval 50"/>
          <p:cNvSpPr>
            <a:spLocks noChangeAspect="1" noChangeArrowheads="1"/>
          </p:cNvSpPr>
          <p:nvPr/>
        </p:nvSpPr>
        <p:spPr bwMode="auto">
          <a:xfrm>
            <a:off x="2870200" y="26717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0" name="Oval 40"/>
          <p:cNvSpPr>
            <a:spLocks noChangeAspect="1" noChangeArrowheads="1"/>
          </p:cNvSpPr>
          <p:nvPr/>
        </p:nvSpPr>
        <p:spPr bwMode="auto">
          <a:xfrm>
            <a:off x="1949450" y="35988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9" name="Group 164"/>
          <p:cNvGrpSpPr>
            <a:grpSpLocks/>
          </p:cNvGrpSpPr>
          <p:nvPr/>
        </p:nvGrpSpPr>
        <p:grpSpPr bwMode="auto">
          <a:xfrm>
            <a:off x="6253073" y="1560782"/>
            <a:ext cx="2003425" cy="3657600"/>
            <a:chOff x="3564" y="956"/>
            <a:chExt cx="1262" cy="2304"/>
          </a:xfrm>
        </p:grpSpPr>
        <p:grpSp>
          <p:nvGrpSpPr>
            <p:cNvPr id="10263" name="Group 105"/>
            <p:cNvGrpSpPr>
              <a:grpSpLocks/>
            </p:cNvGrpSpPr>
            <p:nvPr/>
          </p:nvGrpSpPr>
          <p:grpSpPr bwMode="auto">
            <a:xfrm>
              <a:off x="4179" y="2579"/>
              <a:ext cx="287" cy="403"/>
              <a:chOff x="4179" y="2667"/>
              <a:chExt cx="287" cy="403"/>
            </a:xfrm>
          </p:grpSpPr>
          <p:sp>
            <p:nvSpPr>
              <p:cNvPr id="10289" name="Text Box 90"/>
              <p:cNvSpPr txBox="1">
                <a:spLocks noChangeAspect="1" noChangeArrowheads="1"/>
              </p:cNvSpPr>
              <p:nvPr/>
            </p:nvSpPr>
            <p:spPr bwMode="auto">
              <a:xfrm>
                <a:off x="4179" y="266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f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0290" name="Text Box 91"/>
              <p:cNvSpPr txBox="1">
                <a:spLocks noChangeAspect="1" noChangeArrowheads="1"/>
              </p:cNvSpPr>
              <p:nvPr/>
            </p:nvSpPr>
            <p:spPr bwMode="auto">
              <a:xfrm>
                <a:off x="4284" y="2839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0264" name="Group 162"/>
            <p:cNvGrpSpPr>
              <a:grpSpLocks/>
            </p:cNvGrpSpPr>
            <p:nvPr/>
          </p:nvGrpSpPr>
          <p:grpSpPr bwMode="auto">
            <a:xfrm>
              <a:off x="3564" y="956"/>
              <a:ext cx="1262" cy="2304"/>
              <a:chOff x="3564" y="956"/>
              <a:chExt cx="1262" cy="2304"/>
            </a:xfrm>
          </p:grpSpPr>
          <p:grpSp>
            <p:nvGrpSpPr>
              <p:cNvPr id="10265" name="Group 161"/>
              <p:cNvGrpSpPr>
                <a:grpSpLocks/>
              </p:cNvGrpSpPr>
              <p:nvPr/>
            </p:nvGrpSpPr>
            <p:grpSpPr bwMode="auto">
              <a:xfrm>
                <a:off x="3564" y="956"/>
                <a:ext cx="1262" cy="2304"/>
                <a:chOff x="3564" y="956"/>
                <a:chExt cx="1262" cy="2304"/>
              </a:xfrm>
            </p:grpSpPr>
            <p:grpSp>
              <p:nvGrpSpPr>
                <p:cNvPr id="10267" name="Group 63"/>
                <p:cNvGrpSpPr>
                  <a:grpSpLocks/>
                </p:cNvGrpSpPr>
                <p:nvPr/>
              </p:nvGrpSpPr>
              <p:grpSpPr bwMode="auto">
                <a:xfrm>
                  <a:off x="3564" y="1710"/>
                  <a:ext cx="334" cy="392"/>
                  <a:chOff x="1200" y="1488"/>
                  <a:chExt cx="352" cy="413"/>
                </a:xfrm>
              </p:grpSpPr>
              <p:sp>
                <p:nvSpPr>
                  <p:cNvPr id="10287" name="Text Box 6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0288" name="Text Box 6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8"/>
                    <a:ext cx="19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68" name="Group 66"/>
                <p:cNvGrpSpPr>
                  <a:grpSpLocks/>
                </p:cNvGrpSpPr>
                <p:nvPr/>
              </p:nvGrpSpPr>
              <p:grpSpPr bwMode="auto">
                <a:xfrm>
                  <a:off x="4451" y="956"/>
                  <a:ext cx="352" cy="400"/>
                  <a:chOff x="1200" y="1488"/>
                  <a:chExt cx="352" cy="400"/>
                </a:xfrm>
              </p:grpSpPr>
              <p:sp>
                <p:nvSpPr>
                  <p:cNvPr id="10285" name="Text Box 67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0286" name="Text Box 6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69" name="Group 106"/>
                <p:cNvGrpSpPr>
                  <a:grpSpLocks/>
                </p:cNvGrpSpPr>
                <p:nvPr/>
              </p:nvGrpSpPr>
              <p:grpSpPr bwMode="auto">
                <a:xfrm>
                  <a:off x="3867" y="1392"/>
                  <a:ext cx="275" cy="409"/>
                  <a:chOff x="3867" y="1392"/>
                  <a:chExt cx="275" cy="409"/>
                </a:xfrm>
              </p:grpSpPr>
              <p:sp>
                <p:nvSpPr>
                  <p:cNvPr id="10283" name="Text Box 73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867" y="1392"/>
                    <a:ext cx="24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f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10284" name="Text Box 7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960" y="1570"/>
                    <a:ext cx="18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70" name="Group 78"/>
                <p:cNvGrpSpPr>
                  <a:grpSpLocks/>
                </p:cNvGrpSpPr>
                <p:nvPr/>
              </p:nvGrpSpPr>
              <p:grpSpPr bwMode="auto">
                <a:xfrm>
                  <a:off x="4474" y="2848"/>
                  <a:ext cx="352" cy="400"/>
                  <a:chOff x="1200" y="1488"/>
                  <a:chExt cx="352" cy="400"/>
                </a:xfrm>
              </p:grpSpPr>
              <p:sp>
                <p:nvSpPr>
                  <p:cNvPr id="10281" name="Text Box 7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en-US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B</a:t>
                    </a:r>
                    <a:endParaRPr lang="ru-RU" sz="3200" b="1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  <p:sp>
                <p:nvSpPr>
                  <p:cNvPr id="10282" name="Text Box 80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0271" name="Group 83"/>
                <p:cNvGrpSpPr>
                  <a:grpSpLocks/>
                </p:cNvGrpSpPr>
                <p:nvPr/>
              </p:nvGrpSpPr>
              <p:grpSpPr bwMode="auto">
                <a:xfrm>
                  <a:off x="3592" y="2860"/>
                  <a:ext cx="352" cy="400"/>
                  <a:chOff x="1200" y="1488"/>
                  <a:chExt cx="352" cy="400"/>
                </a:xfrm>
              </p:grpSpPr>
              <p:sp>
                <p:nvSpPr>
                  <p:cNvPr id="10279" name="Text Box 84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0280" name="Text Box 8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1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sp>
              <p:nvSpPr>
                <p:cNvPr id="10272" name="Line 6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3933" y="1975"/>
                  <a:ext cx="0" cy="980"/>
                </a:xfrm>
                <a:prstGeom prst="line">
                  <a:avLst/>
                </a:pr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3" name="Line 6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510" y="1367"/>
                  <a:ext cx="0" cy="1582"/>
                </a:xfrm>
                <a:prstGeom prst="line">
                  <a:avLst/>
                </a:prstGeom>
                <a:noFill/>
                <a:ln w="1270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4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930" y="2961"/>
                  <a:ext cx="580" cy="0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5" name="Oval 77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475" y="2919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6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3933" y="1374"/>
                  <a:ext cx="568" cy="605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77" name="Oval 86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3896" y="1943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78" name="Oval 82"/>
                <p:cNvSpPr>
                  <a:spLocks noChangeAspect="1" noChangeArrowheads="1"/>
                </p:cNvSpPr>
                <p:nvPr/>
              </p:nvSpPr>
              <p:spPr bwMode="auto">
                <a:xfrm flipV="1">
                  <a:off x="4477" y="1334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0266" name="Oval 76"/>
              <p:cNvSpPr>
                <a:spLocks noChangeAspect="1" noChangeArrowheads="1"/>
              </p:cNvSpPr>
              <p:nvPr/>
            </p:nvSpPr>
            <p:spPr bwMode="auto">
              <a:xfrm flipV="1">
                <a:off x="3900" y="292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262" name="Text Box 165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равноудалены от фронтальной плоскости проекций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 </a:t>
            </a:r>
            <a:r>
              <a:rPr lang="ru-RU" b="1">
                <a:solidFill>
                  <a:srgbClr val="800080"/>
                </a:solidFill>
              </a:rPr>
              <a:t>и имеют одинаковую координату 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y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(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y= const</a:t>
            </a:r>
            <a:r>
              <a:rPr lang="ru-RU" sz="2000" b="1">
                <a:solidFill>
                  <a:srgbClr val="800080"/>
                </a:solidFill>
                <a:latin typeface="GOST type B" pitchFamily="34" charset="0"/>
              </a:rPr>
              <a:t>)</a:t>
            </a:r>
            <a:r>
              <a:rPr lang="en-US" b="1">
                <a:solidFill>
                  <a:srgbClr val="800080"/>
                </a:solidFill>
              </a:rPr>
              <a:t>.</a:t>
            </a:r>
            <a:r>
              <a:rPr lang="ru-RU" b="1">
                <a:solidFill>
                  <a:srgbClr val="800080"/>
                </a:solidFill>
              </a:rPr>
              <a:t> Горизонтальная проекция фронтали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baseline="-20000">
                <a:solidFill>
                  <a:srgbClr val="800080"/>
                </a:solidFill>
              </a:rPr>
              <a:t>  </a:t>
            </a:r>
            <a:r>
              <a:rPr lang="ru-RU" b="1">
                <a:solidFill>
                  <a:srgbClr val="800080"/>
                </a:solidFill>
              </a:rPr>
              <a:t>параллельна оси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Фронтальная проекция фронтали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b="1">
                <a:solidFill>
                  <a:srgbClr val="800080"/>
                </a:solidFill>
              </a:rPr>
              <a:t>, углы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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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 изображаются в натуральную величину на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05642 -0.104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0" y="-52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17"/>
          <p:cNvSpPr txBox="1">
            <a:spLocks noChangeArrowheads="1"/>
          </p:cNvSpPr>
          <p:nvPr/>
        </p:nvSpPr>
        <p:spPr bwMode="auto">
          <a:xfrm>
            <a:off x="390525" y="5667375"/>
            <a:ext cx="8753475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ru-RU" b="1">
                <a:solidFill>
                  <a:srgbClr val="800080"/>
                </a:solidFill>
              </a:rPr>
              <a:t>Все точки прямой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АВ</a:t>
            </a:r>
            <a:r>
              <a:rPr lang="ru-RU" b="1">
                <a:solidFill>
                  <a:srgbClr val="800080"/>
                </a:solidFill>
              </a:rPr>
              <a:t> равноудалены от профильной плоскости проекций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имеют одинаковую координату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sz="2000" b="1">
                <a:solidFill>
                  <a:srgbClr val="800080"/>
                </a:solidFill>
              </a:rPr>
              <a:t> (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en-US" sz="2000" b="1" i="1">
                <a:solidFill>
                  <a:srgbClr val="800080"/>
                </a:solidFill>
                <a:latin typeface="GOST type B" pitchFamily="34" charset="0"/>
              </a:rPr>
              <a:t>= const</a:t>
            </a:r>
            <a:r>
              <a:rPr lang="ru-RU" sz="2000" b="1">
                <a:solidFill>
                  <a:srgbClr val="800080"/>
                </a:solidFill>
              </a:rPr>
              <a:t>)</a:t>
            </a:r>
            <a:r>
              <a:rPr lang="ru-RU" b="1">
                <a:solidFill>
                  <a:srgbClr val="800080"/>
                </a:solidFill>
              </a:rPr>
              <a:t>. Горизонтальная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1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1 </a:t>
            </a:r>
            <a:r>
              <a:rPr lang="ru-RU" b="1" i="1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>
                <a:solidFill>
                  <a:srgbClr val="800080"/>
                </a:solidFill>
              </a:rPr>
              <a:t>и фронтальная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2</a:t>
            </a:r>
            <a:r>
              <a:rPr lang="en-US" sz="2000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en-US" b="1" i="1" baseline="-20000">
                <a:solidFill>
                  <a:srgbClr val="800080"/>
                </a:solidFill>
                <a:latin typeface="GOST type B" pitchFamily="34" charset="0"/>
              </a:rPr>
              <a:t> </a:t>
            </a:r>
            <a:r>
              <a:rPr lang="ru-RU" b="1" baseline="-20000">
                <a:solidFill>
                  <a:srgbClr val="800080"/>
                </a:solidFill>
              </a:rPr>
              <a:t> </a:t>
            </a:r>
            <a:r>
              <a:rPr lang="ru-RU" b="1">
                <a:solidFill>
                  <a:srgbClr val="800080"/>
                </a:solidFill>
              </a:rPr>
              <a:t>проекции прямой перпендикулярны оси </a:t>
            </a:r>
            <a:r>
              <a:rPr lang="en-US" b="1">
                <a:solidFill>
                  <a:srgbClr val="800080"/>
                </a:solidFill>
              </a:rPr>
              <a:t>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х</a:t>
            </a:r>
            <a:r>
              <a:rPr lang="ru-RU" b="1">
                <a:solidFill>
                  <a:srgbClr val="800080"/>
                </a:solidFill>
              </a:rPr>
              <a:t>.</a:t>
            </a:r>
            <a:r>
              <a:rPr lang="ru-RU"/>
              <a:t> </a:t>
            </a:r>
            <a:r>
              <a:rPr lang="ru-RU" b="1">
                <a:solidFill>
                  <a:srgbClr val="800080"/>
                </a:solidFill>
              </a:rPr>
              <a:t>Профиль-ная проекция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А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В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 </a:t>
            </a:r>
            <a:r>
              <a:rPr lang="ru-RU" b="1">
                <a:solidFill>
                  <a:srgbClr val="800080"/>
                </a:solidFill>
              </a:rPr>
              <a:t>, углы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 </a:t>
            </a:r>
            <a:r>
              <a:rPr lang="ru-RU" b="1">
                <a:solidFill>
                  <a:srgbClr val="800080"/>
                </a:solidFill>
              </a:rPr>
              <a:t> и  </a:t>
            </a:r>
            <a:r>
              <a:rPr lang="ru-RU" b="1" i="1">
                <a:solidFill>
                  <a:srgbClr val="800080"/>
                </a:solidFill>
                <a:sym typeface="Symbol" pitchFamily="18" charset="2"/>
              </a:rPr>
              <a:t> </a:t>
            </a:r>
            <a:r>
              <a:rPr lang="ru-RU" b="1">
                <a:solidFill>
                  <a:srgbClr val="800080"/>
                </a:solidFill>
              </a:rPr>
              <a:t> имеют натуральную величину на  </a:t>
            </a:r>
            <a:r>
              <a:rPr lang="ru-RU" sz="2000" b="1" i="1">
                <a:solidFill>
                  <a:srgbClr val="800080"/>
                </a:solidFill>
                <a:latin typeface="GOST type B" pitchFamily="34" charset="0"/>
              </a:rPr>
              <a:t>П</a:t>
            </a:r>
            <a:r>
              <a:rPr lang="ru-RU" sz="2000" b="1" i="1" baseline="-20000">
                <a:solidFill>
                  <a:srgbClr val="800080"/>
                </a:solidFill>
                <a:latin typeface="GOST type B" pitchFamily="34" charset="0"/>
              </a:rPr>
              <a:t>3</a:t>
            </a:r>
            <a:r>
              <a:rPr lang="ru-RU"/>
              <a:t> </a:t>
            </a:r>
          </a:p>
        </p:txBody>
      </p:sp>
      <p:sp>
        <p:nvSpPr>
          <p:cNvPr id="11267" name="Text Box 118"/>
          <p:cNvSpPr txBox="1">
            <a:spLocks noChangeArrowheads="1"/>
          </p:cNvSpPr>
          <p:nvPr/>
        </p:nvSpPr>
        <p:spPr bwMode="auto">
          <a:xfrm>
            <a:off x="149225" y="800100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>
                <a:solidFill>
                  <a:srgbClr val="D0008B"/>
                </a:solidFill>
              </a:rPr>
              <a:t>Пространственная картина</a:t>
            </a:r>
          </a:p>
        </p:txBody>
      </p:sp>
      <p:sp>
        <p:nvSpPr>
          <p:cNvPr id="11268" name="Text Box 119"/>
          <p:cNvSpPr txBox="1">
            <a:spLocks noChangeArrowheads="1"/>
          </p:cNvSpPr>
          <p:nvPr/>
        </p:nvSpPr>
        <p:spPr bwMode="auto">
          <a:xfrm>
            <a:off x="4773613" y="801688"/>
            <a:ext cx="420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2400" b="1">
                <a:solidFill>
                  <a:srgbClr val="D0008B"/>
                </a:solidFill>
              </a:rPr>
              <a:t>Комплексный чертеж</a:t>
            </a:r>
          </a:p>
        </p:txBody>
      </p:sp>
      <p:sp>
        <p:nvSpPr>
          <p:cNvPr id="11269" name="Text Box 148"/>
          <p:cNvSpPr txBox="1">
            <a:spLocks noChangeAspect="1" noChangeArrowheads="1"/>
          </p:cNvSpPr>
          <p:nvPr/>
        </p:nvSpPr>
        <p:spPr bwMode="auto">
          <a:xfrm>
            <a:off x="6580188" y="1231900"/>
            <a:ext cx="365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z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0" name="Line 144"/>
          <p:cNvSpPr>
            <a:spLocks noChangeShapeType="1"/>
          </p:cNvSpPr>
          <p:nvPr/>
        </p:nvSpPr>
        <p:spPr bwMode="auto">
          <a:xfrm flipH="1">
            <a:off x="5014913" y="3546475"/>
            <a:ext cx="3641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Line 145"/>
          <p:cNvSpPr>
            <a:spLocks noChangeShapeType="1"/>
          </p:cNvSpPr>
          <p:nvPr/>
        </p:nvSpPr>
        <p:spPr bwMode="auto">
          <a:xfrm>
            <a:off x="6910388" y="1446213"/>
            <a:ext cx="0" cy="3775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sm" len="lg"/>
            <a:tailEnd type="triangle" w="sm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Text Box 146"/>
          <p:cNvSpPr txBox="1">
            <a:spLocks noChangeArrowheads="1"/>
          </p:cNvSpPr>
          <p:nvPr/>
        </p:nvSpPr>
        <p:spPr bwMode="auto">
          <a:xfrm>
            <a:off x="6878638" y="3454400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i="1">
                <a:latin typeface="GOST type B" pitchFamily="34" charset="0"/>
              </a:rPr>
              <a:t>O</a:t>
            </a:r>
            <a:endParaRPr lang="ru-RU" sz="2400" b="1"/>
          </a:p>
        </p:txBody>
      </p:sp>
      <p:sp>
        <p:nvSpPr>
          <p:cNvPr id="11273" name="Text Box 147"/>
          <p:cNvSpPr txBox="1">
            <a:spLocks noChangeAspect="1" noChangeArrowheads="1"/>
          </p:cNvSpPr>
          <p:nvPr/>
        </p:nvSpPr>
        <p:spPr bwMode="auto">
          <a:xfrm>
            <a:off x="4808538" y="3395663"/>
            <a:ext cx="33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400" b="1" i="1">
                <a:latin typeface="GOST type B" pitchFamily="34" charset="0"/>
              </a:rPr>
              <a:t>x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4" name="Text Box 149"/>
          <p:cNvSpPr txBox="1">
            <a:spLocks noChangeAspect="1" noChangeArrowheads="1"/>
          </p:cNvSpPr>
          <p:nvPr/>
        </p:nvSpPr>
        <p:spPr bwMode="auto">
          <a:xfrm>
            <a:off x="7015163" y="4832350"/>
            <a:ext cx="47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1</a:t>
            </a:r>
            <a:endParaRPr lang="ru-RU" i="1">
              <a:latin typeface="GOST type B" pitchFamily="34" charset="0"/>
            </a:endParaRPr>
          </a:p>
        </p:txBody>
      </p:sp>
      <p:sp>
        <p:nvSpPr>
          <p:cNvPr id="11275" name="Text Box 150"/>
          <p:cNvSpPr txBox="1">
            <a:spLocks noChangeAspect="1" noChangeArrowheads="1"/>
          </p:cNvSpPr>
          <p:nvPr/>
        </p:nvSpPr>
        <p:spPr bwMode="auto">
          <a:xfrm>
            <a:off x="8435975" y="3465513"/>
            <a:ext cx="53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>
                <a:latin typeface="GOST type B" pitchFamily="34" charset="0"/>
              </a:rPr>
              <a:t>y</a:t>
            </a:r>
            <a:r>
              <a:rPr lang="en-US" sz="2400" b="1" i="1" baseline="-25000">
                <a:latin typeface="GOST type B" pitchFamily="34" charset="0"/>
              </a:rPr>
              <a:t>3</a:t>
            </a:r>
            <a:endParaRPr lang="ru-RU" i="1">
              <a:latin typeface="GOST type B" pitchFamily="34" charset="0"/>
            </a:endParaRPr>
          </a:p>
        </p:txBody>
      </p:sp>
      <p:grpSp>
        <p:nvGrpSpPr>
          <p:cNvPr id="2" name="Group 319"/>
          <p:cNvGrpSpPr>
            <a:grpSpLocks/>
          </p:cNvGrpSpPr>
          <p:nvPr/>
        </p:nvGrpSpPr>
        <p:grpSpPr bwMode="auto">
          <a:xfrm>
            <a:off x="5715000" y="2360613"/>
            <a:ext cx="1296988" cy="2890837"/>
            <a:chOff x="3600" y="1487"/>
            <a:chExt cx="817" cy="1821"/>
          </a:xfrm>
        </p:grpSpPr>
        <p:sp>
          <p:nvSpPr>
            <p:cNvPr id="11465" name="AutoShape 244"/>
            <p:cNvSpPr>
              <a:spLocks/>
            </p:cNvSpPr>
            <p:nvPr/>
          </p:nvSpPr>
          <p:spPr bwMode="auto">
            <a:xfrm rot="16200000" flipV="1">
              <a:off x="3941" y="2717"/>
              <a:ext cx="130" cy="675"/>
            </a:xfrm>
            <a:prstGeom prst="leftBrace">
              <a:avLst>
                <a:gd name="adj1" fmla="val 129808"/>
                <a:gd name="adj2" fmla="val 50000"/>
              </a:avLst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11466" name="Group 309"/>
            <p:cNvGrpSpPr>
              <a:grpSpLocks/>
            </p:cNvGrpSpPr>
            <p:nvPr/>
          </p:nvGrpSpPr>
          <p:grpSpPr bwMode="auto">
            <a:xfrm>
              <a:off x="3600" y="1487"/>
              <a:ext cx="817" cy="1821"/>
              <a:chOff x="3600" y="1487"/>
              <a:chExt cx="817" cy="1821"/>
            </a:xfrm>
          </p:grpSpPr>
          <p:sp>
            <p:nvSpPr>
              <p:cNvPr id="11467" name="Line 252"/>
              <p:cNvSpPr>
                <a:spLocks noChangeShapeType="1"/>
              </p:cNvSpPr>
              <p:nvPr/>
            </p:nvSpPr>
            <p:spPr bwMode="auto">
              <a:xfrm>
                <a:off x="3645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68" name="Line 253"/>
              <p:cNvSpPr>
                <a:spLocks noChangeShapeType="1"/>
              </p:cNvSpPr>
              <p:nvPr/>
            </p:nvSpPr>
            <p:spPr bwMode="auto">
              <a:xfrm>
                <a:off x="3718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469" name="Group 308"/>
              <p:cNvGrpSpPr>
                <a:grpSpLocks/>
              </p:cNvGrpSpPr>
              <p:nvPr/>
            </p:nvGrpSpPr>
            <p:grpSpPr bwMode="auto">
              <a:xfrm>
                <a:off x="3600" y="2614"/>
                <a:ext cx="817" cy="694"/>
                <a:chOff x="3600" y="2614"/>
                <a:chExt cx="817" cy="694"/>
              </a:xfrm>
            </p:grpSpPr>
            <p:sp>
              <p:nvSpPr>
                <p:cNvPr id="11472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3600" y="3020"/>
                  <a:ext cx="81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en-US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x</a:t>
                  </a:r>
                  <a:r>
                    <a:rPr lang="ru-RU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=</a:t>
                  </a:r>
                  <a:r>
                    <a:rPr lang="en-US" sz="2400" b="1" i="1">
                      <a:solidFill>
                        <a:srgbClr val="4E03C9"/>
                      </a:solidFill>
                      <a:latin typeface="GOST type B" pitchFamily="34" charset="0"/>
                    </a:rPr>
                    <a:t>const</a:t>
                  </a:r>
                  <a:endParaRPr lang="ru-RU" sz="2400" b="1" i="1" baseline="-20000">
                    <a:solidFill>
                      <a:srgbClr val="4E03C9"/>
                    </a:solidFill>
                    <a:latin typeface="GOST type B" pitchFamily="34" charset="0"/>
                  </a:endParaRPr>
                </a:p>
              </p:txBody>
            </p:sp>
            <p:sp>
              <p:nvSpPr>
                <p:cNvPr id="11473" name="Line 254"/>
                <p:cNvSpPr>
                  <a:spLocks noChangeShapeType="1"/>
                </p:cNvSpPr>
                <p:nvPr/>
              </p:nvSpPr>
              <p:spPr bwMode="auto">
                <a:xfrm>
                  <a:off x="3716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4" name="Line 255"/>
                <p:cNvSpPr>
                  <a:spLocks noChangeShapeType="1"/>
                </p:cNvSpPr>
                <p:nvPr/>
              </p:nvSpPr>
              <p:spPr bwMode="auto">
                <a:xfrm>
                  <a:off x="3645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5" name="Line 256"/>
                <p:cNvSpPr>
                  <a:spLocks noChangeShapeType="1"/>
                </p:cNvSpPr>
                <p:nvPr/>
              </p:nvSpPr>
              <p:spPr bwMode="auto">
                <a:xfrm>
                  <a:off x="4319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6" name="Line 257"/>
                <p:cNvSpPr>
                  <a:spLocks noChangeShapeType="1"/>
                </p:cNvSpPr>
                <p:nvPr/>
              </p:nvSpPr>
              <p:spPr bwMode="auto">
                <a:xfrm>
                  <a:off x="4383" y="2614"/>
                  <a:ext cx="0" cy="108"/>
                </a:xfrm>
                <a:prstGeom prst="line">
                  <a:avLst/>
                </a:prstGeom>
                <a:noFill/>
                <a:ln w="9525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470" name="Line 258"/>
              <p:cNvSpPr>
                <a:spLocks noChangeShapeType="1"/>
              </p:cNvSpPr>
              <p:nvPr/>
            </p:nvSpPr>
            <p:spPr bwMode="auto">
              <a:xfrm>
                <a:off x="4381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71" name="Line 259"/>
              <p:cNvSpPr>
                <a:spLocks noChangeShapeType="1"/>
              </p:cNvSpPr>
              <p:nvPr/>
            </p:nvSpPr>
            <p:spPr bwMode="auto">
              <a:xfrm>
                <a:off x="4322" y="1487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277" name="Group 122"/>
          <p:cNvGrpSpPr>
            <a:grpSpLocks/>
          </p:cNvGrpSpPr>
          <p:nvPr/>
        </p:nvGrpSpPr>
        <p:grpSpPr bwMode="auto">
          <a:xfrm>
            <a:off x="123825" y="1544638"/>
            <a:ext cx="4559300" cy="3630612"/>
            <a:chOff x="361" y="862"/>
            <a:chExt cx="2872" cy="2287"/>
          </a:xfrm>
        </p:grpSpPr>
        <p:grpSp>
          <p:nvGrpSpPr>
            <p:cNvPr id="11448" name="Group 120"/>
            <p:cNvGrpSpPr>
              <a:grpSpLocks/>
            </p:cNvGrpSpPr>
            <p:nvPr/>
          </p:nvGrpSpPr>
          <p:grpSpPr bwMode="auto">
            <a:xfrm>
              <a:off x="361" y="862"/>
              <a:ext cx="2713" cy="2287"/>
              <a:chOff x="190" y="874"/>
              <a:chExt cx="3001" cy="2511"/>
            </a:xfrm>
          </p:grpSpPr>
          <p:sp>
            <p:nvSpPr>
              <p:cNvPr id="11454" name="Rectangle 8"/>
              <p:cNvSpPr>
                <a:spLocks noChangeAspect="1" noChangeArrowheads="1"/>
              </p:cNvSpPr>
              <p:nvPr/>
            </p:nvSpPr>
            <p:spPr bwMode="auto">
              <a:xfrm>
                <a:off x="573" y="923"/>
                <a:ext cx="1817" cy="1345"/>
              </a:xfrm>
              <a:prstGeom prst="rect">
                <a:avLst/>
              </a:prstGeom>
              <a:solidFill>
                <a:srgbClr val="66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ru-RU" sz="2400">
                  <a:latin typeface="GOST type B" pitchFamily="34" charset="0"/>
                </a:endParaRPr>
              </a:p>
            </p:txBody>
          </p:sp>
          <p:sp>
            <p:nvSpPr>
              <p:cNvPr id="11455" name="AutoShape 13"/>
              <p:cNvSpPr>
                <a:spLocks noChangeAspect="1" noChangeArrowheads="1"/>
              </p:cNvSpPr>
              <p:nvPr/>
            </p:nvSpPr>
            <p:spPr bwMode="auto">
              <a:xfrm flipH="1">
                <a:off x="561" y="2253"/>
                <a:ext cx="2630" cy="1127"/>
              </a:xfrm>
              <a:prstGeom prst="parallelogram">
                <a:avLst>
                  <a:gd name="adj" fmla="val 70906"/>
                </a:avLst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" name="Group 113"/>
              <p:cNvGrpSpPr>
                <a:grpSpLocks/>
              </p:cNvGrpSpPr>
              <p:nvPr/>
            </p:nvGrpSpPr>
            <p:grpSpPr bwMode="auto">
              <a:xfrm>
                <a:off x="1320" y="3026"/>
                <a:ext cx="457" cy="359"/>
                <a:chOff x="1396" y="3533"/>
                <a:chExt cx="457" cy="359"/>
              </a:xfrm>
            </p:grpSpPr>
            <p:sp>
              <p:nvSpPr>
                <p:cNvPr id="11463" name="Text Box 15"/>
                <p:cNvSpPr txBox="1">
                  <a:spLocks noChangeAspect="1" noChangeArrowheads="1"/>
                </p:cNvSpPr>
                <p:nvPr/>
              </p:nvSpPr>
              <p:spPr bwMode="auto">
                <a:xfrm rot="-851333">
                  <a:off x="1396" y="3533"/>
                  <a:ext cx="380" cy="3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64" name="Text Box 16"/>
                <p:cNvSpPr txBox="1">
                  <a:spLocks noChangeAspect="1" noChangeArrowheads="1"/>
                </p:cNvSpPr>
                <p:nvPr/>
              </p:nvSpPr>
              <p:spPr bwMode="auto">
                <a:xfrm rot="-851333">
                  <a:off x="1539" y="3630"/>
                  <a:ext cx="314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1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457" name="Group 5"/>
              <p:cNvGrpSpPr>
                <a:grpSpLocks/>
              </p:cNvGrpSpPr>
              <p:nvPr/>
            </p:nvGrpSpPr>
            <p:grpSpPr bwMode="auto">
              <a:xfrm>
                <a:off x="190" y="1983"/>
                <a:ext cx="373" cy="316"/>
                <a:chOff x="384" y="2345"/>
                <a:chExt cx="373" cy="316"/>
              </a:xfrm>
            </p:grpSpPr>
            <p:sp>
              <p:nvSpPr>
                <p:cNvPr id="11461" name="Line 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562" y="2612"/>
                  <a:ext cx="19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sm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62" name="Text Box 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84" y="2345"/>
                  <a:ext cx="23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400" b="1" i="1">
                      <a:latin typeface="GOST type B" pitchFamily="34" charset="0"/>
                    </a:rPr>
                    <a:t>x</a:t>
                  </a:r>
                  <a:endParaRPr lang="ru-RU" i="1"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458" name="Group 114"/>
              <p:cNvGrpSpPr>
                <a:grpSpLocks/>
              </p:cNvGrpSpPr>
              <p:nvPr/>
            </p:nvGrpSpPr>
            <p:grpSpPr bwMode="auto">
              <a:xfrm>
                <a:off x="535" y="874"/>
                <a:ext cx="467" cy="359"/>
                <a:chOff x="345" y="598"/>
                <a:chExt cx="467" cy="359"/>
              </a:xfrm>
            </p:grpSpPr>
            <p:sp>
              <p:nvSpPr>
                <p:cNvPr id="11459" name="Text Box 10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45" y="598"/>
                  <a:ext cx="389" cy="3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 i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60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90" y="723"/>
                  <a:ext cx="32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 i="1">
                      <a:latin typeface="GOST type B" pitchFamily="34" charset="0"/>
                    </a:rPr>
                    <a:t>2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  <p:grpSp>
          <p:nvGrpSpPr>
            <p:cNvPr id="11449" name="Group 121"/>
            <p:cNvGrpSpPr>
              <a:grpSpLocks/>
            </p:cNvGrpSpPr>
            <p:nvPr/>
          </p:nvGrpSpPr>
          <p:grpSpPr bwMode="auto">
            <a:xfrm>
              <a:off x="2351" y="910"/>
              <a:ext cx="882" cy="2235"/>
              <a:chOff x="2351" y="910"/>
              <a:chExt cx="882" cy="2235"/>
            </a:xfrm>
          </p:grpSpPr>
          <p:sp>
            <p:nvSpPr>
              <p:cNvPr id="11450" name="AutoShape 82"/>
              <p:cNvSpPr>
                <a:spLocks noChangeArrowheads="1"/>
              </p:cNvSpPr>
              <p:nvPr/>
            </p:nvSpPr>
            <p:spPr bwMode="auto">
              <a:xfrm rot="5400000" flipH="1" flipV="1">
                <a:off x="1598" y="1663"/>
                <a:ext cx="2235" cy="729"/>
              </a:xfrm>
              <a:prstGeom prst="parallelogram">
                <a:avLst>
                  <a:gd name="adj" fmla="val 141497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51" name="Group 110"/>
              <p:cNvGrpSpPr>
                <a:grpSpLocks/>
              </p:cNvGrpSpPr>
              <p:nvPr/>
            </p:nvGrpSpPr>
            <p:grpSpPr bwMode="auto">
              <a:xfrm rot="1961357">
                <a:off x="2841" y="1832"/>
                <a:ext cx="392" cy="351"/>
                <a:chOff x="237" y="1132"/>
                <a:chExt cx="392" cy="351"/>
              </a:xfrm>
            </p:grpSpPr>
            <p:sp>
              <p:nvSpPr>
                <p:cNvPr id="11452" name="Text Box 1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37" y="1132"/>
                  <a:ext cx="31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2800" b="1">
                      <a:latin typeface="GOST type B" pitchFamily="34" charset="0"/>
                    </a:rPr>
                    <a:t>П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  <p:sp>
              <p:nvSpPr>
                <p:cNvPr id="11453" name="Text Box 1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70" y="1271"/>
                  <a:ext cx="259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1600" b="1">
                      <a:latin typeface="GOST type B" pitchFamily="34" charset="0"/>
                    </a:rPr>
                    <a:t>3</a:t>
                  </a:r>
                  <a:endParaRPr lang="ru-RU" sz="2400" i="1">
                    <a:latin typeface="GOST type B" pitchFamily="34" charset="0"/>
                  </a:endParaRPr>
                </a:p>
              </p:txBody>
            </p:sp>
          </p:grpSp>
        </p:grpSp>
      </p:grpSp>
      <p:sp>
        <p:nvSpPr>
          <p:cNvPr id="11278" name="Text Box 52"/>
          <p:cNvSpPr txBox="1">
            <a:spLocks noChangeAspect="1" noChangeArrowheads="1"/>
          </p:cNvSpPr>
          <p:nvPr/>
        </p:nvSpPr>
        <p:spPr bwMode="auto">
          <a:xfrm>
            <a:off x="2259013" y="2327275"/>
            <a:ext cx="40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i="1">
                <a:solidFill>
                  <a:srgbClr val="4E03C9"/>
                </a:solidFill>
                <a:latin typeface="GOST type B" pitchFamily="34" charset="0"/>
              </a:rPr>
              <a:t>B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3" name="Group 305"/>
          <p:cNvGrpSpPr>
            <a:grpSpLocks/>
          </p:cNvGrpSpPr>
          <p:nvPr/>
        </p:nvGrpSpPr>
        <p:grpSpPr bwMode="auto">
          <a:xfrm>
            <a:off x="1990725" y="3240088"/>
            <a:ext cx="323850" cy="733425"/>
            <a:chOff x="1254" y="2041"/>
            <a:chExt cx="204" cy="462"/>
          </a:xfrm>
        </p:grpSpPr>
        <p:sp>
          <p:nvSpPr>
            <p:cNvPr id="11446" name="Line 53"/>
            <p:cNvSpPr>
              <a:spLocks noChangeAspect="1" noChangeShapeType="1"/>
            </p:cNvSpPr>
            <p:nvPr/>
          </p:nvSpPr>
          <p:spPr bwMode="auto">
            <a:xfrm>
              <a:off x="1254" y="2223"/>
              <a:ext cx="204" cy="2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47" name="Line 54"/>
            <p:cNvSpPr>
              <a:spLocks noChangeAspect="1" noChangeShapeType="1"/>
            </p:cNvSpPr>
            <p:nvPr/>
          </p:nvSpPr>
          <p:spPr bwMode="auto">
            <a:xfrm>
              <a:off x="1255" y="2041"/>
              <a:ext cx="0" cy="1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301"/>
          <p:cNvGrpSpPr>
            <a:grpSpLocks/>
          </p:cNvGrpSpPr>
          <p:nvPr/>
        </p:nvGrpSpPr>
        <p:grpSpPr bwMode="auto">
          <a:xfrm>
            <a:off x="2320925" y="2860675"/>
            <a:ext cx="1793875" cy="1846263"/>
            <a:chOff x="1462" y="1802"/>
            <a:chExt cx="1130" cy="1163"/>
          </a:xfrm>
        </p:grpSpPr>
        <p:sp>
          <p:nvSpPr>
            <p:cNvPr id="11442" name="Line 84"/>
            <p:cNvSpPr>
              <a:spLocks noChangeShapeType="1"/>
            </p:cNvSpPr>
            <p:nvPr/>
          </p:nvSpPr>
          <p:spPr bwMode="auto">
            <a:xfrm>
              <a:off x="1781" y="2963"/>
              <a:ext cx="81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3" name="Line 85"/>
            <p:cNvSpPr>
              <a:spLocks noChangeShapeType="1"/>
            </p:cNvSpPr>
            <p:nvPr/>
          </p:nvSpPr>
          <p:spPr bwMode="auto">
            <a:xfrm>
              <a:off x="1462" y="2508"/>
              <a:ext cx="8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44" name="Line 88"/>
            <p:cNvSpPr>
              <a:spLocks noChangeAspect="1" noChangeShapeType="1"/>
            </p:cNvSpPr>
            <p:nvPr/>
          </p:nvSpPr>
          <p:spPr bwMode="auto">
            <a:xfrm>
              <a:off x="2592" y="2760"/>
              <a:ext cx="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445" name="Line 89"/>
            <p:cNvSpPr>
              <a:spLocks noChangeAspect="1" noChangeShapeType="1"/>
            </p:cNvSpPr>
            <p:nvPr/>
          </p:nvSpPr>
          <p:spPr bwMode="auto">
            <a:xfrm>
              <a:off x="2273" y="1802"/>
              <a:ext cx="0" cy="7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359" name="Line 95"/>
          <p:cNvSpPr>
            <a:spLocks noChangeShapeType="1"/>
          </p:cNvSpPr>
          <p:nvPr/>
        </p:nvSpPr>
        <p:spPr bwMode="auto">
          <a:xfrm flipH="1" flipV="1">
            <a:off x="2328863" y="2847975"/>
            <a:ext cx="509587" cy="1527175"/>
          </a:xfrm>
          <a:prstGeom prst="line">
            <a:avLst/>
          </a:prstGeom>
          <a:noFill/>
          <a:ln w="31750">
            <a:solidFill>
              <a:srgbClr val="C425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2" name="Text Box 29"/>
          <p:cNvSpPr txBox="1">
            <a:spLocks noChangeAspect="1" noChangeArrowheads="1"/>
          </p:cNvSpPr>
          <p:nvPr/>
        </p:nvSpPr>
        <p:spPr bwMode="auto">
          <a:xfrm>
            <a:off x="2828925" y="3892550"/>
            <a:ext cx="4349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A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15" name="Group 271"/>
          <p:cNvGrpSpPr>
            <a:grpSpLocks/>
          </p:cNvGrpSpPr>
          <p:nvPr/>
        </p:nvGrpSpPr>
        <p:grpSpPr bwMode="auto">
          <a:xfrm>
            <a:off x="2097088" y="1689100"/>
            <a:ext cx="6419850" cy="2366963"/>
            <a:chOff x="1321" y="1064"/>
            <a:chExt cx="4044" cy="1491"/>
          </a:xfrm>
        </p:grpSpPr>
        <p:grpSp>
          <p:nvGrpSpPr>
            <p:cNvPr id="11427" name="Group 238"/>
            <p:cNvGrpSpPr>
              <a:grpSpLocks/>
            </p:cNvGrpSpPr>
            <p:nvPr/>
          </p:nvGrpSpPr>
          <p:grpSpPr bwMode="auto">
            <a:xfrm>
              <a:off x="4980" y="1064"/>
              <a:ext cx="385" cy="288"/>
              <a:chOff x="3198" y="1069"/>
              <a:chExt cx="385" cy="288"/>
            </a:xfrm>
          </p:grpSpPr>
          <p:sp>
            <p:nvSpPr>
              <p:cNvPr id="11440" name="Rectangle 239"/>
              <p:cNvSpPr>
                <a:spLocks noChangeArrowheads="1"/>
              </p:cNvSpPr>
              <p:nvPr/>
            </p:nvSpPr>
            <p:spPr bwMode="auto">
              <a:xfrm>
                <a:off x="3205" y="1069"/>
                <a:ext cx="37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4E03C9"/>
                    </a:solidFill>
                    <a:latin typeface="GOST type B" pitchFamily="34" charset="0"/>
                  </a:rPr>
                  <a:t>н.в.</a:t>
                </a:r>
              </a:p>
            </p:txBody>
          </p:sp>
          <p:sp>
            <p:nvSpPr>
              <p:cNvPr id="11441" name="Line 240"/>
              <p:cNvSpPr>
                <a:spLocks noChangeShapeType="1"/>
              </p:cNvSpPr>
              <p:nvPr/>
            </p:nvSpPr>
            <p:spPr bwMode="auto">
              <a:xfrm>
                <a:off x="3198" y="1313"/>
                <a:ext cx="355" cy="0"/>
              </a:xfrm>
              <a:prstGeom prst="line">
                <a:avLst/>
              </a:prstGeom>
              <a:noFill/>
              <a:ln w="19050">
                <a:solidFill>
                  <a:srgbClr val="4E03C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428" name="Line 241"/>
            <p:cNvSpPr>
              <a:spLocks noChangeShapeType="1"/>
            </p:cNvSpPr>
            <p:nvPr/>
          </p:nvSpPr>
          <p:spPr bwMode="auto">
            <a:xfrm flipH="1">
              <a:off x="4827" y="1310"/>
              <a:ext cx="156" cy="271"/>
            </a:xfrm>
            <a:prstGeom prst="line">
              <a:avLst/>
            </a:prstGeom>
            <a:noFill/>
            <a:ln w="1905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429" name="Group 270"/>
            <p:cNvGrpSpPr>
              <a:grpSpLocks/>
            </p:cNvGrpSpPr>
            <p:nvPr/>
          </p:nvGrpSpPr>
          <p:grpSpPr bwMode="auto">
            <a:xfrm>
              <a:off x="1321" y="1345"/>
              <a:ext cx="3787" cy="1210"/>
              <a:chOff x="1321" y="1345"/>
              <a:chExt cx="3787" cy="1210"/>
            </a:xfrm>
          </p:grpSpPr>
          <p:grpSp>
            <p:nvGrpSpPr>
              <p:cNvPr id="11430" name="Group 268"/>
              <p:cNvGrpSpPr>
                <a:grpSpLocks/>
              </p:cNvGrpSpPr>
              <p:nvPr/>
            </p:nvGrpSpPr>
            <p:grpSpPr bwMode="auto">
              <a:xfrm>
                <a:off x="4625" y="1345"/>
                <a:ext cx="483" cy="769"/>
                <a:chOff x="4625" y="1345"/>
                <a:chExt cx="483" cy="769"/>
              </a:xfrm>
            </p:grpSpPr>
            <p:sp>
              <p:nvSpPr>
                <p:cNvPr id="11436" name="Arc 261"/>
                <p:cNvSpPr>
                  <a:spLocks/>
                </p:cNvSpPr>
                <p:nvPr/>
              </p:nvSpPr>
              <p:spPr bwMode="auto">
                <a:xfrm rot="18963099" flipH="1">
                  <a:off x="4949" y="1906"/>
                  <a:ext cx="159" cy="208"/>
                </a:xfrm>
                <a:custGeom>
                  <a:avLst/>
                  <a:gdLst>
                    <a:gd name="T0" fmla="*/ 0 w 14299"/>
                    <a:gd name="T1" fmla="*/ 0 h 21600"/>
                    <a:gd name="T2" fmla="*/ 0 w 14299"/>
                    <a:gd name="T3" fmla="*/ 0 h 21600"/>
                    <a:gd name="T4" fmla="*/ 0 w 1429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99"/>
                    <a:gd name="T10" fmla="*/ 0 h 21600"/>
                    <a:gd name="T11" fmla="*/ 14299 w 1429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99" h="21600" fill="none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</a:path>
                    <a:path w="14299" h="21600" stroke="0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7" name="Arc 262"/>
                <p:cNvSpPr>
                  <a:spLocks/>
                </p:cNvSpPr>
                <p:nvPr/>
              </p:nvSpPr>
              <p:spPr bwMode="auto">
                <a:xfrm rot="11317857" flipH="1">
                  <a:off x="4675" y="1345"/>
                  <a:ext cx="115" cy="208"/>
                </a:xfrm>
                <a:custGeom>
                  <a:avLst/>
                  <a:gdLst>
                    <a:gd name="T0" fmla="*/ 0 w 14299"/>
                    <a:gd name="T1" fmla="*/ 0 h 21600"/>
                    <a:gd name="T2" fmla="*/ 0 w 14299"/>
                    <a:gd name="T3" fmla="*/ 0 h 21600"/>
                    <a:gd name="T4" fmla="*/ 0 w 14299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4299"/>
                    <a:gd name="T10" fmla="*/ 0 h 21600"/>
                    <a:gd name="T11" fmla="*/ 14299 w 14299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299" h="21600" fill="none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</a:path>
                    <a:path w="14299" h="21600" stroke="0" extrusionOk="0">
                      <a:moveTo>
                        <a:pt x="-1" y="0"/>
                      </a:moveTo>
                      <a:cubicBezTo>
                        <a:pt x="5266" y="0"/>
                        <a:pt x="10351" y="1924"/>
                        <a:pt x="14298" y="541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4E03C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8" name="Rectangle 236"/>
                <p:cNvSpPr>
                  <a:spLocks noChangeArrowheads="1"/>
                </p:cNvSpPr>
                <p:nvPr/>
              </p:nvSpPr>
              <p:spPr bwMode="auto">
                <a:xfrm>
                  <a:off x="4776" y="1814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1439" name="Rectangle 237"/>
                <p:cNvSpPr>
                  <a:spLocks noChangeArrowheads="1"/>
                </p:cNvSpPr>
                <p:nvPr/>
              </p:nvSpPr>
              <p:spPr bwMode="auto">
                <a:xfrm>
                  <a:off x="4625" y="1520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</p:grpSp>
          <p:grpSp>
            <p:nvGrpSpPr>
              <p:cNvPr id="11431" name="Group 269"/>
              <p:cNvGrpSpPr>
                <a:grpSpLocks/>
              </p:cNvGrpSpPr>
              <p:nvPr/>
            </p:nvGrpSpPr>
            <p:grpSpPr bwMode="auto">
              <a:xfrm>
                <a:off x="1321" y="1941"/>
                <a:ext cx="384" cy="614"/>
                <a:chOff x="1321" y="1941"/>
                <a:chExt cx="384" cy="614"/>
              </a:xfrm>
            </p:grpSpPr>
            <p:sp>
              <p:nvSpPr>
                <p:cNvPr id="11432" name="Arc 81"/>
                <p:cNvSpPr>
                  <a:spLocks/>
                </p:cNvSpPr>
                <p:nvPr/>
              </p:nvSpPr>
              <p:spPr bwMode="auto">
                <a:xfrm rot="7378564">
                  <a:off x="1399" y="1863"/>
                  <a:ext cx="59" cy="215"/>
                </a:xfrm>
                <a:custGeom>
                  <a:avLst/>
                  <a:gdLst>
                    <a:gd name="T0" fmla="*/ 0 w 15252"/>
                    <a:gd name="T1" fmla="*/ 0 h 21600"/>
                    <a:gd name="T2" fmla="*/ 0 w 15252"/>
                    <a:gd name="T3" fmla="*/ 0 h 21600"/>
                    <a:gd name="T4" fmla="*/ 0 w 152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5252"/>
                    <a:gd name="T10" fmla="*/ 0 h 21600"/>
                    <a:gd name="T11" fmla="*/ 15252 w 152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5252" h="21600" fill="none" extrusionOk="0">
                      <a:moveTo>
                        <a:pt x="-1" y="0"/>
                      </a:moveTo>
                      <a:cubicBezTo>
                        <a:pt x="5718" y="0"/>
                        <a:pt x="11202" y="2267"/>
                        <a:pt x="15251" y="6305"/>
                      </a:cubicBezTo>
                    </a:path>
                    <a:path w="15252" h="21600" stroke="0" extrusionOk="0">
                      <a:moveTo>
                        <a:pt x="-1" y="0"/>
                      </a:moveTo>
                      <a:cubicBezTo>
                        <a:pt x="5718" y="0"/>
                        <a:pt x="11202" y="2267"/>
                        <a:pt x="15251" y="6305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3" name="Arc 80"/>
                <p:cNvSpPr>
                  <a:spLocks/>
                </p:cNvSpPr>
                <p:nvPr/>
              </p:nvSpPr>
              <p:spPr bwMode="auto">
                <a:xfrm rot="-3029132">
                  <a:off x="1623" y="2472"/>
                  <a:ext cx="88" cy="77"/>
                </a:xfrm>
                <a:custGeom>
                  <a:avLst/>
                  <a:gdLst>
                    <a:gd name="T0" fmla="*/ 0 w 15962"/>
                    <a:gd name="T1" fmla="*/ 0 h 21600"/>
                    <a:gd name="T2" fmla="*/ 0 w 15962"/>
                    <a:gd name="T3" fmla="*/ 0 h 21600"/>
                    <a:gd name="T4" fmla="*/ 0 w 1596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5962"/>
                    <a:gd name="T10" fmla="*/ 0 h 21600"/>
                    <a:gd name="T11" fmla="*/ 15962 w 1596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5962" h="21600" fill="none" extrusionOk="0">
                      <a:moveTo>
                        <a:pt x="-1" y="0"/>
                      </a:moveTo>
                      <a:cubicBezTo>
                        <a:pt x="6075" y="0"/>
                        <a:pt x="11869" y="2558"/>
                        <a:pt x="15962" y="7047"/>
                      </a:cubicBezTo>
                    </a:path>
                    <a:path w="15962" h="21600" stroke="0" extrusionOk="0">
                      <a:moveTo>
                        <a:pt x="-1" y="0"/>
                      </a:moveTo>
                      <a:cubicBezTo>
                        <a:pt x="6075" y="0"/>
                        <a:pt x="11869" y="2558"/>
                        <a:pt x="15962" y="7047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34" name="Rectangle 97"/>
                <p:cNvSpPr>
                  <a:spLocks noChangeArrowheads="1"/>
                </p:cNvSpPr>
                <p:nvPr/>
              </p:nvSpPr>
              <p:spPr bwMode="auto">
                <a:xfrm>
                  <a:off x="1495" y="2271"/>
                  <a:ext cx="207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</a:t>
                  </a:r>
                </a:p>
              </p:txBody>
            </p:sp>
            <p:sp>
              <p:nvSpPr>
                <p:cNvPr id="11435" name="Rectangle 99"/>
                <p:cNvSpPr>
                  <a:spLocks noChangeArrowheads="1"/>
                </p:cNvSpPr>
                <p:nvPr/>
              </p:nvSpPr>
              <p:spPr bwMode="auto">
                <a:xfrm>
                  <a:off x="1398" y="1996"/>
                  <a:ext cx="19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ru-RU" b="1" i="1">
                      <a:solidFill>
                        <a:srgbClr val="4E03C9"/>
                      </a:solidFill>
                      <a:sym typeface="Symbol" pitchFamily="18" charset="2"/>
                    </a:rPr>
                    <a:t></a:t>
                  </a:r>
                </a:p>
              </p:txBody>
            </p:sp>
          </p:grpSp>
        </p:grpSp>
      </p:grpSp>
      <p:grpSp>
        <p:nvGrpSpPr>
          <p:cNvPr id="20" name="Group 102"/>
          <p:cNvGrpSpPr>
            <a:grpSpLocks/>
          </p:cNvGrpSpPr>
          <p:nvPr/>
        </p:nvGrpSpPr>
        <p:grpSpPr bwMode="auto">
          <a:xfrm>
            <a:off x="3244850" y="2193925"/>
            <a:ext cx="558800" cy="635000"/>
            <a:chOff x="1200" y="1488"/>
            <a:chExt cx="352" cy="400"/>
          </a:xfrm>
        </p:grpSpPr>
        <p:sp>
          <p:nvSpPr>
            <p:cNvPr id="11425" name="Text Box 103"/>
            <p:cNvSpPr txBox="1">
              <a:spLocks noChangeAspect="1" noChangeArrowheads="1"/>
            </p:cNvSpPr>
            <p:nvPr/>
          </p:nvSpPr>
          <p:spPr bwMode="auto">
            <a:xfrm>
              <a:off x="1200" y="1488"/>
              <a:ext cx="25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3200" b="1" i="1">
                  <a:solidFill>
                    <a:srgbClr val="C42500"/>
                  </a:solidFill>
                  <a:latin typeface="GOST type B" pitchFamily="34" charset="0"/>
                </a:rPr>
                <a:t>В</a:t>
              </a:r>
            </a:p>
          </p:txBody>
        </p:sp>
        <p:sp>
          <p:nvSpPr>
            <p:cNvPr id="11426" name="Text Box 104"/>
            <p:cNvSpPr txBox="1">
              <a:spLocks noChangeAspect="1" noChangeArrowheads="1"/>
            </p:cNvSpPr>
            <p:nvPr/>
          </p:nvSpPr>
          <p:spPr bwMode="auto">
            <a:xfrm>
              <a:off x="1360" y="165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>
                  <a:solidFill>
                    <a:srgbClr val="C42500"/>
                  </a:solidFill>
                  <a:latin typeface="GOST type B" pitchFamily="34" charset="0"/>
                </a:rPr>
                <a:t>3</a:t>
              </a:r>
              <a:endParaRPr lang="ru-RU" sz="2400" i="1">
                <a:solidFill>
                  <a:srgbClr val="C42500"/>
                </a:solidFill>
                <a:latin typeface="GOST type B" pitchFamily="34" charset="0"/>
              </a:endParaRPr>
            </a:p>
          </p:txBody>
        </p:sp>
      </p:grpSp>
      <p:sp>
        <p:nvSpPr>
          <p:cNvPr id="11285" name="Text Box 139"/>
          <p:cNvSpPr txBox="1">
            <a:spLocks noChangeAspect="1" noChangeArrowheads="1"/>
          </p:cNvSpPr>
          <p:nvPr/>
        </p:nvSpPr>
        <p:spPr bwMode="auto">
          <a:xfrm>
            <a:off x="2636838" y="3455988"/>
            <a:ext cx="3794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3200" b="1" i="1">
                <a:solidFill>
                  <a:srgbClr val="4E03C9"/>
                </a:solidFill>
                <a:latin typeface="GOST type B" pitchFamily="34" charset="0"/>
              </a:rPr>
              <a:t>р</a:t>
            </a:r>
            <a:endParaRPr lang="ru-RU" sz="3200" i="1">
              <a:solidFill>
                <a:srgbClr val="4E03C9"/>
              </a:solidFill>
              <a:latin typeface="GOST type B" pitchFamily="34" charset="0"/>
            </a:endParaRPr>
          </a:p>
        </p:txBody>
      </p:sp>
      <p:grpSp>
        <p:nvGrpSpPr>
          <p:cNvPr id="21" name="Group 300"/>
          <p:cNvGrpSpPr>
            <a:grpSpLocks/>
          </p:cNvGrpSpPr>
          <p:nvPr/>
        </p:nvGrpSpPr>
        <p:grpSpPr bwMode="auto">
          <a:xfrm>
            <a:off x="2371725" y="2854325"/>
            <a:ext cx="1592263" cy="871538"/>
            <a:chOff x="1494" y="1798"/>
            <a:chExt cx="1003" cy="549"/>
          </a:xfrm>
        </p:grpSpPr>
        <p:sp>
          <p:nvSpPr>
            <p:cNvPr id="11418" name="Line 124"/>
            <p:cNvSpPr>
              <a:spLocks noChangeShapeType="1"/>
            </p:cNvSpPr>
            <p:nvPr/>
          </p:nvSpPr>
          <p:spPr bwMode="auto">
            <a:xfrm>
              <a:off x="1585" y="2251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19" name="Line 125"/>
            <p:cNvSpPr>
              <a:spLocks noChangeShapeType="1"/>
            </p:cNvSpPr>
            <p:nvPr/>
          </p:nvSpPr>
          <p:spPr bwMode="auto">
            <a:xfrm>
              <a:off x="1645" y="2242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0" name="Line 126"/>
            <p:cNvSpPr>
              <a:spLocks noChangeShapeType="1"/>
            </p:cNvSpPr>
            <p:nvPr/>
          </p:nvSpPr>
          <p:spPr bwMode="auto">
            <a:xfrm>
              <a:off x="2387" y="2227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21" name="Line 127"/>
            <p:cNvSpPr>
              <a:spLocks noChangeShapeType="1"/>
            </p:cNvSpPr>
            <p:nvPr/>
          </p:nvSpPr>
          <p:spPr bwMode="auto">
            <a:xfrm>
              <a:off x="2442" y="2210"/>
              <a:ext cx="33" cy="96"/>
            </a:xfrm>
            <a:prstGeom prst="line">
              <a:avLst/>
            </a:prstGeom>
            <a:noFill/>
            <a:ln w="12700">
              <a:solidFill>
                <a:srgbClr val="4E03C9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422" name="Group 299"/>
            <p:cNvGrpSpPr>
              <a:grpSpLocks/>
            </p:cNvGrpSpPr>
            <p:nvPr/>
          </p:nvGrpSpPr>
          <p:grpSpPr bwMode="auto">
            <a:xfrm>
              <a:off x="1494" y="1798"/>
              <a:ext cx="1003" cy="319"/>
              <a:chOff x="1494" y="1798"/>
              <a:chExt cx="1003" cy="319"/>
            </a:xfrm>
          </p:grpSpPr>
          <p:sp>
            <p:nvSpPr>
              <p:cNvPr id="11423" name="AutoShape 242"/>
              <p:cNvSpPr>
                <a:spLocks/>
              </p:cNvSpPr>
              <p:nvPr/>
            </p:nvSpPr>
            <p:spPr bwMode="auto">
              <a:xfrm rot="16200000" flipV="1">
                <a:off x="1810" y="1482"/>
                <a:ext cx="130" cy="762"/>
              </a:xfrm>
              <a:prstGeom prst="leftBrace">
                <a:avLst>
                  <a:gd name="adj1" fmla="val 146538"/>
                  <a:gd name="adj2" fmla="val 50000"/>
                </a:avLst>
              </a:prstGeom>
              <a:noFill/>
              <a:ln w="19050">
                <a:solidFill>
                  <a:srgbClr val="FF505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1424" name="Text Box 243"/>
              <p:cNvSpPr txBox="1">
                <a:spLocks noChangeArrowheads="1"/>
              </p:cNvSpPr>
              <p:nvPr/>
            </p:nvSpPr>
            <p:spPr bwMode="auto">
              <a:xfrm>
                <a:off x="1527" y="1829"/>
                <a:ext cx="97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</a:rPr>
                  <a:t>x</a:t>
                </a:r>
                <a:r>
                  <a:rPr lang="ru-RU" sz="2400" b="1" i="1">
                    <a:solidFill>
                      <a:srgbClr val="C42500"/>
                    </a:solidFill>
                    <a:latin typeface="GOST type B" pitchFamily="34" charset="0"/>
                  </a:rPr>
                  <a:t>=</a:t>
                </a:r>
                <a:r>
                  <a:rPr lang="en-US" sz="2400" b="1" i="1">
                    <a:solidFill>
                      <a:srgbClr val="C42500"/>
                    </a:solidFill>
                    <a:latin typeface="GOST type B" pitchFamily="34" charset="0"/>
                  </a:rPr>
                  <a:t>const</a:t>
                </a:r>
                <a:endParaRPr lang="ru-RU" sz="2400" b="1" i="1" baseline="-20000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</p:grpSp>
      <p:sp>
        <p:nvSpPr>
          <p:cNvPr id="11536" name="Rectangle 27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87400"/>
          </a:xfrm>
          <a:effectLst>
            <a:outerShdw dist="35921" dir="2700000" algn="ctr" rotWithShape="0">
              <a:schemeClr val="bg2"/>
            </a:outerShdw>
          </a:effectLst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Прямые уровня: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профильная прямая 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(р</a:t>
            </a:r>
            <a:r>
              <a:rPr lang="en-US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000" b="1" smtClean="0">
                <a:solidFill>
                  <a:srgbClr val="4E03C9"/>
                </a:solidFill>
                <a:sym typeface="Symbol" pitchFamily="18" charset="2"/>
              </a:rPr>
              <a:t>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ru-RU" sz="3000" b="1" baseline="-20000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000" b="1" smtClean="0">
                <a:solidFill>
                  <a:srgbClr val="4E03C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</p:txBody>
      </p:sp>
      <p:grpSp>
        <p:nvGrpSpPr>
          <p:cNvPr id="23" name="Group 304"/>
          <p:cNvGrpSpPr>
            <a:grpSpLocks/>
          </p:cNvGrpSpPr>
          <p:nvPr/>
        </p:nvGrpSpPr>
        <p:grpSpPr bwMode="auto">
          <a:xfrm>
            <a:off x="1393825" y="1879600"/>
            <a:ext cx="1436688" cy="2493963"/>
            <a:chOff x="878" y="1184"/>
            <a:chExt cx="905" cy="1571"/>
          </a:xfrm>
        </p:grpSpPr>
        <p:grpSp>
          <p:nvGrpSpPr>
            <p:cNvPr id="11396" name="Group 32"/>
            <p:cNvGrpSpPr>
              <a:grpSpLocks/>
            </p:cNvGrpSpPr>
            <p:nvPr/>
          </p:nvGrpSpPr>
          <p:grpSpPr bwMode="auto">
            <a:xfrm>
              <a:off x="923" y="1828"/>
              <a:ext cx="334" cy="392"/>
              <a:chOff x="1200" y="1488"/>
              <a:chExt cx="352" cy="413"/>
            </a:xfrm>
          </p:grpSpPr>
          <p:sp>
            <p:nvSpPr>
              <p:cNvPr id="11416" name="Text Box 33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417" name="Text Box 34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8"/>
                <a:ext cx="192" cy="2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1397" name="Line 63"/>
            <p:cNvSpPr>
              <a:spLocks noChangeShapeType="1"/>
            </p:cNvSpPr>
            <p:nvPr/>
          </p:nvSpPr>
          <p:spPr bwMode="auto">
            <a:xfrm flipV="1">
              <a:off x="1257" y="1524"/>
              <a:ext cx="1" cy="515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398" name="Group 66"/>
            <p:cNvGrpSpPr>
              <a:grpSpLocks/>
            </p:cNvGrpSpPr>
            <p:nvPr/>
          </p:nvGrpSpPr>
          <p:grpSpPr bwMode="auto">
            <a:xfrm>
              <a:off x="878" y="1184"/>
              <a:ext cx="352" cy="400"/>
              <a:chOff x="1200" y="1488"/>
              <a:chExt cx="352" cy="400"/>
            </a:xfrm>
          </p:grpSpPr>
          <p:sp>
            <p:nvSpPr>
              <p:cNvPr id="11414" name="Text Box 67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В</a:t>
                </a:r>
              </a:p>
            </p:txBody>
          </p:sp>
          <p:sp>
            <p:nvSpPr>
              <p:cNvPr id="11415" name="Text Box 68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99" name="Group 132"/>
            <p:cNvGrpSpPr>
              <a:grpSpLocks/>
            </p:cNvGrpSpPr>
            <p:nvPr/>
          </p:nvGrpSpPr>
          <p:grpSpPr bwMode="auto">
            <a:xfrm>
              <a:off x="959" y="1446"/>
              <a:ext cx="316" cy="429"/>
              <a:chOff x="2964" y="2557"/>
              <a:chExt cx="316" cy="429"/>
            </a:xfrm>
          </p:grpSpPr>
          <p:sp>
            <p:nvSpPr>
              <p:cNvPr id="11412" name="Text Box 130"/>
              <p:cNvSpPr txBox="1">
                <a:spLocks noChangeAspect="1" noChangeArrowheads="1"/>
              </p:cNvSpPr>
              <p:nvPr/>
            </p:nvSpPr>
            <p:spPr bwMode="auto">
              <a:xfrm>
                <a:off x="2964" y="2557"/>
                <a:ext cx="2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р</a:t>
                </a:r>
              </a:p>
            </p:txBody>
          </p:sp>
          <p:sp>
            <p:nvSpPr>
              <p:cNvPr id="11413" name="Text Box 131"/>
              <p:cNvSpPr txBox="1">
                <a:spLocks noChangeAspect="1" noChangeArrowheads="1"/>
              </p:cNvSpPr>
              <p:nvPr/>
            </p:nvSpPr>
            <p:spPr bwMode="auto">
              <a:xfrm>
                <a:off x="3095" y="2755"/>
                <a:ext cx="18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2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400" name="Group 303"/>
            <p:cNvGrpSpPr>
              <a:grpSpLocks/>
            </p:cNvGrpSpPr>
            <p:nvPr/>
          </p:nvGrpSpPr>
          <p:grpSpPr bwMode="auto">
            <a:xfrm>
              <a:off x="1219" y="1487"/>
              <a:ext cx="247" cy="313"/>
              <a:chOff x="1219" y="1487"/>
              <a:chExt cx="247" cy="313"/>
            </a:xfrm>
          </p:grpSpPr>
          <p:sp>
            <p:nvSpPr>
              <p:cNvPr id="11407" name="Line 47"/>
              <p:cNvSpPr>
                <a:spLocks noChangeAspect="1" noChangeShapeType="1"/>
              </p:cNvSpPr>
              <p:nvPr/>
            </p:nvSpPr>
            <p:spPr bwMode="auto">
              <a:xfrm>
                <a:off x="1257" y="1513"/>
                <a:ext cx="209" cy="28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8" name="Oval 71"/>
              <p:cNvSpPr>
                <a:spLocks noChangeAspect="1" noChangeArrowheads="1"/>
              </p:cNvSpPr>
              <p:nvPr/>
            </p:nvSpPr>
            <p:spPr bwMode="auto">
              <a:xfrm>
                <a:off x="1219" y="1487"/>
                <a:ext cx="72" cy="72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09" name="Group 273"/>
              <p:cNvGrpSpPr>
                <a:grpSpLocks noChangeAspect="1"/>
              </p:cNvGrpSpPr>
              <p:nvPr/>
            </p:nvGrpSpPr>
            <p:grpSpPr bwMode="auto">
              <a:xfrm rot="-7546326">
                <a:off x="1325" y="1631"/>
                <a:ext cx="81" cy="63"/>
                <a:chOff x="2533" y="2425"/>
                <a:chExt cx="45" cy="35"/>
              </a:xfrm>
            </p:grpSpPr>
            <p:sp>
              <p:nvSpPr>
                <p:cNvPr id="11410" name="Line 274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11" name="Line 27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401" name="Group 302"/>
            <p:cNvGrpSpPr>
              <a:grpSpLocks/>
            </p:cNvGrpSpPr>
            <p:nvPr/>
          </p:nvGrpSpPr>
          <p:grpSpPr bwMode="auto">
            <a:xfrm>
              <a:off x="1221" y="2006"/>
              <a:ext cx="562" cy="749"/>
              <a:chOff x="1221" y="2006"/>
              <a:chExt cx="562" cy="749"/>
            </a:xfrm>
          </p:grpSpPr>
          <p:sp>
            <p:nvSpPr>
              <p:cNvPr id="11402" name="Line 24"/>
              <p:cNvSpPr>
                <a:spLocks noChangeAspect="1" noChangeShapeType="1"/>
              </p:cNvSpPr>
              <p:nvPr/>
            </p:nvSpPr>
            <p:spPr bwMode="auto">
              <a:xfrm>
                <a:off x="1261" y="2039"/>
                <a:ext cx="522" cy="716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403" name="Group 276"/>
              <p:cNvGrpSpPr>
                <a:grpSpLocks noChangeAspect="1"/>
              </p:cNvGrpSpPr>
              <p:nvPr/>
            </p:nvGrpSpPr>
            <p:grpSpPr bwMode="auto">
              <a:xfrm rot="-7546326">
                <a:off x="1312" y="2131"/>
                <a:ext cx="81" cy="63"/>
                <a:chOff x="2533" y="2425"/>
                <a:chExt cx="45" cy="35"/>
              </a:xfrm>
            </p:grpSpPr>
            <p:sp>
              <p:nvSpPr>
                <p:cNvPr id="11405" name="Line 277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06" name="Line 27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11404" name="Oval 65"/>
              <p:cNvSpPr>
                <a:spLocks noChangeAspect="1" noChangeArrowheads="1"/>
              </p:cNvSpPr>
              <p:nvPr/>
            </p:nvSpPr>
            <p:spPr bwMode="auto">
              <a:xfrm>
                <a:off x="1221" y="2006"/>
                <a:ext cx="68" cy="68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1" name="Group 298"/>
          <p:cNvGrpSpPr>
            <a:grpSpLocks/>
          </p:cNvGrpSpPr>
          <p:nvPr/>
        </p:nvGrpSpPr>
        <p:grpSpPr bwMode="auto">
          <a:xfrm>
            <a:off x="1749425" y="2838450"/>
            <a:ext cx="1143000" cy="2303463"/>
            <a:chOff x="1102" y="1788"/>
            <a:chExt cx="720" cy="1451"/>
          </a:xfrm>
        </p:grpSpPr>
        <p:grpSp>
          <p:nvGrpSpPr>
            <p:cNvPr id="11374" name="Group 55"/>
            <p:cNvGrpSpPr>
              <a:grpSpLocks/>
            </p:cNvGrpSpPr>
            <p:nvPr/>
          </p:nvGrpSpPr>
          <p:grpSpPr bwMode="auto">
            <a:xfrm>
              <a:off x="1102" y="2346"/>
              <a:ext cx="352" cy="400"/>
              <a:chOff x="1200" y="1488"/>
              <a:chExt cx="352" cy="400"/>
            </a:xfrm>
          </p:grpSpPr>
          <p:sp>
            <p:nvSpPr>
              <p:cNvPr id="11394" name="Text Box 5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en-US" sz="3200" b="1" i="1">
                    <a:solidFill>
                      <a:srgbClr val="C42500"/>
                    </a:solidFill>
                    <a:latin typeface="GOST type B" pitchFamily="34" charset="0"/>
                  </a:rPr>
                  <a:t>B</a:t>
                </a:r>
                <a:endParaRPr lang="ru-RU" sz="3200" b="1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  <p:sp>
            <p:nvSpPr>
              <p:cNvPr id="11395" name="Text Box 5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sp>
          <p:nvSpPr>
            <p:cNvPr id="11375" name="Line 64"/>
            <p:cNvSpPr>
              <a:spLocks noChangeShapeType="1"/>
            </p:cNvSpPr>
            <p:nvPr/>
          </p:nvSpPr>
          <p:spPr bwMode="auto">
            <a:xfrm>
              <a:off x="1456" y="2505"/>
              <a:ext cx="324" cy="453"/>
            </a:xfrm>
            <a:prstGeom prst="line">
              <a:avLst/>
            </a:prstGeom>
            <a:noFill/>
            <a:ln w="31750">
              <a:solidFill>
                <a:srgbClr val="C425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376" name="Group 35"/>
            <p:cNvGrpSpPr>
              <a:grpSpLocks/>
            </p:cNvGrpSpPr>
            <p:nvPr/>
          </p:nvGrpSpPr>
          <p:grpSpPr bwMode="auto">
            <a:xfrm>
              <a:off x="1482" y="2839"/>
              <a:ext cx="340" cy="400"/>
              <a:chOff x="1200" y="1488"/>
              <a:chExt cx="352" cy="400"/>
            </a:xfrm>
          </p:grpSpPr>
          <p:sp>
            <p:nvSpPr>
              <p:cNvPr id="11392" name="Text Box 36"/>
              <p:cNvSpPr txBox="1">
                <a:spLocks noChangeAspect="1" noChangeArrowheads="1"/>
              </p:cNvSpPr>
              <p:nvPr/>
            </p:nvSpPr>
            <p:spPr bwMode="auto">
              <a:xfrm>
                <a:off x="1200" y="1488"/>
                <a:ext cx="25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393" name="Text Box 37"/>
              <p:cNvSpPr txBox="1">
                <a:spLocks noChangeAspect="1" noChangeArrowheads="1"/>
              </p:cNvSpPr>
              <p:nvPr/>
            </p:nvSpPr>
            <p:spPr bwMode="auto">
              <a:xfrm>
                <a:off x="1360" y="1657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77" name="Group 133"/>
            <p:cNvGrpSpPr>
              <a:grpSpLocks/>
            </p:cNvGrpSpPr>
            <p:nvPr/>
          </p:nvGrpSpPr>
          <p:grpSpPr bwMode="auto">
            <a:xfrm>
              <a:off x="1324" y="2533"/>
              <a:ext cx="316" cy="429"/>
              <a:chOff x="2964" y="2557"/>
              <a:chExt cx="316" cy="429"/>
            </a:xfrm>
          </p:grpSpPr>
          <p:sp>
            <p:nvSpPr>
              <p:cNvPr id="11390" name="Text Box 134"/>
              <p:cNvSpPr txBox="1">
                <a:spLocks noChangeAspect="1" noChangeArrowheads="1"/>
              </p:cNvSpPr>
              <p:nvPr/>
            </p:nvSpPr>
            <p:spPr bwMode="auto">
              <a:xfrm>
                <a:off x="2964" y="2557"/>
                <a:ext cx="25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р</a:t>
                </a:r>
              </a:p>
            </p:txBody>
          </p:sp>
          <p:sp>
            <p:nvSpPr>
              <p:cNvPr id="11391" name="Text Box 135"/>
              <p:cNvSpPr txBox="1">
                <a:spLocks noChangeAspect="1" noChangeArrowheads="1"/>
              </p:cNvSpPr>
              <p:nvPr/>
            </p:nvSpPr>
            <p:spPr bwMode="auto">
              <a:xfrm>
                <a:off x="3095" y="2755"/>
                <a:ext cx="18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1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78" name="Group 296"/>
            <p:cNvGrpSpPr>
              <a:grpSpLocks/>
            </p:cNvGrpSpPr>
            <p:nvPr/>
          </p:nvGrpSpPr>
          <p:grpSpPr bwMode="auto">
            <a:xfrm>
              <a:off x="1421" y="1788"/>
              <a:ext cx="72" cy="745"/>
              <a:chOff x="1421" y="1788"/>
              <a:chExt cx="72" cy="745"/>
            </a:xfrm>
          </p:grpSpPr>
          <p:sp>
            <p:nvSpPr>
              <p:cNvPr id="11385" name="Line 19"/>
              <p:cNvSpPr>
                <a:spLocks noChangeAspect="1" noChangeShapeType="1"/>
              </p:cNvSpPr>
              <p:nvPr/>
            </p:nvSpPr>
            <p:spPr bwMode="auto">
              <a:xfrm>
                <a:off x="1457" y="1788"/>
                <a:ext cx="2" cy="717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6" name="Oval 69"/>
              <p:cNvSpPr>
                <a:spLocks noChangeAspect="1" noChangeArrowheads="1"/>
              </p:cNvSpPr>
              <p:nvPr/>
            </p:nvSpPr>
            <p:spPr bwMode="auto">
              <a:xfrm>
                <a:off x="1421" y="2462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87" name="Group 279"/>
              <p:cNvGrpSpPr>
                <a:grpSpLocks noChangeAspect="1"/>
              </p:cNvGrpSpPr>
              <p:nvPr/>
            </p:nvGrpSpPr>
            <p:grpSpPr bwMode="auto">
              <a:xfrm rot="5400000">
                <a:off x="1418" y="2373"/>
                <a:ext cx="81" cy="63"/>
                <a:chOff x="2533" y="2425"/>
                <a:chExt cx="45" cy="35"/>
              </a:xfrm>
            </p:grpSpPr>
            <p:sp>
              <p:nvSpPr>
                <p:cNvPr id="11388" name="Line 280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89" name="Line 2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379" name="Group 297"/>
            <p:cNvGrpSpPr>
              <a:grpSpLocks/>
            </p:cNvGrpSpPr>
            <p:nvPr/>
          </p:nvGrpSpPr>
          <p:grpSpPr bwMode="auto">
            <a:xfrm>
              <a:off x="1748" y="2756"/>
              <a:ext cx="72" cy="242"/>
              <a:chOff x="1748" y="2756"/>
              <a:chExt cx="72" cy="242"/>
            </a:xfrm>
          </p:grpSpPr>
          <p:sp>
            <p:nvSpPr>
              <p:cNvPr id="11380" name="Line 123"/>
              <p:cNvSpPr>
                <a:spLocks noChangeAspect="1" noChangeShapeType="1"/>
              </p:cNvSpPr>
              <p:nvPr/>
            </p:nvSpPr>
            <p:spPr bwMode="auto">
              <a:xfrm>
                <a:off x="1783" y="2756"/>
                <a:ext cx="0" cy="211"/>
              </a:xfrm>
              <a:prstGeom prst="line">
                <a:avLst/>
              </a:prstGeom>
              <a:noFill/>
              <a:ln w="19050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1" name="Oval 264"/>
              <p:cNvSpPr>
                <a:spLocks noChangeAspect="1" noChangeArrowheads="1"/>
              </p:cNvSpPr>
              <p:nvPr/>
            </p:nvSpPr>
            <p:spPr bwMode="auto">
              <a:xfrm>
                <a:off x="1748" y="2927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82" name="Group 282"/>
              <p:cNvGrpSpPr>
                <a:grpSpLocks noChangeAspect="1"/>
              </p:cNvGrpSpPr>
              <p:nvPr/>
            </p:nvGrpSpPr>
            <p:grpSpPr bwMode="auto">
              <a:xfrm rot="5400000">
                <a:off x="1743" y="2816"/>
                <a:ext cx="81" cy="63"/>
                <a:chOff x="2533" y="2425"/>
                <a:chExt cx="45" cy="35"/>
              </a:xfrm>
            </p:grpSpPr>
            <p:sp>
              <p:nvSpPr>
                <p:cNvPr id="11383" name="Line 283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84" name="Line 28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1456" name="Group 295"/>
          <p:cNvGrpSpPr>
            <a:grpSpLocks/>
          </p:cNvGrpSpPr>
          <p:nvPr/>
        </p:nvGrpSpPr>
        <p:grpSpPr bwMode="auto">
          <a:xfrm>
            <a:off x="2351088" y="2640013"/>
            <a:ext cx="2114550" cy="1792287"/>
            <a:chOff x="1481" y="1663"/>
            <a:chExt cx="1332" cy="1129"/>
          </a:xfrm>
        </p:grpSpPr>
        <p:grpSp>
          <p:nvGrpSpPr>
            <p:cNvPr id="11356" name="Group 109"/>
            <p:cNvGrpSpPr>
              <a:grpSpLocks/>
            </p:cNvGrpSpPr>
            <p:nvPr/>
          </p:nvGrpSpPr>
          <p:grpSpPr bwMode="auto">
            <a:xfrm>
              <a:off x="2467" y="2246"/>
              <a:ext cx="346" cy="391"/>
              <a:chOff x="2365" y="2087"/>
              <a:chExt cx="346" cy="391"/>
            </a:xfrm>
          </p:grpSpPr>
          <p:sp>
            <p:nvSpPr>
              <p:cNvPr id="11372" name="Text Box 106"/>
              <p:cNvSpPr txBox="1">
                <a:spLocks noChangeAspect="1" noChangeArrowheads="1"/>
              </p:cNvSpPr>
              <p:nvPr/>
            </p:nvSpPr>
            <p:spPr bwMode="auto">
              <a:xfrm>
                <a:off x="2365" y="2087"/>
                <a:ext cx="24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sz="3200" b="1" i="1">
                    <a:solidFill>
                      <a:srgbClr val="C42500"/>
                    </a:solidFill>
                    <a:latin typeface="GOST type B" pitchFamily="34" charset="0"/>
                  </a:rPr>
                  <a:t>А</a:t>
                </a:r>
              </a:p>
            </p:txBody>
          </p:sp>
          <p:sp>
            <p:nvSpPr>
              <p:cNvPr id="11373" name="Text Box 107"/>
              <p:cNvSpPr txBox="1">
                <a:spLocks noChangeAspect="1" noChangeArrowheads="1"/>
              </p:cNvSpPr>
              <p:nvPr/>
            </p:nvSpPr>
            <p:spPr bwMode="auto">
              <a:xfrm>
                <a:off x="2529" y="2247"/>
                <a:ext cx="18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ru-RU" b="1" i="1">
                    <a:solidFill>
                      <a:srgbClr val="C42500"/>
                    </a:solidFill>
                    <a:latin typeface="GOST type B" pitchFamily="34" charset="0"/>
                  </a:rPr>
                  <a:t>3</a:t>
                </a:r>
                <a:endParaRPr lang="ru-RU" sz="2400" i="1">
                  <a:solidFill>
                    <a:srgbClr val="C42500"/>
                  </a:solidFill>
                  <a:latin typeface="GOST type B" pitchFamily="34" charset="0"/>
                </a:endParaRPr>
              </a:p>
            </p:txBody>
          </p:sp>
        </p:grpSp>
        <p:grpSp>
          <p:nvGrpSpPr>
            <p:cNvPr id="11357" name="Group 293"/>
            <p:cNvGrpSpPr>
              <a:grpSpLocks/>
            </p:cNvGrpSpPr>
            <p:nvPr/>
          </p:nvGrpSpPr>
          <p:grpSpPr bwMode="auto">
            <a:xfrm>
              <a:off x="1787" y="2719"/>
              <a:ext cx="842" cy="73"/>
              <a:chOff x="1787" y="2719"/>
              <a:chExt cx="842" cy="73"/>
            </a:xfrm>
          </p:grpSpPr>
          <p:sp>
            <p:nvSpPr>
              <p:cNvPr id="11367" name="Line 86"/>
              <p:cNvSpPr>
                <a:spLocks noChangeShapeType="1"/>
              </p:cNvSpPr>
              <p:nvPr/>
            </p:nvSpPr>
            <p:spPr bwMode="auto">
              <a:xfrm>
                <a:off x="1787" y="2751"/>
                <a:ext cx="807" cy="0"/>
              </a:xfrm>
              <a:prstGeom prst="line">
                <a:avLst/>
              </a:prstGeom>
              <a:noFill/>
              <a:ln w="1587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68" name="Oval 91"/>
              <p:cNvSpPr>
                <a:spLocks noChangeAspect="1" noChangeArrowheads="1"/>
              </p:cNvSpPr>
              <p:nvPr/>
            </p:nvSpPr>
            <p:spPr bwMode="auto">
              <a:xfrm>
                <a:off x="2557" y="2721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69" name="Group 285"/>
              <p:cNvGrpSpPr>
                <a:grpSpLocks noChangeAspect="1"/>
              </p:cNvGrpSpPr>
              <p:nvPr/>
            </p:nvGrpSpPr>
            <p:grpSpPr bwMode="auto">
              <a:xfrm>
                <a:off x="2161" y="2719"/>
                <a:ext cx="81" cy="63"/>
                <a:chOff x="2533" y="2425"/>
                <a:chExt cx="45" cy="35"/>
              </a:xfrm>
            </p:grpSpPr>
            <p:sp>
              <p:nvSpPr>
                <p:cNvPr id="11370" name="Line 286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71" name="Line 28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358" name="Group 294"/>
            <p:cNvGrpSpPr>
              <a:grpSpLocks/>
            </p:cNvGrpSpPr>
            <p:nvPr/>
          </p:nvGrpSpPr>
          <p:grpSpPr bwMode="auto">
            <a:xfrm>
              <a:off x="1481" y="1663"/>
              <a:ext cx="1147" cy="429"/>
              <a:chOff x="1481" y="1663"/>
              <a:chExt cx="1147" cy="429"/>
            </a:xfrm>
          </p:grpSpPr>
          <p:sp>
            <p:nvSpPr>
              <p:cNvPr id="4" name="Line 87"/>
              <p:cNvSpPr>
                <a:spLocks noChangeShapeType="1"/>
              </p:cNvSpPr>
              <p:nvPr/>
            </p:nvSpPr>
            <p:spPr bwMode="auto">
              <a:xfrm>
                <a:off x="1481" y="1798"/>
                <a:ext cx="787" cy="0"/>
              </a:xfrm>
              <a:prstGeom prst="line">
                <a:avLst/>
              </a:prstGeom>
              <a:noFill/>
              <a:ln w="15875">
                <a:solidFill>
                  <a:srgbClr val="C425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60" name="Oval 90"/>
              <p:cNvSpPr>
                <a:spLocks noChangeAspect="1" noChangeArrowheads="1"/>
              </p:cNvSpPr>
              <p:nvPr/>
            </p:nvSpPr>
            <p:spPr bwMode="auto">
              <a:xfrm>
                <a:off x="2238" y="1764"/>
                <a:ext cx="72" cy="71"/>
              </a:xfrm>
              <a:prstGeom prst="ellipse">
                <a:avLst/>
              </a:prstGeom>
              <a:solidFill>
                <a:srgbClr val="C425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61" name="Group 136"/>
              <p:cNvGrpSpPr>
                <a:grpSpLocks/>
              </p:cNvGrpSpPr>
              <p:nvPr/>
            </p:nvGrpSpPr>
            <p:grpSpPr bwMode="auto">
              <a:xfrm>
                <a:off x="2312" y="1663"/>
                <a:ext cx="316" cy="429"/>
                <a:chOff x="2964" y="2557"/>
                <a:chExt cx="316" cy="429"/>
              </a:xfrm>
            </p:grpSpPr>
            <p:sp>
              <p:nvSpPr>
                <p:cNvPr id="11365" name="Text Box 13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964" y="2557"/>
                  <a:ext cx="250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sz="3200" b="1" i="1">
                      <a:solidFill>
                        <a:srgbClr val="C42500"/>
                      </a:solidFill>
                      <a:latin typeface="GOST type B" pitchFamily="34" charset="0"/>
                    </a:rPr>
                    <a:t>р</a:t>
                  </a:r>
                </a:p>
              </p:txBody>
            </p:sp>
            <p:sp>
              <p:nvSpPr>
                <p:cNvPr id="11366" name="Text Box 13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095" y="2755"/>
                  <a:ext cx="185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r>
                    <a:rPr lang="ru-RU" b="1" i="1">
                      <a:solidFill>
                        <a:srgbClr val="C42500"/>
                      </a:solidFill>
                      <a:latin typeface="GOST type B" pitchFamily="34" charset="0"/>
                    </a:rPr>
                    <a:t>3</a:t>
                  </a:r>
                  <a:endParaRPr lang="ru-RU" sz="2400" i="1">
                    <a:solidFill>
                      <a:srgbClr val="C42500"/>
                    </a:solidFill>
                    <a:latin typeface="GOST type B" pitchFamily="34" charset="0"/>
                  </a:endParaRPr>
                </a:p>
              </p:txBody>
            </p:sp>
          </p:grpSp>
          <p:grpSp>
            <p:nvGrpSpPr>
              <p:cNvPr id="11362" name="Group 288"/>
              <p:cNvGrpSpPr>
                <a:grpSpLocks noChangeAspect="1"/>
              </p:cNvGrpSpPr>
              <p:nvPr/>
            </p:nvGrpSpPr>
            <p:grpSpPr bwMode="auto">
              <a:xfrm>
                <a:off x="1909" y="1766"/>
                <a:ext cx="81" cy="63"/>
                <a:chOff x="2533" y="2425"/>
                <a:chExt cx="45" cy="35"/>
              </a:xfrm>
            </p:grpSpPr>
            <p:sp>
              <p:nvSpPr>
                <p:cNvPr id="11363" name="Line 289"/>
                <p:cNvSpPr>
                  <a:spLocks noChangeAspect="1" noChangeShapeType="1"/>
                </p:cNvSpPr>
                <p:nvPr/>
              </p:nvSpPr>
              <p:spPr bwMode="auto">
                <a:xfrm>
                  <a:off x="2533" y="2425"/>
                  <a:ext cx="45" cy="18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64" name="Line 29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33" y="2443"/>
                  <a:ext cx="45" cy="17"/>
                </a:xfrm>
                <a:prstGeom prst="line">
                  <a:avLst/>
                </a:prstGeom>
                <a:noFill/>
                <a:ln w="190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1291" name="Line 61"/>
          <p:cNvSpPr>
            <a:spLocks noChangeShapeType="1"/>
          </p:cNvSpPr>
          <p:nvPr/>
        </p:nvSpPr>
        <p:spPr bwMode="auto">
          <a:xfrm flipH="1" flipV="1">
            <a:off x="2319338" y="2827338"/>
            <a:ext cx="511175" cy="1520825"/>
          </a:xfrm>
          <a:prstGeom prst="line">
            <a:avLst/>
          </a:prstGeom>
          <a:noFill/>
          <a:ln w="31750">
            <a:solidFill>
              <a:srgbClr val="4E03C9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92" name="Oval 28"/>
          <p:cNvSpPr>
            <a:spLocks noChangeAspect="1" noChangeArrowheads="1"/>
          </p:cNvSpPr>
          <p:nvPr/>
        </p:nvSpPr>
        <p:spPr bwMode="auto">
          <a:xfrm>
            <a:off x="2774950" y="4308475"/>
            <a:ext cx="114300" cy="112713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3" name="Oval 51"/>
          <p:cNvSpPr>
            <a:spLocks noChangeAspect="1" noChangeArrowheads="1"/>
          </p:cNvSpPr>
          <p:nvPr/>
        </p:nvSpPr>
        <p:spPr bwMode="auto">
          <a:xfrm>
            <a:off x="2268538" y="2798763"/>
            <a:ext cx="114300" cy="112712"/>
          </a:xfrm>
          <a:prstGeom prst="ellipse">
            <a:avLst/>
          </a:prstGeom>
          <a:solidFill>
            <a:srgbClr val="4E03C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479" name="Group 318"/>
          <p:cNvGrpSpPr>
            <a:grpSpLocks/>
          </p:cNvGrpSpPr>
          <p:nvPr/>
        </p:nvGrpSpPr>
        <p:grpSpPr bwMode="auto">
          <a:xfrm>
            <a:off x="5208588" y="1577975"/>
            <a:ext cx="3463925" cy="3529013"/>
            <a:chOff x="3281" y="994"/>
            <a:chExt cx="2182" cy="2223"/>
          </a:xfrm>
        </p:grpSpPr>
        <p:sp>
          <p:nvSpPr>
            <p:cNvPr id="11304" name="Line 213"/>
            <p:cNvSpPr>
              <a:spLocks noChangeShapeType="1"/>
            </p:cNvSpPr>
            <p:nvPr/>
          </p:nvSpPr>
          <p:spPr bwMode="auto">
            <a:xfrm>
              <a:off x="3704" y="1335"/>
              <a:ext cx="94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5" name="Line 179"/>
            <p:cNvSpPr>
              <a:spLocks noChangeShapeType="1"/>
            </p:cNvSpPr>
            <p:nvPr/>
          </p:nvSpPr>
          <p:spPr bwMode="auto">
            <a:xfrm>
              <a:off x="3684" y="2987"/>
              <a:ext cx="66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306" name="Group 317"/>
            <p:cNvGrpSpPr>
              <a:grpSpLocks/>
            </p:cNvGrpSpPr>
            <p:nvPr/>
          </p:nvGrpSpPr>
          <p:grpSpPr bwMode="auto">
            <a:xfrm>
              <a:off x="3281" y="994"/>
              <a:ext cx="2182" cy="2223"/>
              <a:chOff x="3281" y="994"/>
              <a:chExt cx="2182" cy="2223"/>
            </a:xfrm>
          </p:grpSpPr>
          <p:grpSp>
            <p:nvGrpSpPr>
              <p:cNvPr id="11307" name="Group 311"/>
              <p:cNvGrpSpPr>
                <a:grpSpLocks/>
              </p:cNvGrpSpPr>
              <p:nvPr/>
            </p:nvGrpSpPr>
            <p:grpSpPr bwMode="auto">
              <a:xfrm>
                <a:off x="3329" y="1342"/>
                <a:ext cx="1778" cy="1875"/>
                <a:chOff x="3329" y="1342"/>
                <a:chExt cx="1778" cy="1875"/>
              </a:xfrm>
            </p:grpSpPr>
            <p:sp>
              <p:nvSpPr>
                <p:cNvPr id="11337" name="Line 164"/>
                <p:cNvSpPr>
                  <a:spLocks noChangeShapeType="1"/>
                </p:cNvSpPr>
                <p:nvPr/>
              </p:nvSpPr>
              <p:spPr bwMode="auto">
                <a:xfrm>
                  <a:off x="3681" y="2035"/>
                  <a:ext cx="0" cy="47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38" name="Line 176"/>
                <p:cNvSpPr>
                  <a:spLocks noChangeShapeType="1"/>
                </p:cNvSpPr>
                <p:nvPr/>
              </p:nvSpPr>
              <p:spPr bwMode="auto">
                <a:xfrm>
                  <a:off x="3677" y="2033"/>
                  <a:ext cx="139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39" name="Arc 180"/>
                <p:cNvSpPr>
                  <a:spLocks/>
                </p:cNvSpPr>
                <p:nvPr/>
              </p:nvSpPr>
              <p:spPr bwMode="auto">
                <a:xfrm flipV="1">
                  <a:off x="4359" y="2233"/>
                  <a:ext cx="748" cy="753"/>
                </a:xfrm>
                <a:custGeom>
                  <a:avLst/>
                  <a:gdLst>
                    <a:gd name="T0" fmla="*/ 0 w 21600"/>
                    <a:gd name="T1" fmla="*/ 0 h 21657"/>
                    <a:gd name="T2" fmla="*/ 0 w 21600"/>
                    <a:gd name="T3" fmla="*/ 0 h 21657"/>
                    <a:gd name="T4" fmla="*/ 0 w 21600"/>
                    <a:gd name="T5" fmla="*/ 0 h 21657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57"/>
                    <a:gd name="T11" fmla="*/ 21600 w 21600"/>
                    <a:gd name="T12" fmla="*/ 21657 h 2165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57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1618"/>
                        <a:pt x="21599" y="21637"/>
                        <a:pt x="21599" y="21656"/>
                      </a:cubicBezTo>
                    </a:path>
                    <a:path w="21600" h="21657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21618"/>
                        <a:pt x="21599" y="21637"/>
                        <a:pt x="21599" y="21656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0" name="Line 181"/>
                <p:cNvSpPr>
                  <a:spLocks noChangeShapeType="1"/>
                </p:cNvSpPr>
                <p:nvPr/>
              </p:nvSpPr>
              <p:spPr bwMode="auto">
                <a:xfrm flipV="1">
                  <a:off x="4660" y="1342"/>
                  <a:ext cx="0" cy="89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1" name="Line 204"/>
                <p:cNvSpPr>
                  <a:spLocks noChangeShapeType="1"/>
                </p:cNvSpPr>
                <p:nvPr/>
              </p:nvSpPr>
              <p:spPr bwMode="auto">
                <a:xfrm>
                  <a:off x="3707" y="2511"/>
                  <a:ext cx="646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42" name="Arc 210"/>
                <p:cNvSpPr>
                  <a:spLocks/>
                </p:cNvSpPr>
                <p:nvPr/>
              </p:nvSpPr>
              <p:spPr bwMode="auto">
                <a:xfrm flipV="1">
                  <a:off x="4351" y="2234"/>
                  <a:ext cx="310" cy="27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1343" name="Group 310"/>
                <p:cNvGrpSpPr>
                  <a:grpSpLocks/>
                </p:cNvGrpSpPr>
                <p:nvPr/>
              </p:nvGrpSpPr>
              <p:grpSpPr bwMode="auto">
                <a:xfrm>
                  <a:off x="3329" y="2235"/>
                  <a:ext cx="389" cy="982"/>
                  <a:chOff x="3329" y="2235"/>
                  <a:chExt cx="389" cy="982"/>
                </a:xfrm>
              </p:grpSpPr>
              <p:grpSp>
                <p:nvGrpSpPr>
                  <p:cNvPr id="11344" name="Group 169"/>
                  <p:cNvGrpSpPr>
                    <a:grpSpLocks/>
                  </p:cNvGrpSpPr>
                  <p:nvPr/>
                </p:nvGrpSpPr>
                <p:grpSpPr bwMode="auto">
                  <a:xfrm>
                    <a:off x="3347" y="2817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54" name="Text Box 170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1355" name="Text Box 17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11345" name="Group 200"/>
                  <p:cNvGrpSpPr>
                    <a:grpSpLocks/>
                  </p:cNvGrpSpPr>
                  <p:nvPr/>
                </p:nvGrpSpPr>
                <p:grpSpPr bwMode="auto">
                  <a:xfrm>
                    <a:off x="3329" y="2235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52" name="Text Box 201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en-US" sz="3200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B</a:t>
                      </a:r>
                      <a:endPara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  <p:sp>
                  <p:nvSpPr>
                    <p:cNvPr id="11353" name="Text Box 202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11346" name="Line 2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680" y="2502"/>
                    <a:ext cx="1" cy="482"/>
                  </a:xfrm>
                  <a:prstGeom prst="line">
                    <a:avLst/>
                  </a:prstGeom>
                  <a:noFill/>
                  <a:ln w="31750">
                    <a:solidFill>
                      <a:srgbClr val="C425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7" name="Oval 203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46" y="2475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1348" name="Group 245"/>
                  <p:cNvGrpSpPr>
                    <a:grpSpLocks/>
                  </p:cNvGrpSpPr>
                  <p:nvPr/>
                </p:nvGrpSpPr>
                <p:grpSpPr bwMode="auto">
                  <a:xfrm>
                    <a:off x="3341" y="2521"/>
                    <a:ext cx="316" cy="429"/>
                    <a:chOff x="2964" y="2557"/>
                    <a:chExt cx="316" cy="429"/>
                  </a:xfrm>
                </p:grpSpPr>
                <p:sp>
                  <p:nvSpPr>
                    <p:cNvPr id="11350" name="Text Box 24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2964" y="2557"/>
                      <a:ext cx="250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р</a:t>
                      </a:r>
                    </a:p>
                  </p:txBody>
                </p:sp>
                <p:sp>
                  <p:nvSpPr>
                    <p:cNvPr id="11351" name="Text Box 24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3095" y="2755"/>
                      <a:ext cx="185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1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sp>
                <p:nvSpPr>
                  <p:cNvPr id="11349" name="Oval 17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46" y="2951"/>
                    <a:ext cx="72" cy="71"/>
                  </a:xfrm>
                  <a:prstGeom prst="ellipse">
                    <a:avLst/>
                  </a:prstGeom>
                  <a:solidFill>
                    <a:srgbClr val="C425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308" name="Group 312"/>
              <p:cNvGrpSpPr>
                <a:grpSpLocks/>
              </p:cNvGrpSpPr>
              <p:nvPr/>
            </p:nvGrpSpPr>
            <p:grpSpPr bwMode="auto">
              <a:xfrm>
                <a:off x="3281" y="1049"/>
                <a:ext cx="437" cy="1158"/>
                <a:chOff x="3281" y="1049"/>
                <a:chExt cx="437" cy="1158"/>
              </a:xfrm>
            </p:grpSpPr>
            <p:sp>
              <p:nvSpPr>
                <p:cNvPr id="11325" name="Line 205"/>
                <p:cNvSpPr>
                  <a:spLocks noChangeShapeType="1"/>
                </p:cNvSpPr>
                <p:nvPr/>
              </p:nvSpPr>
              <p:spPr bwMode="auto">
                <a:xfrm flipV="1">
                  <a:off x="3682" y="1327"/>
                  <a:ext cx="1" cy="702"/>
                </a:xfrm>
                <a:prstGeom prst="line">
                  <a:avLst/>
                </a:prstGeom>
                <a:noFill/>
                <a:ln w="31750">
                  <a:solidFill>
                    <a:srgbClr val="C425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26" name="Oval 163"/>
                <p:cNvSpPr>
                  <a:spLocks noChangeAspect="1" noChangeArrowheads="1"/>
                </p:cNvSpPr>
                <p:nvPr/>
              </p:nvSpPr>
              <p:spPr bwMode="auto">
                <a:xfrm>
                  <a:off x="3645" y="1999"/>
                  <a:ext cx="72" cy="72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27" name="Oval 214"/>
                <p:cNvSpPr>
                  <a:spLocks noChangeAspect="1" noChangeArrowheads="1"/>
                </p:cNvSpPr>
                <p:nvPr/>
              </p:nvSpPr>
              <p:spPr bwMode="auto">
                <a:xfrm>
                  <a:off x="3646" y="1297"/>
                  <a:ext cx="72" cy="71"/>
                </a:xfrm>
                <a:prstGeom prst="ellipse">
                  <a:avLst/>
                </a:prstGeom>
                <a:solidFill>
                  <a:srgbClr val="C425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1328" name="Group 224"/>
                <p:cNvGrpSpPr>
                  <a:grpSpLocks/>
                </p:cNvGrpSpPr>
                <p:nvPr/>
              </p:nvGrpSpPr>
              <p:grpSpPr bwMode="auto">
                <a:xfrm>
                  <a:off x="3314" y="1816"/>
                  <a:ext cx="334" cy="391"/>
                  <a:chOff x="1200" y="1488"/>
                  <a:chExt cx="352" cy="412"/>
                </a:xfrm>
              </p:grpSpPr>
              <p:sp>
                <p:nvSpPr>
                  <p:cNvPr id="11335" name="Text Box 225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А</a:t>
                    </a:r>
                  </a:p>
                </p:txBody>
              </p:sp>
              <p:sp>
                <p:nvSpPr>
                  <p:cNvPr id="11336" name="Text Box 226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4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1329" name="Group 227"/>
                <p:cNvGrpSpPr>
                  <a:grpSpLocks/>
                </p:cNvGrpSpPr>
                <p:nvPr/>
              </p:nvGrpSpPr>
              <p:grpSpPr bwMode="auto">
                <a:xfrm>
                  <a:off x="3281" y="1049"/>
                  <a:ext cx="352" cy="400"/>
                  <a:chOff x="1200" y="1488"/>
                  <a:chExt cx="352" cy="400"/>
                </a:xfrm>
              </p:grpSpPr>
              <p:sp>
                <p:nvSpPr>
                  <p:cNvPr id="11333" name="Text Box 228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200" y="1488"/>
                    <a:ext cx="259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В</a:t>
                    </a:r>
                  </a:p>
                </p:txBody>
              </p:sp>
              <p:sp>
                <p:nvSpPr>
                  <p:cNvPr id="11334" name="Text Box 229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1360" y="1657"/>
                    <a:ext cx="192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  <p:grpSp>
              <p:nvGrpSpPr>
                <p:cNvPr id="11330" name="Group 230"/>
                <p:cNvGrpSpPr>
                  <a:grpSpLocks/>
                </p:cNvGrpSpPr>
                <p:nvPr/>
              </p:nvGrpSpPr>
              <p:grpSpPr bwMode="auto">
                <a:xfrm>
                  <a:off x="3381" y="1434"/>
                  <a:ext cx="316" cy="429"/>
                  <a:chOff x="2964" y="2557"/>
                  <a:chExt cx="316" cy="429"/>
                </a:xfrm>
              </p:grpSpPr>
              <p:sp>
                <p:nvSpPr>
                  <p:cNvPr id="11331" name="Text Box 231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2964" y="2557"/>
                    <a:ext cx="250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sz="3200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р</a:t>
                    </a:r>
                  </a:p>
                </p:txBody>
              </p:sp>
              <p:sp>
                <p:nvSpPr>
                  <p:cNvPr id="11332" name="Text Box 232"/>
                  <p:cNvSpPr txBox="1">
                    <a:spLocks noChangeAspect="1" noChangeArrowheads="1"/>
                  </p:cNvSpPr>
                  <p:nvPr/>
                </p:nvSpPr>
                <p:spPr bwMode="auto">
                  <a:xfrm>
                    <a:off x="3095" y="2755"/>
                    <a:ext cx="185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r>
                      <a:rPr lang="ru-RU" b="1" i="1">
                        <a:solidFill>
                          <a:srgbClr val="C42500"/>
                        </a:solidFill>
                        <a:latin typeface="GOST type B" pitchFamily="34" charset="0"/>
                      </a:rPr>
                      <a:t>2</a:t>
                    </a:r>
                    <a:endParaRPr lang="ru-RU" sz="2400" i="1">
                      <a:solidFill>
                        <a:srgbClr val="C42500"/>
                      </a:solidFill>
                      <a:latin typeface="GOST type B" pitchFamily="34" charset="0"/>
                    </a:endParaRPr>
                  </a:p>
                </p:txBody>
              </p:sp>
            </p:grpSp>
          </p:grpSp>
          <p:grpSp>
            <p:nvGrpSpPr>
              <p:cNvPr id="11309" name="Group 316"/>
              <p:cNvGrpSpPr>
                <a:grpSpLocks/>
              </p:cNvGrpSpPr>
              <p:nvPr/>
            </p:nvGrpSpPr>
            <p:grpSpPr bwMode="auto">
              <a:xfrm>
                <a:off x="4612" y="994"/>
                <a:ext cx="851" cy="1240"/>
                <a:chOff x="4612" y="994"/>
                <a:chExt cx="851" cy="1240"/>
              </a:xfrm>
            </p:grpSpPr>
            <p:sp>
              <p:nvSpPr>
                <p:cNvPr id="11310" name="Line 315"/>
                <p:cNvSpPr>
                  <a:spLocks noChangeShapeType="1"/>
                </p:cNvSpPr>
                <p:nvPr/>
              </p:nvSpPr>
              <p:spPr bwMode="auto">
                <a:xfrm flipV="1">
                  <a:off x="5105" y="2033"/>
                  <a:ext cx="0" cy="20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1311" name="Group 314"/>
                <p:cNvGrpSpPr>
                  <a:grpSpLocks/>
                </p:cNvGrpSpPr>
                <p:nvPr/>
              </p:nvGrpSpPr>
              <p:grpSpPr bwMode="auto">
                <a:xfrm>
                  <a:off x="4612" y="994"/>
                  <a:ext cx="851" cy="1146"/>
                  <a:chOff x="4612" y="994"/>
                  <a:chExt cx="851" cy="1146"/>
                </a:xfrm>
              </p:grpSpPr>
              <p:grpSp>
                <p:nvGrpSpPr>
                  <p:cNvPr id="11312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5111" y="1740"/>
                    <a:ext cx="352" cy="400"/>
                    <a:chOff x="1200" y="1488"/>
                    <a:chExt cx="352" cy="400"/>
                  </a:xfrm>
                </p:grpSpPr>
                <p:sp>
                  <p:nvSpPr>
                    <p:cNvPr id="11323" name="Text Box 166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200" y="1488"/>
                      <a:ext cx="259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sz="3200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А</a:t>
                      </a:r>
                    </a:p>
                  </p:txBody>
                </p:sp>
                <p:sp>
                  <p:nvSpPr>
                    <p:cNvPr id="11324" name="Text Box 167"/>
                    <p:cNvSpPr txBox="1">
                      <a:spLocks noChangeAspect="1" noChangeArrowheads="1"/>
                    </p:cNvSpPr>
                    <p:nvPr/>
                  </p:nvSpPr>
                  <p:spPr bwMode="auto">
                    <a:xfrm>
                      <a:off x="1360" y="1657"/>
                      <a:ext cx="192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r>
                        <a:rPr lang="ru-RU" b="1" i="1">
                          <a:solidFill>
                            <a:srgbClr val="C42500"/>
                          </a:solidFill>
                          <a:latin typeface="GOST type B" pitchFamily="34" charset="0"/>
                        </a:rPr>
                        <a:t>3</a:t>
                      </a:r>
                      <a:endParaRPr lang="ru-RU" sz="2400" i="1">
                        <a:solidFill>
                          <a:srgbClr val="C42500"/>
                        </a:solidFill>
                        <a:latin typeface="GOST type B" pitchFamily="34" charset="0"/>
                      </a:endParaRPr>
                    </a:p>
                  </p:txBody>
                </p:sp>
              </p:grpSp>
              <p:grpSp>
                <p:nvGrpSpPr>
                  <p:cNvPr id="11313" name="Group 313"/>
                  <p:cNvGrpSpPr>
                    <a:grpSpLocks/>
                  </p:cNvGrpSpPr>
                  <p:nvPr/>
                </p:nvGrpSpPr>
                <p:grpSpPr bwMode="auto">
                  <a:xfrm>
                    <a:off x="4612" y="994"/>
                    <a:ext cx="614" cy="1077"/>
                    <a:chOff x="4612" y="994"/>
                    <a:chExt cx="614" cy="1077"/>
                  </a:xfrm>
                </p:grpSpPr>
                <p:grpSp>
                  <p:nvGrpSpPr>
                    <p:cNvPr id="11314" name="Group 2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910" y="1430"/>
                      <a:ext cx="316" cy="429"/>
                      <a:chOff x="2964" y="2557"/>
                      <a:chExt cx="316" cy="429"/>
                    </a:xfrm>
                  </p:grpSpPr>
                  <p:sp>
                    <p:nvSpPr>
                      <p:cNvPr id="11321" name="Text Box 207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2964" y="2557"/>
                        <a:ext cx="250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sz="3200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р</a:t>
                        </a:r>
                      </a:p>
                    </p:txBody>
                  </p:sp>
                  <p:sp>
                    <p:nvSpPr>
                      <p:cNvPr id="11322" name="Text Box 208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3095" y="2755"/>
                        <a:ext cx="185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3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  <p:sp>
                  <p:nvSpPr>
                    <p:cNvPr id="11315" name="Line 212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4660" y="1329"/>
                      <a:ext cx="443" cy="699"/>
                    </a:xfrm>
                    <a:prstGeom prst="line">
                      <a:avLst/>
                    </a:prstGeom>
                    <a:noFill/>
                    <a:ln w="31750">
                      <a:solidFill>
                        <a:srgbClr val="C425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16" name="Oval 21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4624" y="1297"/>
                      <a:ext cx="72" cy="71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17" name="Oval 16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5068" y="1999"/>
                      <a:ext cx="72" cy="72"/>
                    </a:xfrm>
                    <a:prstGeom prst="ellipse">
                      <a:avLst/>
                    </a:prstGeom>
                    <a:solidFill>
                      <a:srgbClr val="C42500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1318" name="Group 2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12" y="994"/>
                      <a:ext cx="352" cy="400"/>
                      <a:chOff x="1200" y="1488"/>
                      <a:chExt cx="352" cy="400"/>
                    </a:xfrm>
                  </p:grpSpPr>
                  <p:sp>
                    <p:nvSpPr>
                      <p:cNvPr id="11319" name="Text Box 234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1200" y="1488"/>
                        <a:ext cx="259" cy="3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sz="3200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В</a:t>
                        </a:r>
                      </a:p>
                    </p:txBody>
                  </p:sp>
                  <p:sp>
                    <p:nvSpPr>
                      <p:cNvPr id="11320" name="Text Box 235"/>
                      <p:cNvSpPr txBox="1">
                        <a:spLocks noChangeAspect="1" noChangeArrowheads="1"/>
                      </p:cNvSpPr>
                      <p:nvPr/>
                    </p:nvSpPr>
                    <p:spPr bwMode="auto">
                      <a:xfrm>
                        <a:off x="1360" y="1657"/>
                        <a:ext cx="192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</a:defRPr>
                        </a:lvl9pPr>
                      </a:lstStyle>
                      <a:p>
                        <a:r>
                          <a:rPr lang="ru-RU" b="1" i="1">
                            <a:solidFill>
                              <a:srgbClr val="C42500"/>
                            </a:solidFill>
                            <a:latin typeface="GOST type B" pitchFamily="34" charset="0"/>
                          </a:rPr>
                          <a:t>3</a:t>
                        </a:r>
                        <a:endParaRPr lang="ru-RU" sz="2400" i="1">
                          <a:solidFill>
                            <a:srgbClr val="C42500"/>
                          </a:solidFill>
                          <a:latin typeface="GOST type B" pitchFamily="34" charset="0"/>
                        </a:endParaRPr>
                      </a:p>
                    </p:txBody>
                  </p:sp>
                </p:grpSp>
              </p:grpSp>
            </p:grpSp>
          </p:grpSp>
        </p:grpSp>
      </p:grpSp>
      <p:grpSp>
        <p:nvGrpSpPr>
          <p:cNvPr id="11284" name="Group 322"/>
          <p:cNvGrpSpPr>
            <a:grpSpLocks/>
          </p:cNvGrpSpPr>
          <p:nvPr/>
        </p:nvGrpSpPr>
        <p:grpSpPr bwMode="auto">
          <a:xfrm rot="5400000">
            <a:off x="5848351" y="3540125"/>
            <a:ext cx="239712" cy="249237"/>
            <a:chOff x="4439" y="1784"/>
            <a:chExt cx="151" cy="157"/>
          </a:xfrm>
        </p:grpSpPr>
        <p:sp>
          <p:nvSpPr>
            <p:cNvPr id="11302" name="Arc 320"/>
            <p:cNvSpPr>
              <a:spLocks/>
            </p:cNvSpPr>
            <p:nvPr/>
          </p:nvSpPr>
          <p:spPr bwMode="auto">
            <a:xfrm>
              <a:off x="4439" y="1784"/>
              <a:ext cx="151" cy="15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Oval 321"/>
            <p:cNvSpPr>
              <a:spLocks noChangeAspect="1" noChangeArrowheads="1"/>
            </p:cNvSpPr>
            <p:nvPr/>
          </p:nvSpPr>
          <p:spPr bwMode="auto">
            <a:xfrm>
              <a:off x="4486" y="1863"/>
              <a:ext cx="25" cy="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96" name="Group 323"/>
          <p:cNvGrpSpPr>
            <a:grpSpLocks/>
          </p:cNvGrpSpPr>
          <p:nvPr/>
        </p:nvGrpSpPr>
        <p:grpSpPr bwMode="auto">
          <a:xfrm>
            <a:off x="3219450" y="1249363"/>
            <a:ext cx="417513" cy="457200"/>
            <a:chOff x="2162" y="637"/>
            <a:chExt cx="263" cy="288"/>
          </a:xfrm>
        </p:grpSpPr>
        <p:sp>
          <p:nvSpPr>
            <p:cNvPr id="11300" name="Line 324"/>
            <p:cNvSpPr>
              <a:spLocks noChangeAspect="1" noChangeShapeType="1"/>
            </p:cNvSpPr>
            <p:nvPr/>
          </p:nvSpPr>
          <p:spPr bwMode="auto">
            <a:xfrm rot="5400000" flipH="1">
              <a:off x="2142" y="808"/>
              <a:ext cx="1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1" name="Text Box 325"/>
            <p:cNvSpPr txBox="1">
              <a:spLocks noChangeAspect="1" noChangeArrowheads="1"/>
            </p:cNvSpPr>
            <p:nvPr/>
          </p:nvSpPr>
          <p:spPr bwMode="auto">
            <a:xfrm>
              <a:off x="2162" y="637"/>
              <a:ext cx="2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z</a:t>
              </a:r>
              <a:endParaRPr lang="ru-RU" i="1">
                <a:latin typeface="GOST type B" pitchFamily="34" charset="0"/>
              </a:endParaRPr>
            </a:p>
          </p:txBody>
        </p:sp>
      </p:grpSp>
      <p:grpSp>
        <p:nvGrpSpPr>
          <p:cNvPr id="11297" name="Group 326"/>
          <p:cNvGrpSpPr>
            <a:grpSpLocks/>
          </p:cNvGrpSpPr>
          <p:nvPr/>
        </p:nvGrpSpPr>
        <p:grpSpPr bwMode="auto">
          <a:xfrm>
            <a:off x="4519613" y="4995863"/>
            <a:ext cx="392112" cy="457200"/>
            <a:chOff x="3029" y="3183"/>
            <a:chExt cx="247" cy="288"/>
          </a:xfrm>
        </p:grpSpPr>
        <p:sp>
          <p:nvSpPr>
            <p:cNvPr id="11298" name="Line 327"/>
            <p:cNvSpPr>
              <a:spLocks noChangeAspect="1" noChangeShapeType="1"/>
            </p:cNvSpPr>
            <p:nvPr/>
          </p:nvSpPr>
          <p:spPr bwMode="auto">
            <a:xfrm rot="14178596" flipH="1">
              <a:off x="2932" y="3369"/>
              <a:ext cx="196" cy="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Text Box 328"/>
            <p:cNvSpPr txBox="1">
              <a:spLocks noChangeAspect="1" noChangeArrowheads="1"/>
            </p:cNvSpPr>
            <p:nvPr/>
          </p:nvSpPr>
          <p:spPr bwMode="auto">
            <a:xfrm>
              <a:off x="3032" y="3183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2400" b="1" i="1">
                  <a:latin typeface="GOST type B" pitchFamily="34" charset="0"/>
                </a:rPr>
                <a:t>y</a:t>
              </a:r>
              <a:endParaRPr lang="ru-RU" i="1">
                <a:latin typeface="GOST type B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13871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4983</TotalTime>
  <Words>2729</Words>
  <Application>Microsoft Office PowerPoint</Application>
  <PresentationFormat>Экран (4:3)</PresentationFormat>
  <Paragraphs>1059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Слайд 1</vt:lpstr>
      <vt:lpstr> Проекции прямой</vt:lpstr>
      <vt:lpstr> Проекции прямой</vt:lpstr>
      <vt:lpstr>Положение прямой относительно плоскостей проекций</vt:lpstr>
      <vt:lpstr>Прямая общего положения</vt:lpstr>
      <vt:lpstr>Прямые частного положения</vt:lpstr>
      <vt:lpstr>Прямые уровня:   горизонталь  (h П1)</vt:lpstr>
      <vt:lpstr>Прямые уровня:   фронталь  (f П2)</vt:lpstr>
      <vt:lpstr>Прямые уровня:   профильная прямая  (р П3)</vt:lpstr>
      <vt:lpstr>Горизонтально   проецирующая  прямая  (П1)</vt:lpstr>
      <vt:lpstr>Фронтально   проецирующая  прямая  (П2)</vt:lpstr>
      <vt:lpstr>Профильно   проецирующая  прямая  (П3)</vt:lpstr>
      <vt:lpstr>Преобразование чертежа прямой общего положения.</vt:lpstr>
      <vt:lpstr>Способ перемены плоскостей проекций</vt:lpstr>
      <vt:lpstr>Способ перемены плоскостей проекций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Взаимное положение двух прямых</vt:lpstr>
      <vt:lpstr>Взаимное положение двух прямых</vt:lpstr>
      <vt:lpstr>Взаимное положение двух прямых</vt:lpstr>
      <vt:lpstr>Теорема о проецировании прямого угла</vt:lpstr>
      <vt:lpstr>Теорема о проецировании прямого угла</vt:lpstr>
      <vt:lpstr>Теорема о проецировании прямого угла</vt:lpstr>
      <vt:lpstr>Слайд 29</vt:lpstr>
      <vt:lpstr>Слайд 30</vt:lpstr>
    </vt:vector>
  </TitlesOfParts>
  <Company>901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Сыпачев Антон</dc:creator>
  <cp:lastModifiedBy>plucheva</cp:lastModifiedBy>
  <cp:revision>288</cp:revision>
  <dcterms:created xsi:type="dcterms:W3CDTF">2007-01-26T11:05:25Z</dcterms:created>
  <dcterms:modified xsi:type="dcterms:W3CDTF">2020-01-15T13:22:07Z</dcterms:modified>
</cp:coreProperties>
</file>