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5" r:id="rId2"/>
    <p:sldId id="256" r:id="rId3"/>
    <p:sldId id="257" r:id="rId4"/>
    <p:sldId id="258" r:id="rId5"/>
    <p:sldId id="259" r:id="rId6"/>
    <p:sldId id="263" r:id="rId7"/>
    <p:sldId id="260" r:id="rId8"/>
    <p:sldId id="261" r:id="rId9"/>
    <p:sldId id="262" r:id="rId10"/>
    <p:sldId id="264" r:id="rId11"/>
    <p:sldId id="265" r:id="rId12"/>
    <p:sldId id="266" r:id="rId13"/>
    <p:sldId id="292" r:id="rId14"/>
    <p:sldId id="293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6" r:id="rId24"/>
    <p:sldId id="275" r:id="rId25"/>
    <p:sldId id="277" r:id="rId26"/>
    <p:sldId id="278" r:id="rId27"/>
    <p:sldId id="279" r:id="rId28"/>
    <p:sldId id="280" r:id="rId29"/>
    <p:sldId id="282" r:id="rId30"/>
    <p:sldId id="283" r:id="rId31"/>
    <p:sldId id="284" r:id="rId32"/>
    <p:sldId id="285" r:id="rId33"/>
    <p:sldId id="294" r:id="rId34"/>
    <p:sldId id="287" r:id="rId35"/>
    <p:sldId id="286" r:id="rId36"/>
    <p:sldId id="288" r:id="rId37"/>
    <p:sldId id="289" r:id="rId38"/>
    <p:sldId id="290" r:id="rId39"/>
    <p:sldId id="281" r:id="rId40"/>
    <p:sldId id="291" r:id="rId41"/>
    <p:sldId id="296" r:id="rId42"/>
    <p:sldId id="297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7" autoAdjust="0"/>
  </p:normalViewPr>
  <p:slideViewPr>
    <p:cSldViewPr>
      <p:cViewPr varScale="1">
        <p:scale>
          <a:sx n="100" d="100"/>
          <a:sy n="100" d="100"/>
        </p:scale>
        <p:origin x="-294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pPr/>
              <a:t>08.02.2020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Презентация по дисциплине:</a:t>
            </a:r>
            <a:br>
              <a:rPr lang="ru-RU" dirty="0" smtClean="0"/>
            </a:br>
            <a:r>
              <a:rPr lang="en-US" dirty="0" smtClean="0"/>
              <a:t>“</a:t>
            </a:r>
            <a:r>
              <a:rPr lang="ru-RU" dirty="0" smtClean="0"/>
              <a:t>Основы садово-паркового искусства</a:t>
            </a:r>
            <a:r>
              <a:rPr lang="en-US" dirty="0" smtClean="0"/>
              <a:t>”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</a:t>
            </a:r>
            <a:r>
              <a:rPr lang="ru-RU" sz="3200" dirty="0" smtClean="0"/>
              <a:t>                   для </a:t>
            </a:r>
            <a:r>
              <a:rPr lang="ru-RU" sz="3200" dirty="0" smtClean="0"/>
              <a:t>группы </a:t>
            </a:r>
            <a:r>
              <a:rPr lang="ru-RU" sz="3200" dirty="0" smtClean="0"/>
              <a:t>СП- 21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6021288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"/>
            <a:r>
              <a:rPr lang="ru-RU" dirty="0" smtClean="0"/>
              <a:t>Преподаватель спец.дисциплины </a:t>
            </a:r>
            <a:r>
              <a:rPr lang="ru-RU" dirty="0" err="1" smtClean="0"/>
              <a:t>Желоманова</a:t>
            </a:r>
            <a:r>
              <a:rPr lang="ru-RU" dirty="0" smtClean="0"/>
              <a:t> Е.И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ДОКУМЕНТЫ\Сады средневековья\Клуатр собор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00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ДОКУМЕНТЫ\Сады средневековья\Клуатр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44" y="188640"/>
            <a:ext cx="8643176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44" y="548640"/>
            <a:ext cx="8640000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3262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По назначению сады делились на </a:t>
            </a:r>
            <a:r>
              <a:rPr lang="ru-RU" sz="2400" b="1" i="1" u="sng" dirty="0">
                <a:latin typeface="Times New Roman"/>
                <a:ea typeface="Calibri"/>
                <a:cs typeface="Times New Roman"/>
              </a:rPr>
              <a:t>аптекарские</a:t>
            </a:r>
            <a:r>
              <a:rPr lang="ru-RU" sz="2400" b="1" u="sng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i="1" u="sng" dirty="0">
                <a:latin typeface="Times New Roman"/>
                <a:ea typeface="Calibri"/>
                <a:cs typeface="Times New Roman"/>
              </a:rPr>
              <a:t>огороды</a:t>
            </a:r>
            <a:r>
              <a:rPr lang="ru-RU" sz="24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со всевозможными травами и лекарственными растениями, </a:t>
            </a:r>
            <a:r>
              <a:rPr lang="ru-RU" sz="2400" b="1" i="1" u="sng" dirty="0">
                <a:latin typeface="Times New Roman"/>
                <a:ea typeface="Calibri"/>
                <a:cs typeface="Times New Roman"/>
              </a:rPr>
              <a:t>кухонные огороды</a:t>
            </a:r>
            <a:r>
              <a:rPr lang="ru-RU" sz="2400" u="sng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с овощными культурами для нужд монастыря и </a:t>
            </a:r>
            <a:r>
              <a:rPr lang="ru-RU" sz="2400" b="1" i="1" u="sng" dirty="0">
                <a:latin typeface="Times New Roman"/>
                <a:ea typeface="Calibri"/>
                <a:cs typeface="Times New Roman"/>
              </a:rPr>
              <a:t>плодовые сады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.</a:t>
            </a:r>
            <a:r>
              <a:rPr lang="ru-RU" sz="2400" dirty="0">
                <a:latin typeface="Times New Roman"/>
                <a:ea typeface="Calibri"/>
              </a:rPr>
              <a:t> Небольшой фруктовый сад внутри монастырского двора был символом рая. Он часто заключал в себе и монастырское кладбище. 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128411"/>
            <a:ext cx="5080111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1500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670" y="548680"/>
            <a:ext cx="84969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/>
                <a:ea typeface="Calibri"/>
              </a:rPr>
              <a:t>	Монастыри </a:t>
            </a:r>
            <a:r>
              <a:rPr lang="ru-RU" sz="2400" dirty="0">
                <a:latin typeface="Times New Roman"/>
                <a:ea typeface="Calibri"/>
              </a:rPr>
              <a:t>в то время были, пожалуй, единственным местом, где оказывали медицинскую помощь, как монахам, так и паломникам. Разведение лекарственных растений стало важной заботой средневековых садовников. Аптекарский огород располагался обычно во внутренних двориках, рядом с домиком лекаря, монастырской больницей или богадельней. В нем выращивались </a:t>
            </a:r>
            <a:r>
              <a:rPr lang="ru-RU" sz="2400" dirty="0" smtClean="0">
                <a:latin typeface="Times New Roman"/>
                <a:ea typeface="Calibri"/>
              </a:rPr>
              <a:t>как лекарственные, так и </a:t>
            </a:r>
            <a:r>
              <a:rPr lang="ru-RU" sz="2400" dirty="0">
                <a:latin typeface="Times New Roman"/>
                <a:ea typeface="Calibri"/>
              </a:rPr>
              <a:t>декоративные растения, </a:t>
            </a:r>
            <a:r>
              <a:rPr lang="ru-RU" sz="2400" dirty="0" smtClean="0">
                <a:latin typeface="Times New Roman"/>
                <a:ea typeface="Calibri"/>
              </a:rPr>
              <a:t>а также </a:t>
            </a:r>
            <a:r>
              <a:rPr lang="ru-RU" sz="2400" dirty="0">
                <a:latin typeface="Times New Roman"/>
                <a:ea typeface="Calibri"/>
              </a:rPr>
              <a:t>растения, которые могли служить красителями. Цветущие и ароматные растения </a:t>
            </a:r>
            <a:r>
              <a:rPr lang="ru-RU" sz="2400" dirty="0" smtClean="0">
                <a:latin typeface="Times New Roman"/>
                <a:ea typeface="Calibri"/>
              </a:rPr>
              <a:t>привносили </a:t>
            </a:r>
            <a:r>
              <a:rPr lang="ru-RU" sz="2400" dirty="0">
                <a:latin typeface="Times New Roman"/>
                <a:ea typeface="Calibri"/>
              </a:rPr>
              <a:t>красоту аптекарским грядкам.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 </a:t>
            </a:r>
            <a:r>
              <a:rPr lang="ru-RU" sz="2400" dirty="0">
                <a:latin typeface="Times New Roman"/>
                <a:ea typeface="Calibri"/>
              </a:rPr>
              <a:t>Но </a:t>
            </a:r>
            <a:r>
              <a:rPr lang="ru-RU" sz="2400" dirty="0" smtClean="0">
                <a:latin typeface="Times New Roman"/>
                <a:ea typeface="Calibri"/>
              </a:rPr>
              <a:t>красиво </a:t>
            </a:r>
            <a:r>
              <a:rPr lang="ru-RU" sz="2400" dirty="0">
                <a:latin typeface="Times New Roman"/>
                <a:ea typeface="Calibri"/>
              </a:rPr>
              <a:t>цветущих растений не так много разводили в средние </a:t>
            </a:r>
            <a:r>
              <a:rPr lang="ru-RU" sz="2400" dirty="0" smtClean="0">
                <a:latin typeface="Times New Roman"/>
                <a:ea typeface="Calibri"/>
              </a:rPr>
              <a:t>века, для </a:t>
            </a:r>
            <a:r>
              <a:rPr lang="ru-RU" sz="2400" dirty="0">
                <a:latin typeface="Times New Roman"/>
                <a:ea typeface="Calibri"/>
              </a:rPr>
              <a:t>них не хватало места в мрачных замках и тесных городах. На небольших клочках земли, скупо освещаемых солнцем из-за высоких стен и крыш, выращивали лишь несколько излюбленных </a:t>
            </a:r>
            <a:r>
              <a:rPr lang="ru-RU" sz="2400" dirty="0" smtClean="0">
                <a:latin typeface="Times New Roman"/>
                <a:ea typeface="Calibri"/>
              </a:rPr>
              <a:t>растений…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3771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787" y="186211"/>
            <a:ext cx="88569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садах трав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росли лилии, гладиолусы, розмарин, мята, шалфей, рута и другие полезные виды растений, кото­рые к тому же еще и были красивы. Эстетическое на­чало присутствовало во всем, что находилось в саду, а тут можно было встретить и грядки с овощными куль­турами, душистыми травами, цветами, кустарника­ми-ягодниками, плодовыми деревьями - все это было необходимо монахам, которые имели собственное хо­зяйство и сами обеспечивали себя всем необходимым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Примечателен </a:t>
            </a:r>
            <a:r>
              <a:rPr lang="ru-RU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факт, что целебность растений в раннем Средневековье определялась очень просто: считалось, что растение само своей формой показы­вает, какие органы или части тела оно </a:t>
            </a:r>
            <a:r>
              <a:rPr lang="ru-RU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исцеляет.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19" y="4710526"/>
            <a:ext cx="2640000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8761" y="4265523"/>
            <a:ext cx="18900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65523"/>
            <a:ext cx="1712373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9639" y="4250055"/>
            <a:ext cx="1693545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5592" y="4265523"/>
            <a:ext cx="16716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0901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6209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solidFill>
                  <a:prstClr val="white"/>
                </a:solidFill>
              </a:rPr>
              <a:t>	</a:t>
            </a:r>
            <a:r>
              <a:rPr lang="ru-RU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На­пример</a:t>
            </a:r>
            <a:r>
              <a:rPr lang="ru-RU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думали, что полынь, похожая на завиток, - средство против головных болей; волосовидные ук­роп и спаржа помогают укреплять волосы; </a:t>
            </a:r>
            <a:r>
              <a:rPr lang="ru-RU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розы </a:t>
            </a:r>
            <a:r>
              <a:rPr lang="ru-RU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маргаритки, </a:t>
            </a:r>
            <a:r>
              <a:rPr lang="ru-RU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несколько напоминающие глаз, излечи­вают глазные болезни; щавель, похожий на язык, его и лечит, а ландыш с цветками, напоминающими каплю, - прекрасное средство от </a:t>
            </a:r>
            <a:r>
              <a:rPr lang="ru-RU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паралича…</a:t>
            </a:r>
            <a:endParaRPr lang="ru-RU" sz="2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5996" y="2354533"/>
            <a:ext cx="6000000" cy="45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3144" y="2354533"/>
            <a:ext cx="4571429" cy="45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16" y="2367807"/>
            <a:ext cx="4500000" cy="45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6" y="2367807"/>
            <a:ext cx="6000000" cy="45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3416" y="2358000"/>
            <a:ext cx="4584375" cy="45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2" y="2354533"/>
            <a:ext cx="6021423" cy="45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3573" y="2358000"/>
            <a:ext cx="3411000" cy="45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5373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20688"/>
            <a:ext cx="85689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Так как в средневековье садов было мало, выращенные растения очень ценились и строго охранялись. Свидетельством того, насколько большое внимание уделялось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садам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и цветам, служит рескрипт 812 г., в котором Карл Великий распорядился о тех цветах, которые необходимо сажать в его садах. Рескрипт содержал список около шестидесяти названий цветов и декоративных растений. Этот список переписывался и распространялся затем по монастырям всей Европы. </a:t>
            </a:r>
            <a:endParaRPr lang="ru-RU" sz="2400" dirty="0" smtClean="0">
              <a:latin typeface="Times New Roman"/>
              <a:ea typeface="Calibri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Calibri"/>
                <a:cs typeface="Times New Roman"/>
              </a:rPr>
              <a:t>Так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же были установлены определенные законы против тех, кто портил или уничтожал растения. Согласно закону того времени, человеку, испортившему привитое дерево, грозило прожигание пальцев ног. А иногда виновного в порче чужого сада прибивали к позорному столбу, отсекали правую руку и осуждали на вечное изгнание.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391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/>
                <a:ea typeface="Calibri"/>
              </a:rPr>
              <a:t>	Основной </a:t>
            </a:r>
            <a:r>
              <a:rPr lang="ru-RU" sz="2400" dirty="0">
                <a:latin typeface="Times New Roman"/>
                <a:ea typeface="Calibri"/>
              </a:rPr>
              <a:t>чертой монастырского типа садов были их уединенность, созерцательность, тишина, утилитарность. Некоторые монастырские сады оформлялись трельяжными беседками, невысокими стенами для отделения одного участка от другого.</a:t>
            </a:r>
            <a:endParaRPr lang="ru-RU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27631"/>
            <a:ext cx="5498704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4131" y="2127631"/>
            <a:ext cx="6426319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6997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48680"/>
            <a:ext cx="85689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Среди монастырских садов особенно славился </a:t>
            </a:r>
            <a:r>
              <a:rPr lang="ru-RU" sz="2400" dirty="0" err="1">
                <a:latin typeface="Times New Roman"/>
                <a:ea typeface="Calibri"/>
                <a:cs typeface="Times New Roman"/>
              </a:rPr>
              <a:t>Сент-Галленский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сад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в Швейцарии.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Монастырь Святого Галла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,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расположенный в швейцарском городе </a:t>
            </a:r>
            <a:r>
              <a:rPr lang="ru-RU" sz="2400" dirty="0" err="1" smtClean="0">
                <a:latin typeface="Times New Roman"/>
                <a:ea typeface="Calibri"/>
                <a:cs typeface="Times New Roman"/>
              </a:rPr>
              <a:t>Сент-Галлен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, был в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средние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века одной из крупнейших </a:t>
            </a:r>
            <a:r>
              <a:rPr lang="ru-RU" sz="2400" dirty="0" err="1">
                <a:latin typeface="Times New Roman"/>
                <a:ea typeface="Calibri"/>
                <a:cs typeface="Times New Roman"/>
              </a:rPr>
              <a:t>бенедиктинских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обителей Европы, основанный в 613 году  Св. Галлом.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 </a:t>
            </a:r>
            <a:endParaRPr lang="ru-RU" sz="2400" dirty="0" smtClean="0">
              <a:latin typeface="Calibri"/>
              <a:ea typeface="Calibri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Здесь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сохранилась монастырская библиотека средневековых рукописей, которая насчитывает 160 тыс. единиц хранения и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слывет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одной из самых полных в Европе. Одним из самых любопытных экспонатов является «План Святого Галла», составленный в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начале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IX века и представляющий идеализированную картину средневекового монастыря (это единственный архитектурный план, сохранившийся от раннего Средневековья).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6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718175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D:\ДОКУМЕНТЫ\Сады средневековья\Сады средневековья\Аббатство Фонтевро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867025"/>
            <a:ext cx="5238750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472" y="4509120"/>
            <a:ext cx="369985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atin typeface="Times New Roman"/>
                <a:ea typeface="Calibri"/>
              </a:rPr>
              <a:t>«План Святого Галла</a:t>
            </a:r>
            <a:r>
              <a:rPr lang="ru-RU" sz="2600" b="1" dirty="0" smtClean="0">
                <a:latin typeface="Times New Roman"/>
                <a:ea typeface="Calibri"/>
              </a:rPr>
              <a:t>» </a:t>
            </a:r>
            <a:endParaRPr lang="ru-RU" sz="2600" b="1" dirty="0"/>
          </a:p>
        </p:txBody>
      </p:sp>
    </p:spTree>
    <p:extLst>
      <p:ext uri="{BB962C8B-B14F-4D97-AF65-F5344CB8AC3E}">
        <p14:creationId xmlns:p14="http://schemas.microsoft.com/office/powerpoint/2010/main" xmlns="" val="306386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1408637"/>
            <a:ext cx="5402263" cy="44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96136" y="1738311"/>
            <a:ext cx="32038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i="1" dirty="0">
                <a:latin typeface="Times New Roman"/>
                <a:ea typeface="Calibri"/>
                <a:cs typeface="Times New Roman"/>
              </a:rPr>
              <a:t>1. Домик лекаря. 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400" i="1" dirty="0">
                <a:latin typeface="Times New Roman"/>
                <a:ea typeface="Calibri"/>
                <a:cs typeface="Times New Roman"/>
              </a:rPr>
              <a:t>2. Сад лекарственных растений. 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400" i="1" dirty="0">
                <a:latin typeface="Times New Roman"/>
                <a:ea typeface="Calibri"/>
                <a:cs typeface="Times New Roman"/>
              </a:rPr>
              <a:t>3. Монастырский дворик – </a:t>
            </a:r>
            <a:r>
              <a:rPr lang="ru-RU" sz="2400" i="1" dirty="0" smtClean="0">
                <a:latin typeface="Times New Roman"/>
                <a:ea typeface="Calibri"/>
                <a:cs typeface="Times New Roman"/>
              </a:rPr>
              <a:t>клуатр.</a:t>
            </a:r>
          </a:p>
          <a:p>
            <a:pPr algn="just">
              <a:spcAft>
                <a:spcPts val="0"/>
              </a:spcAft>
            </a:pPr>
            <a:r>
              <a:rPr lang="ru-RU" sz="2400" i="1" dirty="0">
                <a:latin typeface="Times New Roman"/>
                <a:ea typeface="Calibri"/>
                <a:cs typeface="Times New Roman"/>
              </a:rPr>
              <a:t>4. Фруктовый сад и кладбище. 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400" i="1" dirty="0">
                <a:latin typeface="Times New Roman"/>
                <a:ea typeface="Calibri"/>
                <a:cs typeface="Times New Roman"/>
              </a:rPr>
              <a:t>5. Огород</a:t>
            </a:r>
            <a:r>
              <a:rPr lang="ru-RU" sz="2400" i="1" dirty="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2400" i="1" dirty="0" smtClean="0">
                <a:latin typeface="Times New Roman"/>
                <a:ea typeface="Calibri"/>
                <a:cs typeface="Times New Roman"/>
              </a:rPr>
              <a:t>6</a:t>
            </a:r>
            <a:r>
              <a:rPr lang="ru-RU" sz="2400" i="1" dirty="0">
                <a:latin typeface="Times New Roman"/>
                <a:ea typeface="Calibri"/>
                <a:cs typeface="Times New Roman"/>
              </a:rPr>
              <a:t>. Хозяйственные пруды</a:t>
            </a:r>
            <a:r>
              <a:rPr lang="ru-RU" sz="2400" i="1" dirty="0" smtClean="0">
                <a:latin typeface="Times New Roman"/>
                <a:ea typeface="Calibri"/>
                <a:cs typeface="Times New Roman"/>
              </a:rPr>
              <a:t>.</a:t>
            </a:r>
            <a:endParaRPr lang="ru-RU" sz="24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548680"/>
            <a:ext cx="8748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/>
                <a:ea typeface="Times New Roman"/>
              </a:rPr>
              <a:t>План средневекового монастыря Святого </a:t>
            </a:r>
            <a:r>
              <a:rPr lang="ru-RU" sz="2800" b="1" i="1" dirty="0" smtClean="0">
                <a:latin typeface="Times New Roman"/>
                <a:ea typeface="Times New Roman"/>
              </a:rPr>
              <a:t>Галла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14259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373216"/>
            <a:ext cx="7543800" cy="914400"/>
          </a:xfrm>
        </p:spPr>
        <p:txBody>
          <a:bodyPr/>
          <a:lstStyle/>
          <a:p>
            <a:r>
              <a:rPr lang="ru-RU" dirty="0" smtClean="0"/>
              <a:t>Садово-парковое искусство Средневековья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3039" y="260648"/>
            <a:ext cx="4081789" cy="43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323" y="714732"/>
            <a:ext cx="4680000" cy="3483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3328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400" b="1" i="1" dirty="0">
                <a:latin typeface="Times New Roman"/>
                <a:ea typeface="Calibri"/>
                <a:cs typeface="Times New Roman"/>
              </a:rPr>
              <a:t>Клуатр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(от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лат. </a:t>
            </a:r>
            <a:r>
              <a:rPr lang="la-Latn" sz="2400" i="1" dirty="0" smtClean="0">
                <a:latin typeface="Times New Roman"/>
                <a:ea typeface="Calibri"/>
                <a:cs typeface="Times New Roman"/>
              </a:rPr>
              <a:t>Claustrum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– закрытое место) — крытая обходная галерея, обрамляющая закрытый прямоугольный двор или внутренний сад монастыря. Обычно клуатр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располагался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вдоль стены здания, при этом одна из его стен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была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глухой, а вторая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представляла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собой аркаду или колоннаду. Часто клуатром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называли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и сам открытый двор,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окруженный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галереей.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1266" name="Picture 2" descr="D:\ДОКУМЕНТЫ\Сады средневековья\клуа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298" y="2424956"/>
            <a:ext cx="6105991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2370" y="2424956"/>
            <a:ext cx="5762118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298" y="2424956"/>
            <a:ext cx="5760000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2370" y="2424956"/>
            <a:ext cx="5760000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4570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8569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В Средние века внутренний двор клуатра непременно имел в центре колодец, от которого отходили дорожки, разделяющие пространство двора на квадранты. Клуатр обычно пристраивался к длинному южному фасаду собора. Одно из первых изображений клуатра видно на плане монастыря </a:t>
            </a:r>
            <a:r>
              <a:rPr lang="ru-RU" sz="2400" dirty="0" err="1" smtClean="0">
                <a:latin typeface="Times New Roman"/>
                <a:ea typeface="Calibri"/>
                <a:cs typeface="Times New Roman"/>
              </a:rPr>
              <a:t>Сент-Галлен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в Швейцарии. Клуатр представлял собой средоточие жизни монастыря, его главный коммуникационный центр, место медитации и ученой работы. Клуатр играл существенную роль как место торжественных процессий на Пасху или на Рождество.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458" y="3532952"/>
            <a:ext cx="4250009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0120" y="3532952"/>
            <a:ext cx="4324368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3872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20688"/>
            <a:ext cx="84969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latin typeface="Times New Roman"/>
                <a:ea typeface="Calibri"/>
              </a:rPr>
              <a:t>	Сад-лабиринт</a:t>
            </a:r>
            <a:r>
              <a:rPr lang="ru-RU" sz="2400" dirty="0" smtClean="0">
                <a:latin typeface="Times New Roman"/>
                <a:ea typeface="Calibri"/>
              </a:rPr>
              <a:t> </a:t>
            </a:r>
            <a:r>
              <a:rPr lang="ru-RU" sz="2400" dirty="0">
                <a:latin typeface="Times New Roman"/>
                <a:ea typeface="Calibri"/>
              </a:rPr>
              <a:t>–  </a:t>
            </a:r>
            <a:r>
              <a:rPr lang="ru-RU" sz="2400" smtClean="0">
                <a:latin typeface="Times New Roman"/>
                <a:ea typeface="Calibri"/>
              </a:rPr>
              <a:t>еще один </a:t>
            </a:r>
            <a:r>
              <a:rPr lang="ru-RU" sz="2400" dirty="0" smtClean="0">
                <a:latin typeface="Times New Roman"/>
                <a:ea typeface="Calibri"/>
              </a:rPr>
              <a:t>прием</a:t>
            </a:r>
            <a:r>
              <a:rPr lang="ru-RU" sz="2400" dirty="0">
                <a:latin typeface="Times New Roman"/>
                <a:ea typeface="Calibri"/>
              </a:rPr>
              <a:t>, сформировавшийся в монастырских садах и занявший прочное место в последующем паркостроении. </a:t>
            </a:r>
            <a:endParaRPr lang="ru-RU" sz="2400" dirty="0" smtClean="0">
              <a:latin typeface="Times New Roman"/>
              <a:ea typeface="Calibri"/>
            </a:endParaRPr>
          </a:p>
          <a:p>
            <a:pPr algn="just"/>
            <a:r>
              <a:rPr lang="ru-RU" sz="2400" dirty="0" smtClean="0">
                <a:latin typeface="Times New Roman"/>
                <a:ea typeface="Calibri"/>
              </a:rPr>
              <a:t>	Если </a:t>
            </a:r>
            <a:r>
              <a:rPr lang="ru-RU" sz="2400" dirty="0">
                <a:latin typeface="Times New Roman"/>
                <a:ea typeface="Calibri"/>
              </a:rPr>
              <a:t>римляне использовали мотив лабиринта в декоре мозаик и фресок, христиане превратили его в символ препятствия к спасению. Лабиринты часто </a:t>
            </a:r>
            <a:r>
              <a:rPr lang="ru-RU" sz="2400" dirty="0" smtClean="0">
                <a:latin typeface="Times New Roman"/>
                <a:ea typeface="Calibri"/>
              </a:rPr>
              <a:t>встречались </a:t>
            </a:r>
            <a:r>
              <a:rPr lang="ru-RU" sz="2400" dirty="0">
                <a:latin typeface="Times New Roman"/>
                <a:ea typeface="Calibri"/>
              </a:rPr>
              <a:t>в интерьере церквей. В средние века для кающихся богомольцев на полу храма выкладывали мозаичные спирально - извилистые дорожки, по которым верующие должны были пройти на коленях от входа в храм до алтаря по всем изгибам и поворотам лабиринта. Такое наказание налагалось </a:t>
            </a:r>
            <a:r>
              <a:rPr lang="ru-RU" sz="2400" dirty="0">
                <a:solidFill>
                  <a:prstClr val="white"/>
                </a:solidFill>
                <a:latin typeface="Times New Roman"/>
                <a:ea typeface="Calibri"/>
              </a:rPr>
              <a:t>для искупления своих грехов </a:t>
            </a:r>
            <a:r>
              <a:rPr lang="ru-RU" sz="2400" dirty="0" smtClean="0">
                <a:latin typeface="Times New Roman"/>
                <a:ea typeface="Calibri"/>
              </a:rPr>
              <a:t>на </a:t>
            </a:r>
            <a:r>
              <a:rPr lang="ru-RU" sz="2400" dirty="0">
                <a:latin typeface="Times New Roman"/>
                <a:ea typeface="Calibri"/>
              </a:rPr>
              <a:t>тех, кто не мог совершить паломничество к святым </a:t>
            </a:r>
            <a:r>
              <a:rPr lang="ru-RU" sz="2400" dirty="0" smtClean="0">
                <a:latin typeface="Times New Roman"/>
                <a:ea typeface="Calibri"/>
              </a:rPr>
              <a:t>местам.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46851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301473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934"/>
            <a:ext cx="5676923" cy="64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04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764704"/>
            <a:ext cx="84969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/>
                <a:ea typeface="Calibri"/>
              </a:rPr>
              <a:t>	В дальнейшем </a:t>
            </a:r>
            <a:r>
              <a:rPr lang="ru-RU" sz="2400" dirty="0">
                <a:latin typeface="Times New Roman"/>
                <a:ea typeface="Calibri"/>
              </a:rPr>
              <a:t>от выполнения утомительного обряда в церкви лабиринты перешли к </a:t>
            </a:r>
            <a:r>
              <a:rPr lang="ru-RU" sz="2400" dirty="0" smtClean="0">
                <a:latin typeface="Times New Roman"/>
                <a:ea typeface="Calibri"/>
              </a:rPr>
              <a:t>прогулкам </a:t>
            </a:r>
            <a:r>
              <a:rPr lang="ru-RU" sz="2400" dirty="0">
                <a:latin typeface="Times New Roman"/>
                <a:ea typeface="Calibri"/>
              </a:rPr>
              <a:t>в садах, где дорожки разделялись стенами стриженой изгороди.</a:t>
            </a:r>
            <a:endParaRPr lang="ru-RU" sz="2400" dirty="0" smtClean="0">
              <a:latin typeface="Times New Roman"/>
              <a:ea typeface="Calibri"/>
            </a:endParaRPr>
          </a:p>
          <a:p>
            <a:pPr indent="228600" algn="just"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Calibri"/>
              </a:rPr>
              <a:t>	Занимая </a:t>
            </a:r>
            <a:r>
              <a:rPr lang="ru-RU" sz="2400" dirty="0">
                <a:latin typeface="Times New Roman"/>
                <a:ea typeface="Calibri"/>
              </a:rPr>
              <a:t>маленькую площадь, </a:t>
            </a:r>
            <a:r>
              <a:rPr lang="ru-RU" sz="2400" dirty="0" smtClean="0">
                <a:latin typeface="Times New Roman"/>
                <a:ea typeface="Calibri"/>
              </a:rPr>
              <a:t>такой </a:t>
            </a:r>
            <a:r>
              <a:rPr lang="ru-RU" sz="2400" dirty="0">
                <a:latin typeface="Times New Roman"/>
                <a:ea typeface="Calibri"/>
              </a:rPr>
              <a:t>лабиринт создавал впечатление бесконечной длины дорожек и давал возможность совершать длительные прогулки. Говорят, в таких лабиринтах были скрыты люки тайного подземного хода. Наверное, именно о таком лабиринте писал </a:t>
            </a:r>
            <a:r>
              <a:rPr lang="ru-RU" sz="2400" dirty="0" err="1">
                <a:latin typeface="Times New Roman"/>
                <a:ea typeface="Calibri"/>
              </a:rPr>
              <a:t>Джефф</a:t>
            </a:r>
            <a:r>
              <a:rPr lang="ru-RU" sz="2400" dirty="0">
                <a:latin typeface="Times New Roman"/>
                <a:ea typeface="Calibri"/>
              </a:rPr>
              <a:t> </a:t>
            </a:r>
            <a:r>
              <a:rPr lang="ru-RU" sz="2400" dirty="0" err="1">
                <a:latin typeface="Times New Roman"/>
                <a:ea typeface="Calibri"/>
              </a:rPr>
              <a:t>Савард</a:t>
            </a:r>
            <a:r>
              <a:rPr lang="ru-RU" sz="2400" dirty="0">
                <a:latin typeface="Times New Roman"/>
                <a:ea typeface="Calibri"/>
              </a:rPr>
              <a:t> в своей книге «…лабиринт воспринимается как островок спокойствия в хаотичном мире, тихое место, предназначенное для раздумий и созерцания. Извилистая тропа лабиринта приглашает посетителя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очистить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свой разум, освежить душу, умерить пыл, сбавить скорость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…»</a:t>
            </a:r>
            <a:endParaRPr lang="ru-RU" sz="2000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721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ДОКУМЕНТЫ\Сады средневековья\сад-лабиринт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238" y="908720"/>
            <a:ext cx="8679444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D:\ДОКУМЕНТЫ\Сады средневековья\PicsDesktop.net_1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679444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D:\ДОКУМЕНТЫ\Сады средневековья\domaine de villarceaux (95)_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239" y="908720"/>
            <a:ext cx="8679443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04504" y="188640"/>
            <a:ext cx="30019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prstClr val="white"/>
                </a:solidFill>
                <a:latin typeface="Times New Roman"/>
                <a:ea typeface="Calibri"/>
              </a:rPr>
              <a:t>Сады-лабиринты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45178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Впоследствии сады-лабиринты получили широкое распространение в регулярных и даже пейзажных парках Европы. В России такой лабиринт был в Летнем саду (не сохранился),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в регулярной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части Павловского парка (восстановлен) и парке Сокольники, где его дороги имели вид переплетенных эллипсов, вписанных в еловый массив (утрачен).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7410" name="Picture 2" descr="D:\ДОКУМЕНТЫ\Сады средневековья\сад-лабиринт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06963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:\ДОКУМЕНТЫ\Сады средневековья\сад-лабиринт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3089" y="2394905"/>
            <a:ext cx="3240791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406963"/>
            <a:ext cx="4287640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2668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Современные сады-лабиринты</a:t>
            </a:r>
            <a:endParaRPr lang="ru-RU" sz="2800" b="1" i="1" dirty="0"/>
          </a:p>
        </p:txBody>
      </p:sp>
      <p:pic>
        <p:nvPicPr>
          <p:cNvPr id="18434" name="Picture 2" descr="D:\ДОКУМЕНТЫ\Сады средневековья\сад-лабиринт 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996" y="817433"/>
            <a:ext cx="7968000" cy="59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D:\ДОКУМЕНТЫ\Сады средневековья\сад-лабиринт 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996" y="817433"/>
            <a:ext cx="7968000" cy="59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D:\ДОКУМЕНТЫ\Сады средневековья\современный сад-лабиринт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996" y="821445"/>
            <a:ext cx="7968000" cy="59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D:\ДОКУМЕНТЫ\Сады средневековья\современный сад-лабиринт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922" y="817433"/>
            <a:ext cx="7968000" cy="59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D:\ДОКУМЕНТЫ\Сады средневековья\современный сад-лабиринт 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722" y="821445"/>
            <a:ext cx="8366400" cy="59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D:\ДОКУМЕНТЫ\Сады средневековья\современный сад-лабиринт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722" y="821445"/>
            <a:ext cx="8487411" cy="59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D:\ДОКУМЕНТЫ\Сады средневековья\современный сад-лабиринт 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722" y="817433"/>
            <a:ext cx="8487411" cy="59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76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95784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2800" b="1" i="1" dirty="0">
                <a:latin typeface="Times New Roman"/>
                <a:ea typeface="Calibri"/>
                <a:cs typeface="Times New Roman"/>
              </a:rPr>
              <a:t>Сады замков или </a:t>
            </a:r>
            <a:r>
              <a:rPr lang="ru-RU" sz="2800" b="1" i="1" dirty="0" smtClean="0">
                <a:latin typeface="Times New Roman"/>
                <a:ea typeface="Calibri"/>
                <a:cs typeface="Times New Roman"/>
              </a:rPr>
              <a:t>феодальный </a:t>
            </a:r>
            <a:r>
              <a:rPr lang="ru-RU" sz="2800" b="1" i="1" dirty="0">
                <a:latin typeface="Times New Roman"/>
                <a:ea typeface="Calibri"/>
                <a:cs typeface="Times New Roman"/>
              </a:rPr>
              <a:t>тип садов.</a:t>
            </a:r>
            <a:endParaRPr lang="ru-RU" sz="28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412776"/>
            <a:ext cx="83529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/>
                <a:ea typeface="Calibri"/>
              </a:rPr>
              <a:t>	Особый </a:t>
            </a:r>
            <a:r>
              <a:rPr lang="ru-RU" sz="2400" dirty="0">
                <a:latin typeface="Times New Roman"/>
                <a:ea typeface="Calibri"/>
              </a:rPr>
              <a:t>характер носили сады в замках. Феодальные сады в отличие от монастырских были меньшего размера, располагались внутри замков и крепостей – были небольшими и замкнутыми. Здесь выращивали цветы, имелся источник – колодец, иногда миниатюрный бассейн или фонтан, и почти всегда скамья в виде выступа, покрытого дерном, – прием, получивший впоследствии широкое распространение в парках. В них устраивались крытые аллеи из винограда, розарии, выращивались яблони, а также цветы, высаживаемые в клумбы по специальным рисункам.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17715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ДОКУМЕНТЫ\Сады средневековья\Сады средневековья\fmc661913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83200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53212" y="106067"/>
            <a:ext cx="2284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Сады замков </a:t>
            </a:r>
            <a:endParaRPr lang="ru-RU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5360029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5727" y="800712"/>
            <a:ext cx="3865785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6979" y="3716712"/>
            <a:ext cx="367788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1918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76672"/>
            <a:ext cx="864096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	В </a:t>
            </a:r>
            <a:r>
              <a:rPr lang="ru-RU" sz="2800" dirty="0">
                <a:latin typeface="Times New Roman" pitchFamily="18" charset="0"/>
                <a:ea typeface="Calibri"/>
                <a:cs typeface="Times New Roman" pitchFamily="18" charset="0"/>
              </a:rPr>
              <a:t>конце IV в. блестящая эпоха античности с ее науками, искусством, архитектурой завершила свое существование, уступив место новой эпохе - феодализму. Период времени, насчитывающий тысячелетие между падением Рима (конец IV в.) и эпохой Возрождения в Италии (XIV в.), называется средними веками, или эпохой средневековья. Это было время формирования европейских государств, постоянных междоусобных войн и восстаний, время утверждения христианства. 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	В </a:t>
            </a:r>
            <a:r>
              <a:rPr lang="ru-RU" sz="2800" dirty="0">
                <a:latin typeface="Times New Roman" pitchFamily="18" charset="0"/>
                <a:ea typeface="Calibri"/>
                <a:cs typeface="Times New Roman" pitchFamily="18" charset="0"/>
              </a:rPr>
              <a:t>истории архитектуры средневековье делят на три периода: раннесредневековый (IV-IX вв.), романский (X-XII вв.), готический (конец XII-XIV вв.).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475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0" y="583495"/>
            <a:ext cx="5498695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11337" y="583495"/>
            <a:ext cx="320384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/>
                <a:ea typeface="Calibri"/>
              </a:rPr>
              <a:t>	Замковые </a:t>
            </a:r>
            <a:r>
              <a:rPr lang="ru-RU" sz="2400" dirty="0">
                <a:latin typeface="Times New Roman"/>
                <a:ea typeface="Calibri"/>
              </a:rPr>
              <a:t>сады находились обычно под особым наблюдением хозяйки замка и служили маленьким оазисом спокойствия среди шумной </a:t>
            </a:r>
            <a:r>
              <a:rPr lang="ru-RU" sz="2400" dirty="0" smtClean="0">
                <a:latin typeface="Times New Roman"/>
                <a:ea typeface="Calibri"/>
              </a:rPr>
              <a:t>толпы </a:t>
            </a:r>
            <a:r>
              <a:rPr lang="ru-RU" sz="2400" dirty="0">
                <a:latin typeface="Times New Roman"/>
                <a:ea typeface="Calibri"/>
              </a:rPr>
              <a:t>обитателей замка, наполнявшей его дворы. Здесь же выращивались как лекарственные травы, 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445224"/>
            <a:ext cx="88356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/>
                <a:ea typeface="Calibri"/>
              </a:rPr>
              <a:t>так и ядовитые, травы для украшений и имевшие символическое значение. Особое внимание уделялось душистым травам.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405574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4132"/>
            <a:ext cx="4121514" cy="39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Times New Roman"/>
                <a:ea typeface="Calibri"/>
              </a:rPr>
              <a:t>	</a:t>
            </a:r>
            <a:r>
              <a:rPr lang="ru-RU" sz="2400" dirty="0" smtClean="0">
                <a:latin typeface="Times New Roman"/>
                <a:ea typeface="Calibri"/>
              </a:rPr>
              <a:t>Их </a:t>
            </a:r>
            <a:r>
              <a:rPr lang="ru-RU" sz="2400" dirty="0">
                <a:latin typeface="Times New Roman"/>
                <a:ea typeface="Calibri"/>
              </a:rPr>
              <a:t>душистость отвечала представлениям о рае, услаждающем все чувства человека, но другой причиной их культивирования было то, что замки и города, вследствие низких санитарных условий, были полны дурных запахов. В средневековых садах </a:t>
            </a:r>
            <a:r>
              <a:rPr lang="ru-RU" sz="2400" dirty="0" smtClean="0">
                <a:latin typeface="Times New Roman"/>
                <a:ea typeface="Calibri"/>
              </a:rPr>
              <a:t>сажались </a:t>
            </a:r>
            <a:r>
              <a:rPr lang="ru-RU" sz="2400" dirty="0">
                <a:solidFill>
                  <a:prstClr val="white"/>
                </a:solidFill>
                <a:latin typeface="Times New Roman"/>
                <a:ea typeface="Calibri"/>
              </a:rPr>
              <a:t>розы</a:t>
            </a:r>
            <a:r>
              <a:rPr lang="ru-RU" sz="2400" dirty="0" smtClean="0">
                <a:latin typeface="Times New Roman"/>
                <a:ea typeface="Calibri"/>
              </a:rPr>
              <a:t>, </a:t>
            </a:r>
            <a:r>
              <a:rPr lang="ru-RU" sz="2400" dirty="0">
                <a:latin typeface="Times New Roman"/>
                <a:ea typeface="Calibri"/>
              </a:rPr>
              <a:t>вывезенные крестоносцами с Ближнего </a:t>
            </a:r>
            <a:r>
              <a:rPr lang="ru-RU" sz="2400" dirty="0" smtClean="0">
                <a:latin typeface="Times New Roman"/>
                <a:ea typeface="Calibri"/>
              </a:rPr>
              <a:t>Востока.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229859"/>
            <a:ext cx="88020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/>
                <a:ea typeface="Calibri"/>
              </a:rPr>
              <a:t>	В </a:t>
            </a:r>
            <a:r>
              <a:rPr lang="ru-RU" sz="2400" dirty="0">
                <a:latin typeface="Times New Roman"/>
                <a:ea typeface="Calibri"/>
              </a:rPr>
              <a:t>первые века после падения Римской империи розы в Европе, отнесенные к языческой, нечестивой, греховной роскоши, были уничтожены, и лишь спустя столетие вновь появились в садах.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95777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328" y="129290"/>
            <a:ext cx="4836052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260648"/>
            <a:ext cx="392392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Растения с ценными целебными свойствами становятся в средневековье основой духов и косметических средств. Такие садики называли садами «ученых женщин», которые изобрели первые ароматические снадобья.</a:t>
            </a:r>
            <a:r>
              <a:rPr lang="ru-RU" sz="2400" dirty="0">
                <a:solidFill>
                  <a:srgbClr val="000000"/>
                </a:solidFill>
                <a:latin typeface="Franklin Gothic Medium"/>
                <a:ea typeface="Calibri"/>
                <a:cs typeface="Times New Roman"/>
              </a:rPr>
              <a:t>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В странах Европы в средневековье люди почти не мылись и, чтобы отбить запах, обмазывали себя пахучими смесями из десятков ингредиентов, так появились первые духи. 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328" y="3834000"/>
            <a:ext cx="4836052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1622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8569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Выращивались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«сладко пахнущие» рас­тения - розы, лилии, примулы, фиалки, васильки,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не только для использования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ритуалах,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украшениях, но 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даже в кушаньях.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Фиалки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добавляли в салаты. Примула, фиалки, ро­зовые лепестки и боярышник в смеси с медом и саха­ром составляли любимое лакомство.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Первое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упоминание о цветочном саде роз и фиалок относится примерно к 1000 году.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794288"/>
            <a:ext cx="6336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864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Именно в это время появляются такие декоративные элементы, как цветники, трельяжи, перголы, появляется мода на горшечные растения. В горшках выращивали пряно-ароматические растения, цветы и экзотические комнатные растения, которые  попадали в Европу после крестовых походов. При замках крупных феодалов создаются более обширные сады не только утилитарного назначения, но и для отдыха. 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3734" y="2878283"/>
            <a:ext cx="5188690" cy="37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1843" y="2878283"/>
            <a:ext cx="4443212" cy="37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2878283"/>
            <a:ext cx="2540237" cy="37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6016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/>
                <a:ea typeface="Calibri"/>
              </a:rPr>
              <a:t>	Вблизи </a:t>
            </a:r>
            <a:r>
              <a:rPr lang="ru-RU" sz="2400" dirty="0">
                <a:latin typeface="Times New Roman"/>
                <a:ea typeface="Calibri"/>
              </a:rPr>
              <a:t>оборонительных укреплений замка устраивались "луга цветов" – </a:t>
            </a:r>
            <a:r>
              <a:rPr lang="ru-RU" sz="2400" dirty="0" smtClean="0">
                <a:latin typeface="Times New Roman"/>
                <a:ea typeface="Calibri"/>
              </a:rPr>
              <a:t>сады для </a:t>
            </a:r>
            <a:r>
              <a:rPr lang="ru-RU" sz="2400" dirty="0">
                <a:latin typeface="Times New Roman"/>
                <a:ea typeface="Calibri"/>
              </a:rPr>
              <a:t>турниров и светских забав. </a:t>
            </a:r>
            <a:endParaRPr lang="ru-RU" sz="2400" dirty="0"/>
          </a:p>
        </p:txBody>
      </p:sp>
      <p:pic>
        <p:nvPicPr>
          <p:cNvPr id="23554" name="Picture 2" descr="D:\ДОКУМЕНТЫ\ОСПИ рабочий материал\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7580124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D:\ДОКУМЕНТЫ\ОСПИ рабочий материал\22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4633" y="1219171"/>
            <a:ext cx="5807396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061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60032" y="40649"/>
            <a:ext cx="421196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Большой известностью пользовались сады императора Карла Великого (768-814 гг.), они делились на утилитарные и «потешные».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	«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Потешные» сады украшались газонами, цветами, невысокими деревьями, птицами и зверинцем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pPr indent="449580" algn="just"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</a:rPr>
              <a:t>В позднее средневековье появились «сады любви»: сады, предназначенные для любовных уединений, </a:t>
            </a:r>
            <a:r>
              <a:rPr lang="ru-RU" sz="2400" dirty="0" smtClean="0">
                <a:latin typeface="Times New Roman"/>
                <a:ea typeface="Calibri"/>
              </a:rPr>
              <a:t>свиданий, </a:t>
            </a:r>
            <a:r>
              <a:rPr lang="ru-RU" sz="2400" dirty="0">
                <a:latin typeface="Times New Roman"/>
                <a:ea typeface="Calibri"/>
              </a:rPr>
              <a:t>а также просто для отдыха от шумной придворной жизни. 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3" y="706136"/>
            <a:ext cx="4690022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4593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62282"/>
            <a:ext cx="4578350" cy="593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62384"/>
            <a:ext cx="424847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/>
                <a:ea typeface="Calibri"/>
              </a:rPr>
              <a:t>	Такие </a:t>
            </a:r>
            <a:r>
              <a:rPr lang="ru-RU" sz="2400" dirty="0">
                <a:latin typeface="Times New Roman"/>
                <a:ea typeface="Calibri"/>
              </a:rPr>
              <a:t>сады имели </a:t>
            </a:r>
            <a:r>
              <a:rPr lang="ru-RU" sz="2400" dirty="0" smtClean="0">
                <a:latin typeface="Times New Roman"/>
                <a:ea typeface="Calibri"/>
              </a:rPr>
              <a:t>в центре </a:t>
            </a:r>
            <a:r>
              <a:rPr lang="ru-RU" sz="2400" dirty="0">
                <a:latin typeface="Times New Roman"/>
                <a:ea typeface="Calibri"/>
              </a:rPr>
              <a:t>небольшие бассейны для купаний. Здесь музицировали, вели беседы, читали книги, танцевали, играли в различные </a:t>
            </a:r>
            <a:r>
              <a:rPr lang="ru-RU" sz="2400" dirty="0" smtClean="0">
                <a:latin typeface="Times New Roman"/>
                <a:ea typeface="Calibri"/>
              </a:rPr>
              <a:t>игры.</a:t>
            </a:r>
            <a:r>
              <a:rPr lang="ru-RU" sz="2400" dirty="0">
                <a:latin typeface="Times New Roman"/>
                <a:ea typeface="Calibri"/>
              </a:rPr>
              <a:t> </a:t>
            </a:r>
            <a:r>
              <a:rPr lang="ru-RU" sz="2400" dirty="0" smtClean="0">
                <a:latin typeface="Times New Roman"/>
                <a:ea typeface="Calibri"/>
              </a:rPr>
              <a:t>	Хорошее </a:t>
            </a:r>
            <a:r>
              <a:rPr lang="ru-RU" sz="2400" dirty="0">
                <a:latin typeface="Times New Roman"/>
                <a:ea typeface="Calibri"/>
              </a:rPr>
              <a:t>изображение такого «сада любви» сохранилось на миниатюре «Сад удовольствий</a:t>
            </a:r>
            <a:r>
              <a:rPr lang="ru-RU" sz="2400" dirty="0" smtClean="0">
                <a:latin typeface="Times New Roman"/>
                <a:ea typeface="Calibri"/>
              </a:rPr>
              <a:t>».</a:t>
            </a:r>
            <a:r>
              <a:rPr lang="ru-RU" sz="2400" dirty="0">
                <a:latin typeface="Times New Roman"/>
                <a:ea typeface="Calibri"/>
              </a:rPr>
              <a:t> Молодые люди купаются в </a:t>
            </a:r>
            <a:r>
              <a:rPr lang="ru-RU" sz="2400" dirty="0" smtClean="0">
                <a:latin typeface="Times New Roman"/>
                <a:ea typeface="Calibri"/>
              </a:rPr>
              <a:t>«Фонтане Юности», </a:t>
            </a:r>
            <a:r>
              <a:rPr lang="ru-RU" sz="2400" dirty="0">
                <a:latin typeface="Times New Roman"/>
                <a:ea typeface="Calibri"/>
              </a:rPr>
              <a:t>пьют вино и наслаждаются музыкой. Совместное купание в небольших бассейнах мужчин и женщин довольно часто изображается в средневековых </a:t>
            </a:r>
            <a:r>
              <a:rPr lang="ru-RU" sz="2400" dirty="0" smtClean="0">
                <a:latin typeface="Times New Roman"/>
                <a:ea typeface="Calibri"/>
              </a:rPr>
              <a:t>миниатюрах</a:t>
            </a:r>
            <a:r>
              <a:rPr lang="ru-RU" sz="2400" dirty="0" smtClean="0"/>
              <a:t>.</a:t>
            </a:r>
            <a:endParaRPr lang="ru-RU" sz="2400" dirty="0" smtClean="0"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169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4800"/>
            <a:ext cx="47625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797510"/>
            <a:ext cx="38519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Совместное купание в небольших бассейнах мужчин и женщин довольно часто изображается в средневековых миниатюрах: по-видимому, в этом не было ничего удивительного в условиях «коммунальной» жизни средневековых замков и городов, где уединение было желанным, но не всегда доступным.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22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1852" y="116632"/>
            <a:ext cx="878497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Основные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объекты садово-паркового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искусства средневековья: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монастырские </a:t>
            </a:r>
            <a:r>
              <a:rPr lang="ru-RU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сады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внутримонастырские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сады-клуатры,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 аптекарские огороды,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>
                <a:latin typeface="Times New Roman"/>
                <a:ea typeface="Calibri"/>
              </a:rPr>
              <a:t>плодовые </a:t>
            </a:r>
            <a:r>
              <a:rPr lang="ru-RU" sz="2400" dirty="0" smtClean="0">
                <a:latin typeface="Times New Roman"/>
                <a:ea typeface="Calibri"/>
              </a:rPr>
              <a:t>(райские) сады,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- сады-лабиринты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феодальные сады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- декоративные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утилитарные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сады,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потешные сады,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увеселительные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рощи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(цветочный луг и сад любви). </a:t>
            </a:r>
          </a:p>
          <a:p>
            <a:pPr algn="just"/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средних веков характерно использование достижений античного естествознания и теории садово-паркового искусства и дальнейшее их усовершенствование. Можно выделить такие особенности садового строительства средневековья: геометричность планировки внутренних садиков; рядовые посадки и стрижка деревьев; лабиринт;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символика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212288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541" y="620688"/>
            <a:ext cx="85689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	Смена </a:t>
            </a:r>
            <a:r>
              <a:rPr lang="ru-RU" sz="2800" dirty="0">
                <a:latin typeface="Times New Roman" pitchFamily="18" charset="0"/>
                <a:ea typeface="Calibri"/>
                <a:cs typeface="Times New Roman" pitchFamily="18" charset="0"/>
              </a:rPr>
              <a:t>архитектурных стилей существенно не отражается на паркостроении, поскольку в этот период садово-парковое искусство, являющееся самым уязвимым из всех видов искусства и более других требующее для своего существования мирной обстановки, приостанавливает свое развитие. Оно существует в виде небольших садов при монастырях и замках, т. е. на территориях, относительно защищенных от разрушения. 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ea typeface="Calibri"/>
                <a:cs typeface="Times New Roman" pitchFamily="18" charset="0"/>
              </a:rPr>
              <a:t>	Период </a:t>
            </a:r>
            <a:r>
              <a:rPr lang="ru-RU" sz="2800" dirty="0">
                <a:latin typeface="Times New Roman" pitchFamily="18" charset="0"/>
                <a:ea typeface="Calibri"/>
                <a:cs typeface="Times New Roman" pitchFamily="18" charset="0"/>
              </a:rPr>
              <a:t>средневековья, который продолжался почти тысячу лет, не оставил образцовых садов, не создал своего готического стиля садовой архитектуры.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291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1070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Лабораторно-практическая работа № </a:t>
            </a: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3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 smtClean="0">
                <a:latin typeface="Times New Roman"/>
                <a:ea typeface="Calibri"/>
                <a:cs typeface="Times New Roman"/>
              </a:rPr>
              <a:t>«</a:t>
            </a:r>
            <a:r>
              <a:rPr lang="ru-RU" sz="2400" b="1" i="1" dirty="0">
                <a:latin typeface="Times New Roman"/>
                <a:ea typeface="Times New Roman"/>
                <a:cs typeface="Times New Roman"/>
              </a:rPr>
              <a:t>План средневекового монастыря Святого Галла».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66" y="1484784"/>
            <a:ext cx="5402263" cy="44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55909" y="1239979"/>
            <a:ext cx="3384376" cy="2861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u="sng" dirty="0">
                <a:latin typeface="Times New Roman"/>
                <a:ea typeface="Calibri"/>
                <a:cs typeface="Times New Roman"/>
              </a:rPr>
              <a:t>стилевые особенности: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2400" i="1" dirty="0" smtClean="0">
                <a:latin typeface="Times New Roman"/>
                <a:ea typeface="Calibri"/>
                <a:cs typeface="Times New Roman"/>
              </a:rPr>
              <a:t>осевое </a:t>
            </a:r>
            <a:r>
              <a:rPr lang="ru-RU" sz="2400" i="1" dirty="0">
                <a:latin typeface="Times New Roman"/>
                <a:ea typeface="Calibri"/>
                <a:cs typeface="Times New Roman"/>
              </a:rPr>
              <a:t>построение; 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2400" i="1" dirty="0">
                <a:latin typeface="Times New Roman"/>
                <a:ea typeface="Calibri"/>
                <a:cs typeface="Times New Roman"/>
              </a:rPr>
              <a:t>использование симметрии; 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2400" i="1" dirty="0">
                <a:latin typeface="Times New Roman"/>
                <a:ea typeface="Calibri"/>
                <a:cs typeface="Times New Roman"/>
              </a:rPr>
              <a:t>формирование замкнутых </a:t>
            </a:r>
            <a:r>
              <a:rPr lang="ru-RU" sz="2400" i="1" dirty="0" smtClean="0">
                <a:latin typeface="Times New Roman"/>
                <a:ea typeface="Calibri"/>
                <a:cs typeface="Times New Roman"/>
              </a:rPr>
              <a:t>композиций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55909" y="3990792"/>
            <a:ext cx="33843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u="sng" dirty="0">
                <a:latin typeface="Times New Roman"/>
                <a:ea typeface="Calibri"/>
                <a:cs typeface="Times New Roman"/>
              </a:rPr>
              <a:t>основные элементы: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400" i="1" dirty="0">
                <a:latin typeface="Times New Roman"/>
                <a:ea typeface="Calibri"/>
                <a:cs typeface="Times New Roman"/>
              </a:rPr>
              <a:t>1. Домик лекаря. 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400" i="1" dirty="0">
                <a:latin typeface="Times New Roman"/>
                <a:ea typeface="Calibri"/>
                <a:cs typeface="Times New Roman"/>
              </a:rPr>
              <a:t>2. Сад лекарственных растений. </a:t>
            </a:r>
            <a:endParaRPr lang="ru-RU" sz="2400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400" i="1" dirty="0">
                <a:latin typeface="Times New Roman"/>
                <a:ea typeface="Calibri"/>
                <a:cs typeface="Times New Roman"/>
              </a:rPr>
              <a:t>3. </a:t>
            </a:r>
            <a:r>
              <a:rPr lang="ru-RU" sz="2400" i="1" dirty="0" smtClean="0">
                <a:latin typeface="Times New Roman"/>
                <a:ea typeface="Calibri"/>
                <a:cs typeface="Times New Roman"/>
              </a:rPr>
              <a:t>Клуатр.</a:t>
            </a:r>
          </a:p>
          <a:p>
            <a:pPr algn="just">
              <a:spcAft>
                <a:spcPts val="0"/>
              </a:spcAft>
            </a:pPr>
            <a:r>
              <a:rPr lang="ru-RU" sz="2400" i="1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4. Фруктовый </a:t>
            </a:r>
            <a:r>
              <a:rPr lang="ru-RU" sz="2400" i="1" dirty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сад и кладбище</a:t>
            </a:r>
            <a:endParaRPr lang="ru-RU" sz="2400" i="1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6064095"/>
            <a:ext cx="88117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i="1" dirty="0" smtClean="0">
                <a:latin typeface="Times New Roman"/>
                <a:ea typeface="Calibri"/>
                <a:cs typeface="Times New Roman"/>
              </a:rPr>
              <a:t>5</a:t>
            </a:r>
            <a:r>
              <a:rPr lang="ru-RU" sz="2400" i="1" dirty="0">
                <a:latin typeface="Times New Roman"/>
                <a:ea typeface="Calibri"/>
                <a:cs typeface="Times New Roman"/>
              </a:rPr>
              <a:t>. Огород</a:t>
            </a:r>
            <a:r>
              <a:rPr lang="ru-RU" sz="2400" i="1" dirty="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2400" i="1" dirty="0" smtClean="0">
                <a:latin typeface="Times New Roman"/>
                <a:ea typeface="Calibri"/>
                <a:cs typeface="Times New Roman"/>
              </a:rPr>
              <a:t>6</a:t>
            </a:r>
            <a:r>
              <a:rPr lang="ru-RU" sz="2400" i="1" dirty="0">
                <a:latin typeface="Times New Roman"/>
                <a:ea typeface="Calibri"/>
                <a:cs typeface="Times New Roman"/>
              </a:rPr>
              <a:t>. Хозяйственные пруды.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554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Контрольные вопросы:</a:t>
            </a: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457200" y="2249488"/>
            <a:ext cx="8229600" cy="4324350"/>
          </a:xfrm>
          <a:prstGeom prst="rect">
            <a:avLst/>
          </a:prstGeom>
        </p:spPr>
        <p:txBody>
          <a:bodyPr/>
          <a:lstStyle/>
          <a:p>
            <a:pPr marL="45085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 typeface="Trebuchet MS" pitchFamily="34" charset="0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Назовите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типы садов Средневековья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45085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 typeface="Trebuchet MS" pitchFamily="34" charset="0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Что такое монастырский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сад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?</a:t>
            </a:r>
          </a:p>
          <a:p>
            <a:pPr marL="45085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 typeface="Trebuchet MS" pitchFamily="34" charset="0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Как делились сады по своему назначению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?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45085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 typeface="Trebuchet MS" pitchFamily="34" charset="0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Какие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растения были в саду трав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?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45085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 typeface="Trebuchet MS" pitchFamily="34" charset="0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Что такое клуатр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?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45085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 typeface="Trebuchet MS" pitchFamily="34" charset="0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Опишите сад-лабиринт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45085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 typeface="Trebuchet MS" pitchFamily="34" charset="0"/>
              <a:buAutoNum type="arabicPeriod"/>
              <a:tabLst/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Сады замков, какие они были?</a:t>
            </a:r>
          </a:p>
          <a:p>
            <a:pPr marL="45085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 typeface="Trebuchet MS" pitchFamily="34" charset="0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Для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чего существовали «луга цветов»?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45085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 typeface="Trebuchet MS" pitchFamily="34" charset="0"/>
              <a:buAutoNum type="arabicPeriod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45085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60000"/>
              <a:buFont typeface="Trebuchet MS" pitchFamily="34" charset="0"/>
              <a:buAutoNum type="arabicPeriod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Список литературы</a:t>
            </a:r>
            <a:endParaRPr kumimoji="0" lang="ru-RU" sz="4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457200" y="2249488"/>
            <a:ext cx="8229600" cy="4324350"/>
          </a:xfrm>
          <a:prstGeom prst="rect">
            <a:avLst/>
          </a:prstGeom>
        </p:spPr>
        <p:txBody>
          <a:bodyPr/>
          <a:lstStyle/>
          <a:p>
            <a:pPr marL="274320" lvl="0" indent="-256032">
              <a:spcBef>
                <a:spcPct val="20000"/>
              </a:spcBef>
              <a:buSzPct val="60000"/>
            </a:pPr>
            <a:r>
              <a:rPr lang="ru-RU" dirty="0" smtClean="0"/>
              <a:t>     Горбатова</a:t>
            </a:r>
            <a:r>
              <a:rPr lang="ru-RU" dirty="0" smtClean="0"/>
              <a:t>, </a:t>
            </a:r>
            <a:r>
              <a:rPr lang="ru-RU" dirty="0" smtClean="0"/>
              <a:t>В.И.Основы </a:t>
            </a:r>
            <a:r>
              <a:rPr lang="ru-RU" dirty="0" smtClean="0"/>
              <a:t>садово-паркового искусства : Учебник для студ. учреждений сред. проф. образования / 3-е изд. стер. - М. : Академия, 2019. </a:t>
            </a:r>
            <a:endParaRPr lang="ru-RU" dirty="0" smtClean="0"/>
          </a:p>
          <a:p>
            <a:pPr marL="274320" lvl="0" indent="-256032">
              <a:spcBef>
                <a:spcPct val="20000"/>
              </a:spcBef>
              <a:buSzPct val="60000"/>
            </a:pPr>
            <a:r>
              <a:rPr lang="ru-RU" dirty="0" smtClean="0"/>
              <a:t>     </a:t>
            </a:r>
            <a:r>
              <a:rPr lang="ru-RU" dirty="0" err="1" smtClean="0"/>
              <a:t>Гостев</a:t>
            </a:r>
            <a:r>
              <a:rPr lang="ru-RU" dirty="0" smtClean="0"/>
              <a:t>, </a:t>
            </a:r>
            <a:r>
              <a:rPr lang="ru-RU" dirty="0" smtClean="0"/>
              <a:t>В.Ф. Проектирование </a:t>
            </a:r>
            <a:r>
              <a:rPr lang="ru-RU" dirty="0" smtClean="0"/>
              <a:t>садов и парков : Учебник / </a:t>
            </a:r>
            <a:r>
              <a:rPr lang="ru-RU" dirty="0" err="1" smtClean="0"/>
              <a:t>Юскевич</a:t>
            </a:r>
            <a:r>
              <a:rPr lang="ru-RU" dirty="0" smtClean="0"/>
              <a:t> Н.Н.- 5-е изд., стер. - СПб. : Лань, 2018</a:t>
            </a:r>
            <a:br>
              <a:rPr lang="ru-RU" dirty="0" smtClean="0"/>
            </a:br>
            <a:r>
              <a:rPr lang="ru-RU" dirty="0" smtClean="0"/>
              <a:t>Лежнева, </a:t>
            </a:r>
            <a:r>
              <a:rPr lang="ru-RU" dirty="0" smtClean="0"/>
              <a:t>Т.Н. Ландшафтное </a:t>
            </a:r>
            <a:r>
              <a:rPr lang="ru-RU" dirty="0" smtClean="0"/>
              <a:t>проектирование и садовый дизайн : Учебное пособие. - М. : Академия, </a:t>
            </a:r>
            <a:r>
              <a:rPr lang="ru-RU" dirty="0" smtClean="0"/>
              <a:t>2019</a:t>
            </a:r>
          </a:p>
          <a:p>
            <a:pPr marL="274320" lvl="0" indent="-256032">
              <a:spcBef>
                <a:spcPct val="20000"/>
              </a:spcBef>
              <a:buSzPct val="60000"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  </a:t>
            </a:r>
            <a:r>
              <a:rPr lang="ru-RU" dirty="0" smtClean="0"/>
              <a:t>Проектирование </a:t>
            </a:r>
            <a:r>
              <a:rPr lang="ru-RU" dirty="0" smtClean="0"/>
              <a:t>объектов садово-паркового и ландшафтного строительства : Учебник для студ. учреждений сред. проф. образования </a:t>
            </a:r>
            <a:r>
              <a:rPr lang="ru-RU" dirty="0" smtClean="0"/>
              <a:t> / </a:t>
            </a:r>
            <a:r>
              <a:rPr lang="ru-RU" dirty="0" smtClean="0"/>
              <a:t>Н.В. Волкова, И.А. Николаевская, В.С. </a:t>
            </a:r>
            <a:r>
              <a:rPr lang="ru-RU" dirty="0" err="1" smtClean="0"/>
              <a:t>Теодоронский</a:t>
            </a:r>
            <a:r>
              <a:rPr lang="ru-RU" dirty="0" smtClean="0"/>
              <a:t>, А.С. Юсифова. - </a:t>
            </a:r>
            <a:r>
              <a:rPr lang="ru-RU" dirty="0" smtClean="0"/>
              <a:t> М</a:t>
            </a:r>
            <a:r>
              <a:rPr lang="ru-RU" dirty="0" smtClean="0"/>
              <a:t>. : Академия, 2018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</a:b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9201" y="3356992"/>
            <a:ext cx="4274037" cy="33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5568" y="1484784"/>
            <a:ext cx="2207014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2800" b="1" dirty="0">
                <a:latin typeface="Times New Roman"/>
                <a:ea typeface="Times New Roman"/>
                <a:cs typeface="Times New Roman"/>
              </a:rPr>
              <a:t>Типы садов</a:t>
            </a:r>
            <a:r>
              <a:rPr lang="ru-RU" sz="2800" b="1" dirty="0" smtClean="0">
                <a:latin typeface="Times New Roman"/>
                <a:ea typeface="Times New Roman"/>
                <a:cs typeface="Times New Roman"/>
              </a:rPr>
              <a:t>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5568" y="2146401"/>
            <a:ext cx="8270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400" b="1" i="1" dirty="0" smtClean="0">
                <a:latin typeface="Times New Roman"/>
                <a:ea typeface="Calibri"/>
              </a:rPr>
              <a:t>Монастырский сад</a:t>
            </a:r>
          </a:p>
          <a:p>
            <a:pPr marL="457200" indent="-457200">
              <a:buAutoNum type="arabicPeriod"/>
            </a:pPr>
            <a:r>
              <a:rPr lang="ru-RU" sz="2400" b="1" i="1" dirty="0" smtClean="0">
                <a:latin typeface="Times New Roman"/>
                <a:ea typeface="Calibri"/>
              </a:rPr>
              <a:t>Сады </a:t>
            </a:r>
            <a:r>
              <a:rPr lang="ru-RU" sz="2400" b="1" i="1" dirty="0">
                <a:latin typeface="Times New Roman"/>
                <a:ea typeface="Calibri"/>
              </a:rPr>
              <a:t>замков или </a:t>
            </a:r>
            <a:r>
              <a:rPr lang="ru-RU" sz="2400" b="1" i="1" dirty="0" smtClean="0">
                <a:latin typeface="Times New Roman"/>
                <a:ea typeface="Calibri"/>
              </a:rPr>
              <a:t>феодальный </a:t>
            </a:r>
            <a:r>
              <a:rPr lang="ru-RU" sz="2400" b="1" i="1" dirty="0">
                <a:latin typeface="Times New Roman"/>
                <a:ea typeface="Calibri"/>
              </a:rPr>
              <a:t>тип </a:t>
            </a:r>
            <a:r>
              <a:rPr lang="ru-RU" sz="2400" b="1" i="1" dirty="0" smtClean="0">
                <a:latin typeface="Times New Roman"/>
                <a:ea typeface="Calibri"/>
              </a:rPr>
              <a:t>садов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latin typeface="Times New Roman"/>
                <a:ea typeface="Calibri"/>
              </a:rPr>
              <a:t>«</a:t>
            </a:r>
            <a:r>
              <a:rPr lang="ru-RU" sz="2400" b="1" i="1" dirty="0" smtClean="0">
                <a:latin typeface="Times New Roman"/>
                <a:ea typeface="Calibri"/>
              </a:rPr>
              <a:t>Луга цветов» </a:t>
            </a:r>
            <a:r>
              <a:rPr lang="ru-RU" sz="2400" b="1" i="1" dirty="0">
                <a:latin typeface="Times New Roman"/>
                <a:ea typeface="Calibri"/>
              </a:rPr>
              <a:t>– для турниров и светских </a:t>
            </a:r>
            <a:r>
              <a:rPr lang="ru-RU" sz="2400" b="1" i="1" dirty="0" smtClean="0">
                <a:latin typeface="Times New Roman"/>
                <a:ea typeface="Calibri"/>
              </a:rPr>
              <a:t>забав</a:t>
            </a:r>
          </a:p>
          <a:p>
            <a:pPr marL="457200" indent="-457200">
              <a:buAutoNum type="arabicPeriod"/>
            </a:pPr>
            <a:r>
              <a:rPr lang="ru-RU" sz="2400" b="1" i="1" dirty="0" smtClean="0">
                <a:latin typeface="Times New Roman"/>
                <a:ea typeface="Calibri"/>
              </a:rPr>
              <a:t>«Сады любви»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20" y="0"/>
            <a:ext cx="2272455" cy="29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61048"/>
            <a:ext cx="3162164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D:\ДОКУМЕНТЫ\ОСПИ рабочий материал\22.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1885" y="116632"/>
            <a:ext cx="2520000" cy="234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701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16632"/>
            <a:ext cx="8784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Средневековые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сады Европы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значительно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уменьшились в размерах по сравнению с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античными, изменилось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их назначение.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Декоративные, прогулочные сады стали большой редкостью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уменьшились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 крохотных участков, зажатых среди мощных стен феодальных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замков и монастырей. </a:t>
            </a:r>
            <a:r>
              <a:rPr lang="ru-RU" sz="2400" dirty="0" smtClean="0"/>
              <a:t>Эти </a:t>
            </a:r>
            <a:r>
              <a:rPr lang="ru-RU" sz="2400" dirty="0"/>
              <a:t>сады </a:t>
            </a:r>
            <a:r>
              <a:rPr lang="ru-RU" sz="2400" dirty="0" smtClean="0"/>
              <a:t>использовались, в основном, для </a:t>
            </a:r>
            <a:r>
              <a:rPr lang="ru-RU" sz="2400" dirty="0"/>
              <a:t>разведения </a:t>
            </a:r>
            <a:r>
              <a:rPr lang="ru-RU" sz="2400" dirty="0" smtClean="0"/>
              <a:t>плодовых и лекарственных </a:t>
            </a:r>
            <a:r>
              <a:rPr lang="ru-RU" sz="2400" dirty="0"/>
              <a:t>растений.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ДОКУМЕНТЫ\ОСПИ рабочий материал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1677" y="2779889"/>
            <a:ext cx="5580646" cy="40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1184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/>
                <a:ea typeface="Calibri"/>
              </a:rPr>
              <a:t>Монастырский сад</a:t>
            </a:r>
            <a:r>
              <a:rPr lang="ru-RU" sz="2800" b="1" dirty="0">
                <a:latin typeface="Times New Roman"/>
                <a:ea typeface="Calibri"/>
              </a:rPr>
              <a:t> </a:t>
            </a:r>
            <a:endParaRPr lang="ru-RU" sz="2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806482" cy="41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76056" y="702411"/>
            <a:ext cx="38884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/>
                <a:ea typeface="Calibri"/>
              </a:rPr>
              <a:t>	Сады </a:t>
            </a:r>
            <a:r>
              <a:rPr lang="ru-RU" sz="2400" dirty="0">
                <a:latin typeface="Times New Roman"/>
                <a:ea typeface="Calibri"/>
              </a:rPr>
              <a:t>сначала начали возникать только в монастырях.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> </a:t>
            </a:r>
            <a:r>
              <a:rPr lang="ru-RU" sz="2400" dirty="0" smtClean="0">
                <a:latin typeface="Calibri"/>
                <a:ea typeface="Calibri"/>
                <a:cs typeface="Times New Roman"/>
              </a:rPr>
              <a:t>	</a:t>
            </a:r>
            <a:r>
              <a:rPr lang="ru-RU" sz="2400" dirty="0" smtClean="0">
                <a:latin typeface="Times New Roman"/>
                <a:ea typeface="Calibri"/>
              </a:rPr>
              <a:t>Средневековые </a:t>
            </a:r>
            <a:r>
              <a:rPr lang="ru-RU" sz="2400" dirty="0">
                <a:latin typeface="Times New Roman"/>
                <a:ea typeface="Calibri"/>
              </a:rPr>
              <a:t>монастыри представляли собой центры науки и искусства феодального мира. Будучи относительно защищенными от разрушения во время </a:t>
            </a:r>
            <a:r>
              <a:rPr lang="ru-RU" sz="2400" dirty="0" smtClean="0">
                <a:latin typeface="Times New Roman"/>
                <a:ea typeface="Calibri"/>
              </a:rPr>
              <a:t>многочисленных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911692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/>
                <a:ea typeface="Calibri"/>
              </a:rPr>
              <a:t>средневековых воин и междоусобиц они стали центрами, в которых сохранялось и в некоторой степени, развивалось, парковое искусство. Здесь разрабатывались смысловые концепции идеального сада – рая.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82961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76672"/>
            <a:ext cx="87849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Монастырские садики были композиционно связаны с архитектурой окружающих его построек и были наполнены символизмом, отражающим познание Бога человеческой душой – райский сад – это сад, насажденный богом, безгрешный, святой, обильный всем, что необходимо человеку – это непременная </a:t>
            </a: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и </a:t>
            </a: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характерная черта – </a:t>
            </a: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наличие в </a:t>
            </a: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саду всего </a:t>
            </a: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того, что может доставлять радость не только глазу, но и слуху, обонянию, вкусу, </a:t>
            </a: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осязанию – всем </a:t>
            </a: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человеческим чувствам. Цветы наполняют рай красками и благоуханием. Фрукты служат не только украшением, равным цветам, но и услаждают вкус. Птицы не только оглашают сад пением, но и украшают его своим красочным обликом и т. д.</a:t>
            </a:r>
          </a:p>
          <a:p>
            <a:pPr indent="449580" algn="just">
              <a:spcAft>
                <a:spcPts val="0"/>
              </a:spcAft>
            </a:pP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Этот </a:t>
            </a: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первоначальный рай </a:t>
            </a: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был окружен </a:t>
            </a: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оградой, за которую бог изгнал Адама и Еву после их грехопадения. Поэтому главная "значимая" особенность райского </a:t>
            </a: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сада – </a:t>
            </a: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его </a:t>
            </a:r>
            <a:r>
              <a:rPr lang="ru-RU" sz="24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огражденность</a:t>
            </a: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Т</a:t>
            </a: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акой сад часто называли </a:t>
            </a:r>
            <a:r>
              <a:rPr lang="ru-RU" sz="2400" dirty="0">
                <a:latin typeface="Times New Roman"/>
                <a:ea typeface="Calibri"/>
              </a:rPr>
              <a:t>"</a:t>
            </a:r>
            <a:r>
              <a:rPr lang="ru-RU" sz="2400" dirty="0" err="1">
                <a:latin typeface="Times New Roman"/>
                <a:ea typeface="Calibri"/>
              </a:rPr>
              <a:t>hortus</a:t>
            </a:r>
            <a:r>
              <a:rPr lang="ru-RU" sz="2400" dirty="0">
                <a:latin typeface="Times New Roman"/>
                <a:ea typeface="Calibri"/>
              </a:rPr>
              <a:t> </a:t>
            </a:r>
            <a:r>
              <a:rPr lang="ru-RU" sz="2400" dirty="0" err="1" smtClean="0">
                <a:latin typeface="Times New Roman"/>
                <a:ea typeface="Calibri"/>
              </a:rPr>
              <a:t>conclusus</a:t>
            </a:r>
            <a:r>
              <a:rPr lang="ru-RU" sz="2400" dirty="0">
                <a:latin typeface="Times New Roman"/>
                <a:ea typeface="Calibri"/>
              </a:rPr>
              <a:t>"</a:t>
            </a:r>
            <a:r>
              <a:rPr lang="ru-RU" sz="2400" dirty="0" smtClean="0">
                <a:latin typeface="Times New Roman"/>
                <a:ea typeface="Calibri"/>
              </a:rPr>
              <a:t> – "закрытый сад"</a:t>
            </a:r>
            <a:r>
              <a:rPr lang="ru-RU" sz="2400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ru-RU" sz="24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939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/>
                <a:ea typeface="Calibri"/>
              </a:rPr>
              <a:t>	Ограниченная </a:t>
            </a:r>
            <a:r>
              <a:rPr lang="ru-RU" sz="2400" dirty="0">
                <a:latin typeface="Times New Roman"/>
                <a:ea typeface="Calibri"/>
              </a:rPr>
              <a:t>площадь определяла небольшие размеры монастырских садов. Для них была характерна прямоугольная планировка выровненных внутренних двориков, закрытых от окружающего «грешного мира». П</a:t>
            </a:r>
            <a:r>
              <a:rPr lang="ru-RU" sz="2400" dirty="0" smtClean="0">
                <a:latin typeface="Times New Roman"/>
                <a:ea typeface="Calibri"/>
              </a:rPr>
              <a:t>ланировка сада и </a:t>
            </a:r>
            <a:r>
              <a:rPr lang="ru-RU" sz="2400" dirty="0">
                <a:latin typeface="Times New Roman"/>
                <a:ea typeface="Calibri"/>
              </a:rPr>
              <a:t>растения в </a:t>
            </a:r>
            <a:r>
              <a:rPr lang="ru-RU" sz="2400" dirty="0" smtClean="0">
                <a:latin typeface="Times New Roman"/>
                <a:ea typeface="Calibri"/>
              </a:rPr>
              <a:t>нем</a:t>
            </a:r>
            <a:r>
              <a:rPr lang="ru-RU" sz="2400" dirty="0">
                <a:latin typeface="Times New Roman"/>
                <a:ea typeface="Calibri"/>
              </a:rPr>
              <a:t>, наделялись </a:t>
            </a:r>
            <a:r>
              <a:rPr lang="ru-RU" sz="2400" dirty="0" smtClean="0">
                <a:latin typeface="Times New Roman"/>
                <a:ea typeface="Calibri"/>
              </a:rPr>
              <a:t>аллегорической (религиозной) </a:t>
            </a:r>
            <a:r>
              <a:rPr lang="ru-RU" sz="2400" dirty="0">
                <a:latin typeface="Times New Roman"/>
                <a:ea typeface="Calibri"/>
              </a:rPr>
              <a:t>символикой. </a:t>
            </a:r>
            <a:r>
              <a:rPr lang="ru-RU" sz="2400" dirty="0" smtClean="0">
                <a:latin typeface="Times New Roman"/>
                <a:ea typeface="Calibri"/>
              </a:rPr>
              <a:t>Сад</a:t>
            </a:r>
            <a:r>
              <a:rPr lang="ru-RU" sz="2400" dirty="0">
                <a:latin typeface="Times New Roman"/>
                <a:ea typeface="Calibri"/>
              </a:rPr>
              <a:t>, отделенный стенами от греха и вмешательства темных сил, стал символом райского сада. </a:t>
            </a:r>
            <a:endParaRPr lang="ru-RU" sz="2400" dirty="0" smtClean="0">
              <a:latin typeface="Times New Roman"/>
              <a:ea typeface="Calibri"/>
            </a:endParaRPr>
          </a:p>
          <a:p>
            <a:pPr algn="just"/>
            <a:r>
              <a:rPr lang="ru-RU" sz="2400" dirty="0">
                <a:latin typeface="Times New Roman"/>
              </a:rPr>
              <a:t>	</a:t>
            </a:r>
            <a:r>
              <a:rPr lang="ru-RU" sz="2400" dirty="0">
                <a:latin typeface="Times New Roman"/>
                <a:ea typeface="Calibri"/>
              </a:rPr>
              <a:t>Монастырский двор, обычно квадратный, делился узкими дорожками крестообразно на четыре квадратные части (что имело символическое значение – крест, образуемый дорожками, должен был напоминать о мучениях Христа). В центре, на пересечении дорожек, сооружался </a:t>
            </a:r>
            <a:r>
              <a:rPr lang="ru-RU" sz="2400" dirty="0" smtClean="0">
                <a:latin typeface="Times New Roman"/>
                <a:ea typeface="Calibri"/>
              </a:rPr>
              <a:t>колодец или </a:t>
            </a:r>
            <a:r>
              <a:rPr lang="ru-RU" sz="2400" dirty="0">
                <a:latin typeface="Times New Roman"/>
                <a:ea typeface="Calibri"/>
              </a:rPr>
              <a:t>фонтан, </a:t>
            </a:r>
            <a:r>
              <a:rPr lang="ru-RU" sz="2400" dirty="0" smtClean="0">
                <a:latin typeface="Times New Roman"/>
                <a:ea typeface="Calibri"/>
              </a:rPr>
              <a:t>как символ </a:t>
            </a:r>
            <a:r>
              <a:rPr lang="ru-RU" sz="2400" dirty="0">
                <a:latin typeface="Times New Roman"/>
                <a:ea typeface="Calibri"/>
              </a:rPr>
              <a:t>чистоты </a:t>
            </a:r>
            <a:r>
              <a:rPr lang="ru-RU" sz="2400" dirty="0" smtClean="0">
                <a:latin typeface="Times New Roman"/>
                <a:ea typeface="Calibri"/>
              </a:rPr>
              <a:t>веры и </a:t>
            </a:r>
            <a:r>
              <a:rPr lang="ru-RU" sz="2400" dirty="0">
                <a:latin typeface="Times New Roman"/>
                <a:ea typeface="Calibri"/>
              </a:rPr>
              <a:t>неиссякаемой </a:t>
            </a:r>
            <a:r>
              <a:rPr lang="ru-RU" sz="2400" dirty="0" smtClean="0">
                <a:latin typeface="Times New Roman"/>
                <a:ea typeface="Calibri"/>
              </a:rPr>
              <a:t>благодати.</a:t>
            </a:r>
          </a:p>
          <a:p>
            <a:pPr algn="just"/>
            <a:r>
              <a:rPr lang="ru-RU" sz="2400" dirty="0">
                <a:latin typeface="Times New Roman"/>
              </a:rPr>
              <a:t>	</a:t>
            </a:r>
            <a:r>
              <a:rPr lang="ru-RU" sz="2400" dirty="0" smtClean="0">
                <a:latin typeface="Times New Roman"/>
              </a:rPr>
              <a:t>Нередко центральное место занимало </a:t>
            </a:r>
            <a:r>
              <a:rPr lang="ru-RU" sz="2400" dirty="0">
                <a:latin typeface="Times New Roman"/>
                <a:ea typeface="Calibri"/>
              </a:rPr>
              <a:t>«</a:t>
            </a:r>
            <a:r>
              <a:rPr lang="ru-RU" sz="2400" dirty="0" smtClean="0">
                <a:latin typeface="Times New Roman"/>
                <a:ea typeface="Calibri"/>
              </a:rPr>
              <a:t>древо </a:t>
            </a:r>
            <a:r>
              <a:rPr lang="ru-RU" sz="2400" dirty="0">
                <a:latin typeface="Times New Roman"/>
                <a:ea typeface="Calibri"/>
              </a:rPr>
              <a:t>жизни</a:t>
            </a:r>
            <a:r>
              <a:rPr lang="ru-RU" sz="2400" dirty="0" smtClean="0">
                <a:latin typeface="Times New Roman"/>
                <a:ea typeface="Calibri"/>
              </a:rPr>
              <a:t>» или «древо познания» </a:t>
            </a:r>
            <a:r>
              <a:rPr lang="ru-RU" sz="2400" dirty="0">
                <a:latin typeface="Times New Roman"/>
                <a:ea typeface="Calibri"/>
              </a:rPr>
              <a:t>– райское дерево – небольшое </a:t>
            </a:r>
            <a:r>
              <a:rPr lang="ru-RU" sz="2400" dirty="0" smtClean="0">
                <a:latin typeface="Times New Roman"/>
                <a:ea typeface="Calibri"/>
              </a:rPr>
              <a:t>апельсиновое деревце </a:t>
            </a:r>
            <a:r>
              <a:rPr lang="ru-RU" sz="2400" dirty="0">
                <a:latin typeface="Times New Roman"/>
                <a:ea typeface="Calibri"/>
              </a:rPr>
              <a:t>или </a:t>
            </a:r>
            <a:r>
              <a:rPr lang="ru-RU" sz="2400" dirty="0" smtClean="0">
                <a:latin typeface="Times New Roman"/>
                <a:ea typeface="Calibri"/>
              </a:rPr>
              <a:t>яблоня – символ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утраты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райского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состояния – символ единства добра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зла,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ибо на нем растут плоды добра и зла. </a:t>
            </a:r>
          </a:p>
        </p:txBody>
      </p:sp>
    </p:spTree>
    <p:extLst>
      <p:ext uri="{BB962C8B-B14F-4D97-AF65-F5344CB8AC3E}">
        <p14:creationId xmlns:p14="http://schemas.microsoft.com/office/powerpoint/2010/main" xmlns="" val="15847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519</TotalTime>
  <Words>1093</Words>
  <Application>Microsoft Office PowerPoint</Application>
  <PresentationFormat>Экран (4:3)</PresentationFormat>
  <Paragraphs>103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Базовая</vt:lpstr>
      <vt:lpstr>Презентация по дисциплине: “Основы садово-паркового искусства”                               для группы СП- 21</vt:lpstr>
      <vt:lpstr>Садово-парковое искусство Средневековья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Садово-парковое искусство Средневековья</dc:title>
  <dc:creator>ADMIN</dc:creator>
  <cp:lastModifiedBy>zhelomanova</cp:lastModifiedBy>
  <cp:revision>43</cp:revision>
  <dcterms:created xsi:type="dcterms:W3CDTF">2013-09-22T04:39:17Z</dcterms:created>
  <dcterms:modified xsi:type="dcterms:W3CDTF">2020-02-08T09:30:41Z</dcterms:modified>
</cp:coreProperties>
</file>