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3521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053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958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32433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209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877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4143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694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04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70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9279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69823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C042EC-1962-48DB-96A9-C6C068A697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868787"/>
            <a:ext cx="7989752" cy="2035935"/>
          </a:xfrm>
        </p:spPr>
        <p:txBody>
          <a:bodyPr>
            <a:normAutofit/>
          </a:bodyPr>
          <a:lstStyle/>
          <a:p>
            <a:r>
              <a:rPr lang="ru-RU" dirty="0">
                <a:latin typeface="Bahnschrift" panose="020B0502040204020203" pitchFamily="34" charset="0"/>
              </a:rPr>
              <a:t>Николай </a:t>
            </a:r>
            <a:r>
              <a:rPr lang="ru-RU" dirty="0" err="1">
                <a:latin typeface="Bahnschrift" panose="020B0502040204020203" pitchFamily="34" charset="0"/>
              </a:rPr>
              <a:t>бердяев</a:t>
            </a:r>
            <a:r>
              <a:rPr lang="ru-RU" dirty="0">
                <a:latin typeface="Bahnschrift" panose="020B0502040204020203" pitchFamily="34" charset="0"/>
              </a:rPr>
              <a:t>.</a:t>
            </a:r>
            <a:br>
              <a:rPr lang="ru-RU" dirty="0">
                <a:latin typeface="Bahnschrift" panose="020B0502040204020203" pitchFamily="34" charset="0"/>
              </a:rPr>
            </a:br>
            <a:r>
              <a:rPr lang="ru-RU" dirty="0">
                <a:latin typeface="Bahnschrift" panose="020B0502040204020203" pitchFamily="34" charset="0"/>
              </a:rPr>
              <a:t>Проблемы свободы личности и творчества.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6FE94DC-BCC5-4B3E-A9EF-1F0A1B552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3396341" y="6858000"/>
            <a:ext cx="661239" cy="920681"/>
          </a:xfrm>
        </p:spPr>
        <p:txBody>
          <a:bodyPr/>
          <a:lstStyle/>
          <a:p>
            <a:pPr algn="r"/>
            <a:endParaRPr lang="ru-RU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2133EFF-59CA-4EF2-A2CA-3842DDF76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607" y="3248694"/>
            <a:ext cx="5267458" cy="296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25357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5298183-BBBD-47CC-8696-E5B593FBA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231" y="793927"/>
            <a:ext cx="5947537" cy="4460653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2438A54B-8432-4C33-A3D9-3208C41D3A54}"/>
              </a:ext>
            </a:extLst>
          </p:cNvPr>
          <p:cNvSpPr txBox="1">
            <a:spLocks/>
          </p:cNvSpPr>
          <p:nvPr/>
        </p:nvSpPr>
        <p:spPr>
          <a:xfrm>
            <a:off x="367047" y="5512159"/>
            <a:ext cx="8409905" cy="1345841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dirty="0">
                <a:latin typeface="Bahnschrift" panose="020B0502040204020203" pitchFamily="34" charset="0"/>
              </a:rPr>
              <a:t>Среди философов русского зарубежья творчество Бердяева было самым значимым, он внес самый весомый вклад в развитие онтологии и гносеологии, философской антропологии и этики.</a:t>
            </a:r>
          </a:p>
          <a:p>
            <a:pPr marL="0" indent="0" algn="just">
              <a:buNone/>
            </a:pPr>
            <a:endParaRPr lang="ru-RU" sz="20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0171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1CFD3C-C0D1-4D90-9BDA-B21E09939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24" y="687475"/>
            <a:ext cx="7989752" cy="1083329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Bahnschrift" panose="020B0502040204020203" pitchFamily="34" charset="0"/>
              </a:rPr>
              <a:t>Биографическая справка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EEC4CC-6F65-4DB1-B60B-D098F3FE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24" y="1959064"/>
            <a:ext cx="4647631" cy="46363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latin typeface="Bahnschrift" panose="020B0502040204020203" pitchFamily="34" charset="0"/>
              </a:rPr>
              <a:t>Николай Александрович Бердяев (18 марта 1874 г. - 24 марта 1948 г.) </a:t>
            </a:r>
            <a:r>
              <a:rPr lang="ru-RU" sz="2000" dirty="0">
                <a:latin typeface="Bahnschrift" panose="020B0502040204020203" pitchFamily="34" charset="0"/>
              </a:rPr>
              <a:t>– русский религиозный и политический философ, представитель русского </a:t>
            </a:r>
            <a:r>
              <a:rPr lang="ru-RU" sz="2000" dirty="0" err="1">
                <a:latin typeface="Bahnschrift" panose="020B0502040204020203" pitchFamily="34" charset="0"/>
              </a:rPr>
              <a:t>экзистенциализмa</a:t>
            </a:r>
            <a:r>
              <a:rPr lang="ru-RU" sz="2000" dirty="0">
                <a:latin typeface="Bahnschrift" panose="020B0502040204020203" pitchFamily="34" charset="0"/>
              </a:rPr>
              <a:t> и персонализма. Автор оригинальной концепции философии свободы и (после Первой мировой и Гражданской войн) концепции нового средневековья. Младший брат поэта Сергея Бердяева. Был 7 раз номинирован на Нобелевскую премию по литературе (1942—1948).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86B98C9-95A2-4A2E-A6A6-C891DC6E49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991" y="2034862"/>
            <a:ext cx="3212607" cy="4484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170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EEC4CC-6F65-4DB1-B60B-D098F3FE255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199" y="603812"/>
            <a:ext cx="8229599" cy="26645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Bahnschrift" panose="020B0502040204020203" pitchFamily="34" charset="0"/>
              </a:rPr>
              <a:t>Николай Бердяев </a:t>
            </a:r>
            <a:r>
              <a:rPr lang="ru-RU" sz="2000" dirty="0">
                <a:latin typeface="Bahnschrift" panose="020B0502040204020203" pitchFamily="34" charset="0"/>
              </a:rPr>
              <a:t>– выдающийся мыслитель, чья философия сочетала подходы Канта и </a:t>
            </a:r>
            <a:r>
              <a:rPr lang="ru-RU" sz="2000" dirty="0" err="1">
                <a:latin typeface="Bahnschrift" panose="020B0502040204020203" pitchFamily="34" charset="0"/>
              </a:rPr>
              <a:t>Шопенгаура</a:t>
            </a:r>
            <a:r>
              <a:rPr lang="ru-RU" sz="2000" dirty="0">
                <a:latin typeface="Bahnschrift" panose="020B0502040204020203" pitchFamily="34" charset="0"/>
              </a:rPr>
              <a:t>, противник избранности и сторонник личностной свободы. Будучи человеком религиозным, считал, что и коммунизм, и фашизм предполагают отречение от моральной и религиозной совести. Его идеи, высказанные на заре 20 века, настолько актуальны, что цитаты из сочинений философа использовал в послании к российскому парламенту глава государства.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2D520A1A-32BA-4B70-95CD-07DBDE4A30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913" y="3268352"/>
            <a:ext cx="5980173" cy="33513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705912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FCB9BBF-52EB-46DF-909D-BF908FE67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15" y="978793"/>
            <a:ext cx="4111688" cy="5422006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84BC8E31-E3F5-48D6-B310-68792A967EA5}"/>
              </a:ext>
            </a:extLst>
          </p:cNvPr>
          <p:cNvSpPr txBox="1">
            <a:spLocks/>
          </p:cNvSpPr>
          <p:nvPr/>
        </p:nvSpPr>
        <p:spPr>
          <a:xfrm>
            <a:off x="4670499" y="627844"/>
            <a:ext cx="4111686" cy="6339626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i="1" dirty="0">
                <a:latin typeface="Bahnschrift" panose="020B0502040204020203" pitchFamily="34" charset="0"/>
              </a:rPr>
              <a:t>«Я не верю в прочность так называемого “объективного” мира, мира природы и истории... существует лишь объективация реальности, порожденная известной направленностью духа».</a:t>
            </a:r>
          </a:p>
          <a:p>
            <a:pPr marL="0" indent="0">
              <a:buNone/>
            </a:pPr>
            <a:r>
              <a:rPr lang="ru-RU" sz="2000" dirty="0">
                <a:latin typeface="Bahnschrift" panose="020B0502040204020203" pitchFamily="34" charset="0"/>
              </a:rPr>
              <a:t>Бердяев определял свою философию как “философию субъекта, философию духа, философию свободы, философию творчески-динамическую...”. Противоположность между духом и природой, по Бердяеву, является главной. Дух — это субъект, творчество, природа — неподвижность и пассивная длительность, объект.</a:t>
            </a:r>
          </a:p>
        </p:txBody>
      </p:sp>
    </p:spTree>
    <p:extLst>
      <p:ext uri="{BB962C8B-B14F-4D97-AF65-F5344CB8AC3E}">
        <p14:creationId xmlns:p14="http://schemas.microsoft.com/office/powerpoint/2010/main" xmlns="" val="2918471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1FB084B-FDE2-45E0-93BE-B702B33C5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4837" y="803721"/>
            <a:ext cx="3358230" cy="5738747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9297A9CB-2A03-4343-8CBD-3E5A461D77E1}"/>
              </a:ext>
            </a:extLst>
          </p:cNvPr>
          <p:cNvSpPr txBox="1">
            <a:spLocks/>
          </p:cNvSpPr>
          <p:nvPr/>
        </p:nvSpPr>
        <p:spPr>
          <a:xfrm>
            <a:off x="510933" y="1280238"/>
            <a:ext cx="4344402" cy="6339626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b="1" i="1" dirty="0">
                <a:latin typeface="Bahnschrift" panose="020B0502040204020203" pitchFamily="34" charset="0"/>
              </a:rPr>
              <a:t>«Свобода в глубоком своем смысле не есть право, а есть долг, не то, что требует человек, а то, что требуется от человека, чтобы он стал вполне человеком. Свобода совсем не означает легкую жизнь, свобода есть трудная жизнь, требующая героических усилий. (Бердяев. «О двусмысленности свободы»)».</a:t>
            </a:r>
          </a:p>
        </p:txBody>
      </p:sp>
    </p:spTree>
    <p:extLst>
      <p:ext uri="{BB962C8B-B14F-4D97-AF65-F5344CB8AC3E}">
        <p14:creationId xmlns:p14="http://schemas.microsoft.com/office/powerpoint/2010/main" xmlns="" val="259599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xmlns="" id="{EC428A24-76A1-4124-829F-FF59E5C7B9FA}"/>
              </a:ext>
            </a:extLst>
          </p:cNvPr>
          <p:cNvSpPr txBox="1">
            <a:spLocks/>
          </p:cNvSpPr>
          <p:nvPr/>
        </p:nvSpPr>
        <p:spPr>
          <a:xfrm>
            <a:off x="4295106" y="919229"/>
            <a:ext cx="4552681" cy="6339626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dirty="0">
                <a:latin typeface="Bahnschrift" panose="020B0502040204020203" pitchFamily="34" charset="0"/>
              </a:rPr>
              <a:t>Понятие личности также является важным для Бердяева, он разделяет понятия </a:t>
            </a:r>
            <a:r>
              <a:rPr lang="ru-RU" sz="2000" b="1" dirty="0">
                <a:latin typeface="Bahnschrift" panose="020B0502040204020203" pitchFamily="34" charset="0"/>
              </a:rPr>
              <a:t>“личность” </a:t>
            </a:r>
            <a:r>
              <a:rPr lang="ru-RU" sz="2000" dirty="0">
                <a:latin typeface="Bahnschrift" panose="020B0502040204020203" pitchFamily="34" charset="0"/>
              </a:rPr>
              <a:t>и </a:t>
            </a:r>
            <a:r>
              <a:rPr lang="ru-RU" sz="2000" b="1" dirty="0">
                <a:latin typeface="Bahnschrift" panose="020B0502040204020203" pitchFamily="34" charset="0"/>
              </a:rPr>
              <a:t>“человек”</a:t>
            </a:r>
            <a:r>
              <a:rPr lang="ru-RU" sz="2000" dirty="0">
                <a:latin typeface="Bahnschrift" panose="020B0502040204020203" pitchFamily="34" charset="0"/>
              </a:rPr>
              <a:t>, </a:t>
            </a:r>
            <a:r>
              <a:rPr lang="ru-RU" sz="2000" b="1" dirty="0">
                <a:latin typeface="Bahnschrift" panose="020B0502040204020203" pitchFamily="34" charset="0"/>
              </a:rPr>
              <a:t>“индивид”. </a:t>
            </a:r>
            <a:r>
              <a:rPr lang="ru-RU" sz="2000" dirty="0">
                <a:latin typeface="Bahnschrift" panose="020B0502040204020203" pitchFamily="34" charset="0"/>
              </a:rPr>
              <a:t>Человек — божье творение, образ и подобие Бога, точка пересечения двух миров — духовного и природного. Личность — это категория “религиозно-духовная”, спиритуалистическая, это творческая способность человека, реализация которой означает движение к Богу. Личность сохраняет общение “с духовным миром” и может проникнуть в “мир свободы” в непосредственном духовном опыте, по природе своей являющемся интуицией.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4CD5DBD-CD70-407E-9DC8-23CB59FC7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29" y="829077"/>
            <a:ext cx="3453470" cy="5720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36486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60F157C-2AD1-4012-96BF-EA21C8915F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4211" y="1481071"/>
            <a:ext cx="3770013" cy="47136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A0A9167A-7E77-4D18-827B-C32160C28A1D}"/>
              </a:ext>
            </a:extLst>
          </p:cNvPr>
          <p:cNvSpPr txBox="1">
            <a:spLocks/>
          </p:cNvSpPr>
          <p:nvPr/>
        </p:nvSpPr>
        <p:spPr>
          <a:xfrm>
            <a:off x="289776" y="978795"/>
            <a:ext cx="4282224" cy="6742091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000" b="1" i="1" dirty="0">
                <a:latin typeface="Bahnschrift" panose="020B0502040204020203" pitchFamily="34" charset="0"/>
              </a:rPr>
              <a:t>«Всякий жизненный строй — иерархичен и имеет свою аристократию, не иерархична лишь куча мусора и лишь в ней не выделяются никакие аристократические качества. Если нарушена истинная иерархия и истреблена истинная аристократия, то являются ложные иерархии и образуется ложная аристократия. Кучка мошенников и убийц из отбросов общества может образовать новую </a:t>
            </a:r>
            <a:r>
              <a:rPr lang="ru-RU" sz="2000" b="1" i="1" dirty="0" err="1">
                <a:latin typeface="Bahnschrift" panose="020B0502040204020203" pitchFamily="34" charset="0"/>
              </a:rPr>
              <a:t>лжеаристократию</a:t>
            </a:r>
            <a:r>
              <a:rPr lang="ru-RU" sz="2000" b="1" i="1" dirty="0">
                <a:latin typeface="Bahnschrift" panose="020B0502040204020203" pitchFamily="34" charset="0"/>
              </a:rPr>
              <a:t> и представить иерархическое начало в строе общества. (Бердяев. «Философия неравенства»)».</a:t>
            </a:r>
          </a:p>
          <a:p>
            <a:pPr marL="0" indent="0">
              <a:buNone/>
            </a:pPr>
            <a:endParaRPr lang="ru-RU" sz="2000" b="1" i="1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6291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xmlns="" id="{2F9E085F-B223-40D0-973C-196E0AB36830}"/>
              </a:ext>
            </a:extLst>
          </p:cNvPr>
          <p:cNvSpPr txBox="1">
            <a:spLocks/>
          </p:cNvSpPr>
          <p:nvPr/>
        </p:nvSpPr>
        <p:spPr>
          <a:xfrm>
            <a:off x="367046" y="610137"/>
            <a:ext cx="8409905" cy="5893694"/>
          </a:xfrm>
          <a:prstGeom prst="rect">
            <a:avLst/>
          </a:prstGeom>
        </p:spPr>
        <p:txBody>
          <a:bodyPr>
            <a:no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b="1" dirty="0">
                <a:latin typeface="Bahnschrift" panose="020B0502040204020203" pitchFamily="34" charset="0"/>
              </a:rPr>
              <a:t>Историю определяют три силы: Бог, судьба и человеческая свобода.</a:t>
            </a:r>
            <a:r>
              <a:rPr lang="ru-RU" sz="2000" dirty="0">
                <a:latin typeface="Bahnschrift" panose="020B0502040204020203" pitchFamily="34" charset="0"/>
              </a:rPr>
              <a:t> Смысл исторического процесса состоит в борьбе добра против иррациональной свободы: в период господства последней реальность начинает возвращаться к первоначальному хаосу, наступает процесс распада, падение веры, утрата людьми объединяющего духовного центра жизни и наступает эпоха революций. Творческие периоды истории приходят на смену после революций, несущих разрушение.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739EF4E-3E7B-4E1F-8BF9-979ECC292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570" y="3300210"/>
            <a:ext cx="5940859" cy="334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76401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B99B8EA-808E-4108-AC2B-BC74107BB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973" y="1355904"/>
            <a:ext cx="7466053" cy="495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20351091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93</TotalTime>
  <Words>460</Words>
  <Application>Microsoft Office PowerPoint</Application>
  <PresentationFormat>Экран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Дивиденд</vt:lpstr>
      <vt:lpstr>Николай бердяев. Проблемы свободы личности и творчества.</vt:lpstr>
      <vt:lpstr>Биографическая справка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Николай бердяев. Проблемы свободы личности и творчества.</dc:title>
  <dc:creator>Илья Безменов</dc:creator>
  <cp:lastModifiedBy>dkflbr</cp:lastModifiedBy>
  <cp:revision>10</cp:revision>
  <dcterms:created xsi:type="dcterms:W3CDTF">2019-12-15T18:06:25Z</dcterms:created>
  <dcterms:modified xsi:type="dcterms:W3CDTF">2020-01-27T10:54:54Z</dcterms:modified>
</cp:coreProperties>
</file>