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60" r:id="rId1"/>
  </p:sldMasterIdLst>
  <p:sldIdLst>
    <p:sldId id="256" r:id="rId2"/>
    <p:sldId id="257" r:id="rId3"/>
    <p:sldId id="258" r:id="rId4"/>
    <p:sldId id="259" r:id="rId5"/>
    <p:sldId id="263" r:id="rId6"/>
    <p:sldId id="260" r:id="rId7"/>
    <p:sldId id="261" r:id="rId8"/>
    <p:sldId id="262" r:id="rId9"/>
    <p:sldId id="264" r:id="rId10"/>
    <p:sldId id="265" r:id="rId11"/>
    <p:sldId id="266" r:id="rId12"/>
    <p:sldId id="269" r:id="rId13"/>
    <p:sldId id="267" r:id="rId14"/>
    <p:sldId id="268" r:id="rId15"/>
    <p:sldId id="274" r:id="rId16"/>
    <p:sldId id="270" r:id="rId17"/>
    <p:sldId id="275" r:id="rId18"/>
    <p:sldId id="271" r:id="rId19"/>
    <p:sldId id="284" r:id="rId20"/>
    <p:sldId id="285" r:id="rId21"/>
    <p:sldId id="286" r:id="rId22"/>
    <p:sldId id="272" r:id="rId23"/>
    <p:sldId id="273" r:id="rId24"/>
    <p:sldId id="287" r:id="rId25"/>
    <p:sldId id="276" r:id="rId26"/>
    <p:sldId id="277" r:id="rId27"/>
    <p:sldId id="280" r:id="rId2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9" d="100"/>
          <a:sy n="99" d="100"/>
        </p:scale>
        <p:origin x="-24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E5B0DA-1F6C-4D30-AAE9-919623804346}" type="datetimeFigureOut">
              <a:rPr lang="ru-RU" smtClean="0"/>
              <a:pPr/>
              <a:t>10.03.2020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F0CEA1-E700-456E-B5B7-FBBC06D54C1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E5B0DA-1F6C-4D30-AAE9-919623804346}" type="datetimeFigureOut">
              <a:rPr lang="ru-RU" smtClean="0"/>
              <a:pPr/>
              <a:t>10.03.2020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F0CEA1-E700-456E-B5B7-FBBC06D54C1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2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2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E5B0DA-1F6C-4D30-AAE9-919623804346}" type="datetimeFigureOut">
              <a:rPr lang="ru-RU" smtClean="0"/>
              <a:pPr/>
              <a:t>10.03.2020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F0CEA1-E700-456E-B5B7-FBBC06D54C1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E5B0DA-1F6C-4D30-AAE9-919623804346}" type="datetimeFigureOut">
              <a:rPr lang="ru-RU" smtClean="0"/>
              <a:pPr/>
              <a:t>10.03.2020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F0CEA1-E700-456E-B5B7-FBBC06D54C1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5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E5B0DA-1F6C-4D30-AAE9-919623804346}" type="datetimeFigureOut">
              <a:rPr lang="ru-RU" smtClean="0"/>
              <a:pPr/>
              <a:t>10.03.2020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F0CEA1-E700-456E-B5B7-FBBC06D54C1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E5B0DA-1F6C-4D30-AAE9-919623804346}" type="datetimeFigureOut">
              <a:rPr lang="ru-RU" smtClean="0"/>
              <a:pPr/>
              <a:t>10.03.2020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F0CEA1-E700-456E-B5B7-FBBC06D54C1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1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1859758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1" y="2514601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6" y="2514601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E5B0DA-1F6C-4D30-AAE9-919623804346}" type="datetimeFigureOut">
              <a:rPr lang="ru-RU" smtClean="0"/>
              <a:pPr/>
              <a:t>10.03.2020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F0CEA1-E700-456E-B5B7-FBBC06D54C1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E5B0DA-1F6C-4D30-AAE9-919623804346}" type="datetimeFigureOut">
              <a:rPr lang="ru-RU" smtClean="0"/>
              <a:pPr/>
              <a:t>10.03.2020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F0CEA1-E700-456E-B5B7-FBBC06D54C1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E5B0DA-1F6C-4D30-AAE9-919623804346}" type="datetimeFigureOut">
              <a:rPr lang="ru-RU" smtClean="0"/>
              <a:pPr/>
              <a:t>10.03.2020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F0CEA1-E700-456E-B5B7-FBBC06D54C1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1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E5B0DA-1F6C-4D30-AAE9-919623804346}" type="datetimeFigureOut">
              <a:rPr lang="ru-RU" smtClean="0"/>
              <a:pPr/>
              <a:t>10.03.2020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F0CEA1-E700-456E-B5B7-FBBC06D54C1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5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7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E5B0DA-1F6C-4D30-AAE9-919623804346}" type="datetimeFigureOut">
              <a:rPr lang="ru-RU" smtClean="0"/>
              <a:pPr/>
              <a:t>10.03.2020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1"/>
            <a:ext cx="609600" cy="365125"/>
          </a:xfrm>
        </p:spPr>
        <p:txBody>
          <a:bodyPr/>
          <a:lstStyle/>
          <a:p>
            <a:fld id="{2FF0CEA1-E700-456E-B5B7-FBBC06D54C1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6" y="5816601"/>
            <a:ext cx="9163051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1" y="6219826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6" y="-7144"/>
            <a:ext cx="9163051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1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E7E5B0DA-1F6C-4D30-AAE9-919623804346}" type="datetimeFigureOut">
              <a:rPr lang="ru-RU" smtClean="0"/>
              <a:pPr/>
              <a:t>10.03.2020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1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1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2FF0CEA1-E700-456E-B5B7-FBBC06D54C19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Презентация «Строительные чертежи»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/>
              <a:t>Преподаватель по ИГ </a:t>
            </a:r>
            <a:r>
              <a:rPr lang="ru-RU" dirty="0" err="1" smtClean="0"/>
              <a:t>Гомозова</a:t>
            </a:r>
            <a:r>
              <a:rPr lang="ru-RU" dirty="0" smtClean="0"/>
              <a:t> Л.Н.</a:t>
            </a:r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Rectangle 1"/>
          <p:cNvSpPr>
            <a:spLocks noChangeArrowheads="1"/>
          </p:cNvSpPr>
          <p:nvPr/>
        </p:nvSpPr>
        <p:spPr bwMode="auto">
          <a:xfrm>
            <a:off x="142844" y="714356"/>
            <a:ext cx="8786874" cy="5262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zh-CN" sz="28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Рабочую документацию со сметами — </a:t>
            </a:r>
            <a:r>
              <a:rPr kumimoji="0" lang="ru-RU" altLang="zh-CN" sz="2800" b="1" i="0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вторая стадия проектирования</a:t>
            </a:r>
            <a:r>
              <a:rPr kumimoji="0" lang="ru-RU" altLang="zh-CN" sz="28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 </a:t>
            </a:r>
            <a:r>
              <a:rPr kumimoji="0" lang="ru-RU" altLang="zh-CN" sz="28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— составляют на основе утвержденного проекта. При одностадийном проектировании все строительные чертежи — рабочие.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zh-CN" sz="28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В состав рабочей документации на строительство здания входят: архитектурно-строительные чертежи здания (планы, фасады и разрезы) и, если необходимо, элементы планов, планы секций и фрагменты фасадов; чертежи и схемы расположения фундаментов, перекрытий, стен, крыши; чертежи конструктивных элементов — узлов и деталей; чертежи санитарно-технических устройств и благоустройства территории.</a:t>
            </a:r>
            <a:endParaRPr kumimoji="0" lang="ru-RU" altLang="zh-CN" sz="2800" b="0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Rectangle 1"/>
          <p:cNvSpPr>
            <a:spLocks noChangeArrowheads="1"/>
          </p:cNvSpPr>
          <p:nvPr/>
        </p:nvSpPr>
        <p:spPr bwMode="auto">
          <a:xfrm>
            <a:off x="142844" y="500042"/>
            <a:ext cx="8858312" cy="61247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zh-CN" sz="28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Рабочий проект со сводным сметным расчетом стоимости служит как для рассмотрения и утверждения проектного решения, так и для производства строительно-монтажных работ. Рабочий проект совмещен с рабочей документацией; в его состав входят проектные материалы, перечисленные выше.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zh-CN" sz="28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Большинство промышленных, жилых и общественных зданий, а также многие инженерные сооружения в настоящее время строят по типовым проектам, что способствует индустриализации строительства, улучшению его качества и значительно снижает расходы на проектно-сметные работы. В состав типового проекта входят все рабочие чертежи с пояснительной запиской и сметой стоимости строительства.</a:t>
            </a:r>
            <a:endParaRPr kumimoji="0" lang="ru-RU" altLang="zh-CN" sz="2800" b="0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282" y="428604"/>
            <a:ext cx="8786874" cy="642942"/>
          </a:xfrm>
        </p:spPr>
        <p:txBody>
          <a:bodyPr>
            <a:noAutofit/>
          </a:bodyPr>
          <a:lstStyle/>
          <a:p>
            <a:r>
              <a:rPr lang="ru-RU" sz="4000" b="1" u="sng" dirty="0" smtClean="0">
                <a:solidFill>
                  <a:schemeClr val="accent4">
                    <a:lumMod val="75000"/>
                  </a:schemeClr>
                </a:solidFill>
              </a:rPr>
              <a:t>Наименования и маркировка строительных чертежей</a:t>
            </a:r>
            <a:endParaRPr lang="ru-RU" sz="4000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14282" y="1142984"/>
            <a:ext cx="8786874" cy="59081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dirty="0"/>
              <a:t>Работы по строительству зданий разделяют на общестроительные и специальные. К общестроительным относятся все работы по строительству самого здания, включая и отделочные; к специальным — работы по устройству водоснабжения и канализации, отопления и вентиляции, газоснабжения, электроосвещения, телефонизации, благоустройству. В связи с таким делением строительных работ рабочие чертежи разделяются на отдельные части или комплекты. Каждому такому комплекту (ГОСТ 21.101—79) присваивают наименование и особую марку, которую и проставляют на каждом чертеже этого комплекта в основной надписи. 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42844" y="428604"/>
            <a:ext cx="8715436" cy="60324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3200" b="1" dirty="0" smtClean="0">
                <a:solidFill>
                  <a:srgbClr val="0070C0"/>
                </a:solidFill>
              </a:rPr>
              <a:t>Марка</a:t>
            </a:r>
            <a:r>
              <a:rPr lang="ru-RU" sz="2400" dirty="0" smtClean="0"/>
              <a:t> состоит из заглавных начальных букв названия данной части проекта. </a:t>
            </a:r>
            <a:r>
              <a:rPr lang="ru-RU" sz="2400" dirty="0"/>
              <a:t>Наименование и марки отдельных комплектов рабочих чертежей:</a:t>
            </a:r>
          </a:p>
          <a:p>
            <a:pPr algn="just"/>
            <a:r>
              <a:rPr lang="ru-RU" sz="2400" dirty="0"/>
              <a:t>Генеральный план и сооружения транспорта.... .. ГТ</a:t>
            </a:r>
          </a:p>
          <a:p>
            <a:pPr algn="just"/>
            <a:r>
              <a:rPr lang="ru-RU" sz="2400" dirty="0"/>
              <a:t>Генеральный план................................................ .. ГП</a:t>
            </a:r>
          </a:p>
          <a:p>
            <a:pPr algn="just"/>
            <a:r>
              <a:rPr lang="ru-RU" sz="2400" dirty="0"/>
              <a:t>Архитектурные решения..................................... .. АР</a:t>
            </a:r>
          </a:p>
          <a:p>
            <a:pPr algn="just"/>
            <a:r>
              <a:rPr lang="ru-RU" sz="2400" dirty="0"/>
              <a:t>Архитектурно-строительные решения................ .. АС</a:t>
            </a:r>
          </a:p>
          <a:p>
            <a:pPr algn="just"/>
            <a:r>
              <a:rPr lang="ru-RU" sz="2400" dirty="0"/>
              <a:t>Интерьеры............................................................ .. АИ</a:t>
            </a:r>
          </a:p>
          <a:p>
            <a:pPr algn="just"/>
            <a:r>
              <a:rPr lang="ru-RU" sz="2400" dirty="0"/>
              <a:t>Конструкции железобетонные............................ .. КЖ</a:t>
            </a:r>
          </a:p>
          <a:p>
            <a:pPr algn="just"/>
            <a:r>
              <a:rPr lang="ru-RU" sz="2400" dirty="0"/>
              <a:t>Конструкции металлические................................ .. КМ</a:t>
            </a:r>
          </a:p>
          <a:p>
            <a:pPr algn="just"/>
            <a:r>
              <a:rPr lang="ru-RU" sz="2400" dirty="0"/>
              <a:t>Конструкции металлические </a:t>
            </a:r>
            <a:r>
              <a:rPr lang="ru-RU" sz="2400" dirty="0" err="1"/>
              <a:t>деталировочные</a:t>
            </a:r>
            <a:r>
              <a:rPr lang="ru-RU" sz="2400" dirty="0"/>
              <a:t> …… КМД</a:t>
            </a:r>
          </a:p>
          <a:p>
            <a:pPr algn="just"/>
            <a:r>
              <a:rPr lang="ru-RU" sz="2400" dirty="0"/>
              <a:t>Конструкции деревянные..................................... .. КД</a:t>
            </a:r>
          </a:p>
          <a:p>
            <a:pPr algn="just"/>
            <a:r>
              <a:rPr lang="ru-RU" sz="2400" dirty="0"/>
              <a:t>Внутренние водопровод и канализация.............. .. ВК</a:t>
            </a:r>
          </a:p>
          <a:p>
            <a:pPr algn="just"/>
            <a:r>
              <a:rPr lang="ru-RU" sz="2400" dirty="0"/>
              <a:t>Наружные сети водоснабжения и канализации.. .. НВК</a:t>
            </a:r>
          </a:p>
          <a:p>
            <a:pPr algn="just"/>
            <a:r>
              <a:rPr lang="ru-RU" sz="2400" dirty="0"/>
              <a:t>Отопление, вентиляция и кондиционирование </a:t>
            </a:r>
            <a:r>
              <a:rPr lang="ru-RU" sz="2400" dirty="0" err="1"/>
              <a:t>воздуха...ОВ</a:t>
            </a:r>
            <a:endParaRPr lang="ru-RU" sz="2400" dirty="0"/>
          </a:p>
          <a:p>
            <a:endParaRPr lang="ru-RU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Rectangle 1"/>
          <p:cNvSpPr>
            <a:spLocks noChangeArrowheads="1"/>
          </p:cNvSpPr>
          <p:nvPr/>
        </p:nvSpPr>
        <p:spPr bwMode="auto">
          <a:xfrm>
            <a:off x="142844" y="428604"/>
            <a:ext cx="8858312" cy="62478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zh-CN" sz="2400" b="0" i="0" u="none" strike="noStrike" cap="none" normalizeH="0" baseline="0" dirty="0" smtClean="0">
                <a:ln>
                  <a:noFill/>
                </a:ln>
                <a:solidFill>
                  <a:srgbClr val="424242"/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В число рабочих чертежей различных марок входят и </a:t>
            </a:r>
            <a:r>
              <a:rPr kumimoji="0" lang="ru-RU" altLang="zh-CN" sz="2800" b="1" i="1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монтажные</a:t>
            </a:r>
            <a:r>
              <a:rPr kumimoji="0" lang="ru-RU" altLang="zh-CN" sz="2400" b="0" i="0" u="none" strike="noStrike" cap="none" normalizeH="0" baseline="0" dirty="0" smtClean="0">
                <a:ln>
                  <a:noFill/>
                </a:ln>
                <a:solidFill>
                  <a:srgbClr val="424242"/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 чертежи — схемы расположения, на которых упрощенно показано взаимное расположение сборных элементов и поставлены марки отдельных элементов.</a:t>
            </a:r>
            <a:endParaRPr kumimoji="0" lang="ru-RU" altLang="zh-CN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SimSun" pitchFamily="2" charset="-122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zh-CN" sz="2400" b="0" i="0" u="none" strike="noStrike" cap="none" normalizeH="0" baseline="0" dirty="0" smtClean="0">
                <a:ln>
                  <a:noFill/>
                </a:ln>
                <a:solidFill>
                  <a:srgbClr val="424242"/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Чертежи, по которым на заводах или строительных полигонах изготовляют строительные конструкции,</a:t>
            </a:r>
            <a:r>
              <a:rPr kumimoji="0" lang="ru-RU" altLang="zh-CN" sz="2400" b="0" i="0" u="none" strike="noStrike" cap="none" normalizeH="0" dirty="0" smtClean="0">
                <a:ln>
                  <a:noFill/>
                </a:ln>
                <a:solidFill>
                  <a:srgbClr val="424242"/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 </a:t>
            </a:r>
            <a:r>
              <a:rPr kumimoji="0" lang="ru-RU" altLang="zh-CN" sz="2400" b="0" i="0" u="none" strike="noStrike" cap="none" normalizeH="0" baseline="0" dirty="0" smtClean="0">
                <a:ln>
                  <a:noFill/>
                </a:ln>
                <a:solidFill>
                  <a:srgbClr val="424242"/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называются </a:t>
            </a:r>
            <a:r>
              <a:rPr kumimoji="0" lang="ru-RU" altLang="zh-CN" sz="2800" b="1" i="1" u="none" strike="noStrike" cap="none" normalizeH="0" baseline="0" dirty="0" smtClean="0">
                <a:ln>
                  <a:noFill/>
                </a:ln>
                <a:solidFill>
                  <a:schemeClr val="accent3">
                    <a:lumMod val="75000"/>
                  </a:schemeClr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заготовительными.</a:t>
            </a:r>
            <a:endParaRPr kumimoji="0" lang="ru-RU" altLang="zh-CN" sz="2800" b="1" i="0" u="none" strike="noStrike" cap="none" normalizeH="0" baseline="0" dirty="0" smtClean="0">
              <a:ln>
                <a:noFill/>
              </a:ln>
              <a:solidFill>
                <a:schemeClr val="accent3">
                  <a:lumMod val="75000"/>
                </a:schemeClr>
              </a:solidFill>
              <a:effectLst/>
              <a:latin typeface="Times New Roman" pitchFamily="18" charset="0"/>
              <a:ea typeface="SimSun" pitchFamily="2" charset="-122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zh-CN" sz="2400" b="0" i="0" u="none" strike="noStrike" cap="none" normalizeH="0" baseline="0" dirty="0" smtClean="0">
                <a:ln>
                  <a:noFill/>
                </a:ln>
                <a:solidFill>
                  <a:srgbClr val="424242"/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В процессе строительства зданий и сооружений иногда делают некоторые изменения в планировке помещений или заменяют одни конструкции другими. В таких случаях в соответствующие чертежи вносят эти изменения или чертежи составляют заново. Чертежи, которые полностью отражают планировку помещений построенного здания, его размеры и строительные конструкции, называют </a:t>
            </a:r>
            <a:r>
              <a:rPr kumimoji="0" lang="ru-RU" altLang="zh-CN" sz="2800" b="1" i="1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исполнительными.</a:t>
            </a:r>
            <a:endParaRPr kumimoji="0" lang="ru-RU" altLang="zh-CN" sz="2800" b="1" i="0" u="none" strike="noStrike" cap="none" normalizeH="0" baseline="0" dirty="0" smtClean="0">
              <a:ln>
                <a:noFill/>
              </a:ln>
              <a:solidFill>
                <a:srgbClr val="00B050"/>
              </a:solidFill>
              <a:effectLst/>
              <a:latin typeface="Times New Roman" pitchFamily="18" charset="0"/>
              <a:ea typeface="SimSun" pitchFamily="2" charset="-122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zh-CN" sz="2400" b="0" i="0" u="none" strike="noStrike" cap="none" normalizeH="0" baseline="0" dirty="0" smtClean="0">
                <a:ln>
                  <a:noFill/>
                </a:ln>
                <a:solidFill>
                  <a:srgbClr val="424242"/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Чертежи зданий, составленные на основании обмеров, произведенных в натуре, называют </a:t>
            </a:r>
            <a:r>
              <a:rPr kumimoji="0" lang="ru-RU" altLang="zh-CN" sz="2800" b="1" i="1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обмерочными</a:t>
            </a:r>
            <a:r>
              <a:rPr kumimoji="0" lang="ru-RU" altLang="zh-CN" sz="2800" b="1" i="1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.</a:t>
            </a:r>
            <a:endParaRPr kumimoji="0" lang="ru-RU" altLang="zh-CN" sz="2800" b="1" i="0" u="none" strike="noStrike" cap="none" normalizeH="0" baseline="0" dirty="0" smtClean="0">
              <a:ln>
                <a:noFill/>
              </a:ln>
              <a:solidFill>
                <a:srgbClr val="0070C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282" y="214290"/>
            <a:ext cx="8786874" cy="1285884"/>
          </a:xfrm>
        </p:spPr>
        <p:txBody>
          <a:bodyPr>
            <a:normAutofit fontScale="90000"/>
          </a:bodyPr>
          <a:lstStyle/>
          <a:p>
            <a:r>
              <a:rPr lang="ru-RU" b="1" u="sng" dirty="0" smtClean="0">
                <a:solidFill>
                  <a:schemeClr val="accent3">
                    <a:lumMod val="75000"/>
                  </a:schemeClr>
                </a:solidFill>
              </a:rPr>
              <a:t>Масштабы строительных чертежей</a:t>
            </a:r>
            <a:endParaRPr lang="ru-RU" b="1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39937" name="Rectangle 1"/>
          <p:cNvSpPr>
            <a:spLocks noChangeArrowheads="1"/>
          </p:cNvSpPr>
          <p:nvPr/>
        </p:nvSpPr>
        <p:spPr bwMode="auto">
          <a:xfrm>
            <a:off x="214282" y="1643050"/>
            <a:ext cx="8715436" cy="4401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zh-CN" sz="2800" b="0" i="0" u="none" strike="noStrike" cap="none" normalizeH="0" baseline="0" dirty="0" smtClean="0">
                <a:ln>
                  <a:noFill/>
                </a:ln>
                <a:solidFill>
                  <a:srgbClr val="424242"/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Масштабы чертежей выбирают в соответствии с ГОСТ 2.302—68. Архитектурно-строительные рабочие </a:t>
            </a:r>
            <a:r>
              <a:rPr kumimoji="0" lang="ru-RU" altLang="zh-CN" sz="2800" b="1" i="1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чертежи жилых и общественных зданий</a:t>
            </a:r>
            <a:r>
              <a:rPr kumimoji="0" lang="ru-RU" altLang="zh-CN" sz="2800" b="0" i="1" u="none" strike="noStrike" cap="none" normalizeH="0" baseline="0" dirty="0" smtClean="0">
                <a:ln>
                  <a:noFill/>
                </a:ln>
                <a:solidFill>
                  <a:srgbClr val="424242"/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 </a:t>
            </a:r>
            <a:r>
              <a:rPr kumimoji="0" lang="ru-RU" altLang="zh-CN" sz="2800" b="0" i="0" u="none" strike="noStrike" cap="none" normalizeH="0" baseline="0" dirty="0" smtClean="0">
                <a:ln>
                  <a:noFill/>
                </a:ln>
                <a:solidFill>
                  <a:srgbClr val="424242"/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выполняют в следующих масштабах:</a:t>
            </a:r>
            <a:endParaRPr kumimoji="0" lang="ru-RU" altLang="zh-CN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SimSun" pitchFamily="2" charset="-122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zh-CN" sz="2800" b="0" i="0" u="none" strike="noStrike" cap="none" normalizeH="0" baseline="0" dirty="0" smtClean="0">
                <a:ln>
                  <a:noFill/>
                </a:ln>
                <a:solidFill>
                  <a:srgbClr val="424242"/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Планы этажей, подвала, фундаментов и кровли, фасады зданий,</a:t>
            </a:r>
            <a:r>
              <a:rPr kumimoji="0" lang="ru-RU" altLang="zh-CN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 </a:t>
            </a:r>
            <a:r>
              <a:rPr kumimoji="0" lang="ru-RU" altLang="zh-CN" sz="2800" b="0" i="0" u="none" strike="noStrike" cap="none" normalizeH="0" baseline="0" dirty="0" smtClean="0">
                <a:ln>
                  <a:noFill/>
                </a:ln>
                <a:solidFill>
                  <a:srgbClr val="424242"/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монтажные планы этажей и перекрытий…..…… ……………….. 1:100, 1:200</a:t>
            </a:r>
            <a:endParaRPr kumimoji="0" lang="ru-RU" altLang="zh-CN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SimSun" pitchFamily="2" charset="-122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zh-CN" sz="2800" b="0" i="0" u="none" strike="noStrike" cap="none" normalizeH="0" baseline="0" dirty="0" smtClean="0">
                <a:ln>
                  <a:noFill/>
                </a:ln>
                <a:solidFill>
                  <a:srgbClr val="424242"/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Разрезы, планы секций, фрагменты планов и фасадов………………………. 1:50; 1:100</a:t>
            </a:r>
            <a:endParaRPr kumimoji="0" lang="ru-RU" altLang="zh-CN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SimSun" pitchFamily="2" charset="-122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zh-CN" sz="2800" b="0" i="0" u="none" strike="noStrike" cap="none" normalizeH="0" baseline="0" dirty="0" smtClean="0">
                <a:ln>
                  <a:noFill/>
                </a:ln>
                <a:solidFill>
                  <a:srgbClr val="424242"/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Изделия и узлы....... …………….. 1:2; 1:5; 1:10; 1:20</a:t>
            </a:r>
            <a:endParaRPr kumimoji="0" lang="ru-RU" altLang="zh-CN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Rectangle 1"/>
          <p:cNvSpPr>
            <a:spLocks noChangeArrowheads="1"/>
          </p:cNvSpPr>
          <p:nvPr/>
        </p:nvSpPr>
        <p:spPr bwMode="auto">
          <a:xfrm>
            <a:off x="142844" y="0"/>
            <a:ext cx="9001156" cy="61247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zh-CN" sz="2800" b="0" i="0" u="none" strike="noStrike" cap="none" normalizeH="0" baseline="0" dirty="0" smtClean="0">
                <a:ln>
                  <a:noFill/>
                </a:ln>
                <a:solidFill>
                  <a:srgbClr val="424242"/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Архитектурно-строительные рабочие </a:t>
            </a:r>
            <a:r>
              <a:rPr kumimoji="0" lang="ru-RU" altLang="zh-CN" sz="2800" b="1" i="1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чертежи производственных зданий</a:t>
            </a:r>
            <a:r>
              <a:rPr kumimoji="0" lang="ru-RU" altLang="zh-CN" sz="2800" b="0" i="1" u="none" strike="noStrike" cap="none" normalizeH="0" baseline="0" dirty="0" smtClean="0">
                <a:ln>
                  <a:noFill/>
                </a:ln>
                <a:solidFill>
                  <a:srgbClr val="424242"/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 </a:t>
            </a:r>
            <a:r>
              <a:rPr kumimoji="0" lang="ru-RU" altLang="zh-CN" sz="2800" b="0" i="0" u="none" strike="noStrike" cap="none" normalizeH="0" baseline="0" dirty="0" smtClean="0">
                <a:ln>
                  <a:noFill/>
                </a:ln>
                <a:solidFill>
                  <a:srgbClr val="424242"/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в конструкторской документации выполняют в следующих масштабах:</a:t>
            </a:r>
            <a:endParaRPr kumimoji="0" lang="ru-RU" altLang="zh-CN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SimSun" pitchFamily="2" charset="-122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zh-CN" sz="2800" b="0" i="0" u="none" strike="noStrike" cap="none" normalizeH="0" baseline="0" dirty="0" smtClean="0">
                <a:ln>
                  <a:noFill/>
                </a:ln>
                <a:solidFill>
                  <a:srgbClr val="424242"/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Планы этажей, разрезы, фасады, планы кровли и полов.. 1:200; 1:400</a:t>
            </a:r>
            <a:endParaRPr kumimoji="0" lang="ru-RU" altLang="zh-CN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SimSun" pitchFamily="2" charset="-122"/>
              <a:cs typeface="Times New Roman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zh-CN" sz="2800" b="0" i="0" u="none" strike="noStrike" cap="none" normalizeH="0" baseline="0" dirty="0" smtClean="0">
                <a:ln>
                  <a:noFill/>
                </a:ln>
                <a:solidFill>
                  <a:srgbClr val="424242"/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Планы подземных конструкций и вспомогательных помещений,</a:t>
            </a:r>
            <a:br>
              <a:rPr kumimoji="0" lang="ru-RU" altLang="zh-CN" sz="2800" b="0" i="0" u="none" strike="noStrike" cap="none" normalizeH="0" baseline="0" dirty="0" smtClean="0">
                <a:ln>
                  <a:noFill/>
                </a:ln>
                <a:solidFill>
                  <a:srgbClr val="424242"/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</a:br>
            <a:r>
              <a:rPr kumimoji="0" lang="ru-RU" altLang="zh-CN" sz="2800" b="0" i="0" u="none" strike="noStrike" cap="none" normalizeH="0" baseline="0" dirty="0" smtClean="0">
                <a:ln>
                  <a:noFill/>
                </a:ln>
                <a:solidFill>
                  <a:srgbClr val="424242"/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Схемы расположения перегородок и</a:t>
            </a:r>
            <a:r>
              <a:rPr lang="ru-RU" altLang="zh-CN" sz="2800" dirty="0"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 </a:t>
            </a:r>
            <a:r>
              <a:rPr kumimoji="0" lang="ru-RU" altLang="zh-CN" sz="2800" b="0" i="0" u="none" strike="noStrike" cap="none" normalizeH="0" baseline="0" dirty="0" smtClean="0">
                <a:ln>
                  <a:noFill/>
                </a:ln>
                <a:solidFill>
                  <a:srgbClr val="424242"/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заполнения оконных проемов..... ……1:100; 1:200</a:t>
            </a:r>
            <a:endParaRPr kumimoji="0" lang="ru-RU" altLang="zh-CN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SimSun" pitchFamily="2" charset="-122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zh-CN" sz="2800" b="0" i="0" u="none" strike="noStrike" cap="none" normalizeH="0" baseline="0" dirty="0" smtClean="0">
                <a:ln>
                  <a:noFill/>
                </a:ln>
                <a:solidFill>
                  <a:srgbClr val="424242"/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Фрагменты планов, разрезов, фасадов ……1:50; 1:100</a:t>
            </a:r>
            <a:endParaRPr kumimoji="0" lang="ru-RU" altLang="zh-CN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SimSun" pitchFamily="2" charset="-122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zh-CN" sz="2800" b="0" i="0" u="none" strike="noStrike" cap="none" normalizeH="0" baseline="0" dirty="0" smtClean="0">
                <a:ln>
                  <a:noFill/>
                </a:ln>
                <a:solidFill>
                  <a:srgbClr val="424242"/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Изделия и узлы............. ………………1:2; 1:5; 1:10; 1:20</a:t>
            </a:r>
            <a:endParaRPr kumimoji="0" lang="ru-RU" altLang="zh-CN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SimSun" pitchFamily="2" charset="-122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zh-CN" sz="2800" b="0" i="0" u="none" strike="noStrike" cap="none" normalizeH="0" baseline="0" dirty="0" smtClean="0">
                <a:ln>
                  <a:noFill/>
                </a:ln>
                <a:solidFill>
                  <a:srgbClr val="424242"/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Если изображения на листе выполнены в разных масштабах, то над каждым изображением указывают соответствующий масштаб.</a:t>
            </a:r>
            <a:endParaRPr kumimoji="0" lang="ru-RU" altLang="zh-CN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20" y="214290"/>
            <a:ext cx="8591552" cy="1000132"/>
          </a:xfrm>
        </p:spPr>
        <p:txBody>
          <a:bodyPr>
            <a:normAutofit fontScale="90000"/>
          </a:bodyPr>
          <a:lstStyle/>
          <a:p>
            <a:r>
              <a:rPr lang="ru-RU" sz="4400" b="1" dirty="0" smtClean="0">
                <a:solidFill>
                  <a:schemeClr val="accent5">
                    <a:lumMod val="75000"/>
                  </a:schemeClr>
                </a:solidFill>
              </a:rPr>
              <a:t>КОНСТРУКТИВНЫЕ ЭЛЕМЕНТЫ ЗДАНИЙ</a:t>
            </a:r>
            <a:endParaRPr lang="ru-RU" sz="4400" b="1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45057" name="Rectangle 1"/>
          <p:cNvSpPr>
            <a:spLocks noChangeArrowheads="1"/>
          </p:cNvSpPr>
          <p:nvPr/>
        </p:nvSpPr>
        <p:spPr bwMode="auto">
          <a:xfrm>
            <a:off x="142844" y="1214423"/>
            <a:ext cx="4000528" cy="5262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zh-CN" sz="28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Конструктивным элементом называется отдельная самостоятельная часть здания или сооружения: фундамент, стены, перегородки, цоколь, </a:t>
            </a:r>
            <a:r>
              <a:rPr kumimoji="0" lang="ru-RU" altLang="zh-CN" sz="2800" b="0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отмостка</a:t>
            </a:r>
            <a:r>
              <a:rPr kumimoji="0" lang="ru-RU" altLang="zh-CN" sz="28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, перекрытие, покрытие, кровля, стропила, лестничный марш, оконный или дверной блок и т. п.</a:t>
            </a:r>
            <a:endParaRPr kumimoji="0" lang="ru-RU" altLang="zh-CN" sz="2800" b="0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45058" name="Picture 2" descr="image00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86182" y="928670"/>
            <a:ext cx="5357818" cy="5357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Rectangle 1"/>
          <p:cNvSpPr>
            <a:spLocks noChangeArrowheads="1"/>
          </p:cNvSpPr>
          <p:nvPr/>
        </p:nvSpPr>
        <p:spPr bwMode="auto">
          <a:xfrm>
            <a:off x="142844" y="214290"/>
            <a:ext cx="8715436" cy="39703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zh-CN" sz="2800" b="0" i="0" u="none" strike="noStrike" cap="none" normalizeH="0" baseline="0" dirty="0" smtClean="0">
                <a:ln>
                  <a:noFill/>
                </a:ln>
                <a:solidFill>
                  <a:srgbClr val="424242"/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Здание с несущими стенами</a:t>
            </a:r>
            <a:endParaRPr kumimoji="0" lang="ru-RU" altLang="zh-CN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SimSun" pitchFamily="2" charset="-122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zh-CN" sz="2800" b="0" i="0" u="none" strike="noStrike" cap="none" normalizeH="0" baseline="0" dirty="0" smtClean="0">
                <a:ln>
                  <a:noFill/>
                </a:ln>
                <a:solidFill>
                  <a:srgbClr val="424242"/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1 — фундамент, </a:t>
            </a:r>
            <a:r>
              <a:rPr kumimoji="0" lang="ru-RU" altLang="zh-CN" sz="2800" b="0" i="1" u="none" strike="noStrike" cap="none" normalizeH="0" baseline="0" dirty="0" smtClean="0">
                <a:ln>
                  <a:noFill/>
                </a:ln>
                <a:solidFill>
                  <a:srgbClr val="424242"/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2 </a:t>
            </a:r>
            <a:r>
              <a:rPr kumimoji="0" lang="ru-RU" altLang="zh-CN" sz="2800" b="0" i="0" u="none" strike="noStrike" cap="none" normalizeH="0" baseline="0" dirty="0" smtClean="0">
                <a:ln>
                  <a:noFill/>
                </a:ln>
                <a:solidFill>
                  <a:srgbClr val="424242"/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— </a:t>
            </a:r>
            <a:r>
              <a:rPr kumimoji="0" lang="ru-RU" altLang="zh-CN" sz="2800" b="0" i="0" u="none" strike="noStrike" cap="none" normalizeH="0" baseline="0" dirty="0" err="1" smtClean="0">
                <a:ln>
                  <a:noFill/>
                </a:ln>
                <a:solidFill>
                  <a:srgbClr val="424242"/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отмостка</a:t>
            </a:r>
            <a:r>
              <a:rPr kumimoji="0" lang="ru-RU" altLang="zh-CN" sz="2800" b="0" i="0" u="none" strike="noStrike" cap="none" normalizeH="0" baseline="0" dirty="0" smtClean="0">
                <a:ln>
                  <a:noFill/>
                </a:ln>
                <a:solidFill>
                  <a:srgbClr val="424242"/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, </a:t>
            </a:r>
            <a:r>
              <a:rPr kumimoji="0" lang="ru-RU" altLang="zh-CN" sz="2800" b="0" i="1" u="none" strike="noStrike" cap="none" normalizeH="0" baseline="0" dirty="0" smtClean="0">
                <a:ln>
                  <a:noFill/>
                </a:ln>
                <a:solidFill>
                  <a:srgbClr val="424242"/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3 </a:t>
            </a:r>
            <a:r>
              <a:rPr kumimoji="0" lang="ru-RU" altLang="zh-CN" sz="2800" b="0" i="0" u="none" strike="noStrike" cap="none" normalizeH="0" baseline="0" dirty="0" smtClean="0">
                <a:ln>
                  <a:noFill/>
                </a:ln>
                <a:solidFill>
                  <a:srgbClr val="424242"/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— цоколь, </a:t>
            </a:r>
            <a:r>
              <a:rPr kumimoji="0" lang="ru-RU" altLang="zh-CN" sz="2800" b="0" i="1" u="none" strike="noStrike" cap="none" normalizeH="0" baseline="0" dirty="0" smtClean="0">
                <a:ln>
                  <a:noFill/>
                </a:ln>
                <a:solidFill>
                  <a:srgbClr val="424242"/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4 </a:t>
            </a:r>
            <a:r>
              <a:rPr kumimoji="0" lang="ru-RU" altLang="zh-CN" sz="2800" b="0" i="0" u="none" strike="noStrike" cap="none" normalizeH="0" baseline="0" dirty="0" smtClean="0">
                <a:ln>
                  <a:noFill/>
                </a:ln>
                <a:solidFill>
                  <a:srgbClr val="424242"/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— несущие стены, 5 — междуэтажное перекрытие, </a:t>
            </a:r>
            <a:r>
              <a:rPr kumimoji="0" lang="ru-RU" altLang="zh-CN" sz="2800" b="0" i="1" u="none" strike="noStrike" cap="none" normalizeH="0" baseline="0" dirty="0" smtClean="0">
                <a:ln>
                  <a:noFill/>
                </a:ln>
                <a:solidFill>
                  <a:srgbClr val="424242"/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6 </a:t>
            </a:r>
            <a:r>
              <a:rPr kumimoji="0" lang="ru-RU" altLang="zh-CN" sz="2800" b="0" i="0" u="none" strike="noStrike" cap="none" normalizeH="0" baseline="0" dirty="0" smtClean="0">
                <a:ln>
                  <a:noFill/>
                </a:ln>
                <a:solidFill>
                  <a:srgbClr val="424242"/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— чердачное перекрытие, 7 — перегородка, </a:t>
            </a:r>
            <a:r>
              <a:rPr kumimoji="0" lang="ru-RU" altLang="zh-CN" sz="2800" b="0" i="1" u="none" strike="noStrike" cap="none" normalizeH="0" baseline="0" dirty="0" smtClean="0">
                <a:ln>
                  <a:noFill/>
                </a:ln>
                <a:solidFill>
                  <a:srgbClr val="424242"/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8 </a:t>
            </a:r>
            <a:r>
              <a:rPr kumimoji="0" lang="ru-RU" altLang="zh-CN" sz="2800" b="0" i="0" u="none" strike="noStrike" cap="none" normalizeH="0" baseline="0" dirty="0" smtClean="0">
                <a:ln>
                  <a:noFill/>
                </a:ln>
                <a:solidFill>
                  <a:srgbClr val="424242"/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— на</a:t>
            </a:r>
            <a:r>
              <a:rPr lang="ru-RU" altLang="zh-CN" sz="2800" dirty="0" smtClean="0">
                <a:solidFill>
                  <a:srgbClr val="424242"/>
                </a:solidFill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к</a:t>
            </a:r>
            <a:r>
              <a:rPr kumimoji="0" lang="ru-RU" altLang="zh-CN" sz="2800" b="0" i="0" u="none" strike="noStrike" cap="none" normalizeH="0" baseline="0" dirty="0" smtClean="0">
                <a:ln>
                  <a:noFill/>
                </a:ln>
                <a:solidFill>
                  <a:srgbClr val="424242"/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лонные стропила, </a:t>
            </a:r>
            <a:r>
              <a:rPr kumimoji="0" lang="ru-RU" altLang="zh-CN" sz="2800" b="0" i="1" u="none" strike="noStrike" cap="none" normalizeH="0" baseline="0" dirty="0" smtClean="0">
                <a:ln>
                  <a:noFill/>
                </a:ln>
                <a:solidFill>
                  <a:srgbClr val="424242"/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9 </a:t>
            </a:r>
            <a:r>
              <a:rPr kumimoji="0" lang="ru-RU" altLang="zh-CN" sz="2800" b="0" i="0" u="none" strike="noStrike" cap="none" normalizeH="0" baseline="0" dirty="0" smtClean="0">
                <a:ln>
                  <a:noFill/>
                </a:ln>
                <a:solidFill>
                  <a:srgbClr val="424242"/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— обрешетка кровли, </a:t>
            </a:r>
            <a:r>
              <a:rPr kumimoji="0" lang="ru-RU" altLang="zh-CN" sz="2800" b="0" i="1" u="none" strike="noStrike" cap="none" normalizeH="0" baseline="0" dirty="0" smtClean="0">
                <a:ln>
                  <a:noFill/>
                </a:ln>
                <a:solidFill>
                  <a:srgbClr val="424242"/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10</a:t>
            </a:r>
            <a:r>
              <a:rPr kumimoji="0" lang="ru-RU" altLang="zh-CN" sz="2800" b="0" i="0" u="none" strike="noStrike" cap="none" normalizeH="0" baseline="0" dirty="0" smtClean="0">
                <a:ln>
                  <a:noFill/>
                </a:ln>
                <a:solidFill>
                  <a:srgbClr val="424242"/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—подкос, 11—стойка, </a:t>
            </a:r>
            <a:r>
              <a:rPr kumimoji="0" lang="ru-RU" altLang="zh-CN" sz="2800" b="0" i="1" u="none" strike="noStrike" cap="none" normalizeH="0" baseline="0" dirty="0" smtClean="0">
                <a:ln>
                  <a:noFill/>
                </a:ln>
                <a:solidFill>
                  <a:srgbClr val="424242"/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12</a:t>
            </a:r>
            <a:r>
              <a:rPr kumimoji="0" lang="ru-RU" altLang="zh-CN" sz="2800" b="0" i="0" u="none" strike="noStrike" cap="none" normalizeH="0" baseline="0" dirty="0" smtClean="0">
                <a:ln>
                  <a:noFill/>
                </a:ln>
                <a:solidFill>
                  <a:srgbClr val="424242"/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— люк, </a:t>
            </a:r>
            <a:r>
              <a:rPr kumimoji="0" lang="ru-RU" altLang="zh-CN" sz="2800" b="0" i="1" u="none" strike="noStrike" cap="none" normalizeH="0" baseline="0" dirty="0" smtClean="0">
                <a:ln>
                  <a:noFill/>
                </a:ln>
                <a:solidFill>
                  <a:srgbClr val="424242"/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13</a:t>
            </a:r>
            <a:r>
              <a:rPr kumimoji="0" lang="ru-RU" altLang="zh-CN" sz="2800" b="0" i="0" u="none" strike="noStrike" cap="none" normalizeH="0" baseline="0" dirty="0" smtClean="0">
                <a:ln>
                  <a:noFill/>
                </a:ln>
                <a:solidFill>
                  <a:srgbClr val="424242"/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— чердак, </a:t>
            </a:r>
            <a:r>
              <a:rPr kumimoji="0" lang="ru-RU" altLang="zh-CN" sz="2800" b="0" i="1" u="none" strike="noStrike" cap="none" normalizeH="0" baseline="0" dirty="0" smtClean="0">
                <a:ln>
                  <a:noFill/>
                </a:ln>
                <a:solidFill>
                  <a:srgbClr val="424242"/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14</a:t>
            </a:r>
            <a:r>
              <a:rPr kumimoji="0" lang="ru-RU" altLang="zh-CN" sz="2800" b="0" i="0" u="none" strike="noStrike" cap="none" normalizeH="0" baseline="0" dirty="0" smtClean="0">
                <a:ln>
                  <a:noFill/>
                </a:ln>
                <a:solidFill>
                  <a:srgbClr val="424242"/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—мауэрлат, 15—перемычка, </a:t>
            </a:r>
            <a:r>
              <a:rPr kumimoji="0" lang="ru-RU" altLang="zh-CN" sz="2800" b="0" i="1" u="none" strike="noStrike" cap="none" normalizeH="0" baseline="0" dirty="0" smtClean="0">
                <a:ln>
                  <a:noFill/>
                </a:ln>
                <a:solidFill>
                  <a:srgbClr val="424242"/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16 </a:t>
            </a:r>
            <a:r>
              <a:rPr kumimoji="0" lang="ru-RU" altLang="zh-CN" sz="2800" b="0" i="0" u="none" strike="noStrike" cap="none" normalizeH="0" baseline="0" dirty="0" smtClean="0">
                <a:ln>
                  <a:noFill/>
                </a:ln>
                <a:solidFill>
                  <a:srgbClr val="424242"/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— лестничный марш, </a:t>
            </a:r>
            <a:r>
              <a:rPr kumimoji="0" lang="ru-RU" altLang="zh-CN" sz="2800" b="0" i="1" u="none" strike="noStrike" cap="none" normalizeH="0" baseline="0" dirty="0" smtClean="0">
                <a:ln>
                  <a:noFill/>
                </a:ln>
                <a:solidFill>
                  <a:srgbClr val="424242"/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17 </a:t>
            </a:r>
            <a:r>
              <a:rPr kumimoji="0" lang="ru-RU" altLang="zh-CN" sz="2800" b="0" i="0" u="none" strike="noStrike" cap="none" normalizeH="0" baseline="0" dirty="0" smtClean="0">
                <a:ln>
                  <a:noFill/>
                </a:ln>
                <a:solidFill>
                  <a:srgbClr val="424242"/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— </a:t>
            </a:r>
            <a:r>
              <a:rPr kumimoji="0" lang="ru-RU" altLang="zh-CN" sz="2800" b="0" i="0" u="none" strike="noStrike" cap="none" normalizeH="0" baseline="0" dirty="0" err="1" smtClean="0">
                <a:ln>
                  <a:noFill/>
                </a:ln>
                <a:solidFill>
                  <a:srgbClr val="424242"/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косоур</a:t>
            </a:r>
            <a:r>
              <a:rPr kumimoji="0" lang="ru-RU" altLang="zh-CN" sz="2800" b="0" i="0" u="none" strike="noStrike" cap="none" normalizeH="0" baseline="0" dirty="0" smtClean="0">
                <a:ln>
                  <a:noFill/>
                </a:ln>
                <a:solidFill>
                  <a:srgbClr val="424242"/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, </a:t>
            </a:r>
            <a:r>
              <a:rPr kumimoji="0" lang="ru-RU" altLang="zh-CN" sz="2800" b="0" i="1" u="none" strike="noStrike" cap="none" normalizeH="0" baseline="0" dirty="0" smtClean="0">
                <a:ln>
                  <a:noFill/>
                </a:ln>
                <a:solidFill>
                  <a:srgbClr val="424242"/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18 — </a:t>
            </a:r>
            <a:r>
              <a:rPr kumimoji="0" lang="ru-RU" altLang="zh-CN" sz="2800" b="0" i="0" u="none" strike="noStrike" cap="none" normalizeH="0" baseline="0" dirty="0" smtClean="0">
                <a:ln>
                  <a:noFill/>
                </a:ln>
                <a:solidFill>
                  <a:srgbClr val="424242"/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лестничная площадка, </a:t>
            </a:r>
            <a:r>
              <a:rPr kumimoji="0" lang="ru-RU" altLang="zh-CN" sz="2800" b="0" i="1" u="none" strike="noStrike" cap="none" normalizeH="0" baseline="0" dirty="0" smtClean="0">
                <a:ln>
                  <a:noFill/>
                </a:ln>
                <a:solidFill>
                  <a:srgbClr val="424242"/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19</a:t>
            </a:r>
            <a:r>
              <a:rPr kumimoji="0" lang="ru-RU" altLang="zh-CN" sz="2800" b="0" i="0" u="none" strike="noStrike" cap="none" normalizeH="0" baseline="0" dirty="0" smtClean="0">
                <a:ln>
                  <a:noFill/>
                </a:ln>
                <a:solidFill>
                  <a:srgbClr val="424242"/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— тамбур</a:t>
            </a:r>
            <a:endParaRPr kumimoji="0" lang="ru-RU" altLang="zh-CN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142844" y="214290"/>
            <a:ext cx="8858312" cy="61247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180975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1" u="none" strike="noStrike" cap="none" normalizeH="0" baseline="0" dirty="0" smtClean="0">
                <a:ln>
                  <a:noFill/>
                </a:ln>
                <a:solidFill>
                  <a:schemeClr val="accent3">
                    <a:lumMod val="75000"/>
                  </a:schemeClr>
                </a:solidFill>
                <a:effectLst/>
                <a:ea typeface="Times New Roman" pitchFamily="18" charset="0"/>
                <a:cs typeface="Times New Roman" pitchFamily="18" charset="0"/>
              </a:rPr>
              <a:t>Фундамент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Times New Roman" pitchFamily="18" charset="0"/>
              </a:rPr>
              <a:t> под стену или опору (подземная часть здания или сооружения, которая передает нагрузку на грунт).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180975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1" u="none" strike="noStrike" cap="none" normalizeH="0" baseline="0" dirty="0" err="1" smtClean="0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effectLst/>
                <a:ea typeface="Times New Roman" pitchFamily="18" charset="0"/>
                <a:cs typeface="Times New Roman" pitchFamily="18" charset="0"/>
              </a:rPr>
              <a:t>Отмостка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Times New Roman" pitchFamily="18" charset="0"/>
              </a:rPr>
              <a:t> 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Times New Roman" pitchFamily="18" charset="0"/>
              </a:rPr>
              <a:t>для отвода атмосферных вод от стен здания (обычно шириной 700-1000 мм с уклоном от 1 до 3 %).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180975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1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ea typeface="Times New Roman" pitchFamily="18" charset="0"/>
                <a:cs typeface="Times New Roman" pitchFamily="18" charset="0"/>
              </a:rPr>
              <a:t>Цоколь</a:t>
            </a:r>
            <a:r>
              <a:rPr kumimoji="0" lang="ru-RU" sz="28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Times New Roman" pitchFamily="18" charset="0"/>
              </a:rPr>
              <a:t>–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Times New Roman" pitchFamily="18" charset="0"/>
              </a:rPr>
              <a:t> это нижняя часть наружной стены, которая прилегает к фундаменту и высотой  до уровня пола (предохраняет от осадков и механических повреждений)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180975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1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ea typeface="Times New Roman" pitchFamily="18" charset="0"/>
                <a:cs typeface="Times New Roman" pitchFamily="18" charset="0"/>
              </a:rPr>
              <a:t>Стены</a:t>
            </a:r>
            <a:r>
              <a:rPr kumimoji="0" lang="ru-RU" sz="28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Times New Roman" pitchFamily="18" charset="0"/>
              </a:rPr>
              <a:t> 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Times New Roman" pitchFamily="18" charset="0"/>
              </a:rPr>
              <a:t>наружные и внутренние, которые бывают несущие, самонесущие и навесные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180975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1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ea typeface="Times New Roman" pitchFamily="18" charset="0"/>
                <a:cs typeface="Times New Roman" pitchFamily="18" charset="0"/>
              </a:rPr>
              <a:t>Перекрытия междуэтажные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Times New Roman" pitchFamily="18" charset="0"/>
              </a:rPr>
              <a:t>, 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Times New Roman" pitchFamily="18" charset="0"/>
              </a:rPr>
              <a:t>которые разделяют здание по этажам (междуэтажное,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Times New Roman" pitchFamily="18" charset="0"/>
              </a:rPr>
              <a:t>надподвальное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Times New Roman" pitchFamily="18" charset="0"/>
              </a:rPr>
              <a:t>, цокольное).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180975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ea typeface="Times New Roman" pitchFamily="18" charset="0"/>
                <a:cs typeface="Times New Roman" pitchFamily="18" charset="0"/>
              </a:rPr>
              <a:t>Перекрытие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ea typeface="Times New Roman" pitchFamily="18" charset="0"/>
                <a:cs typeface="Times New Roman" pitchFamily="18" charset="0"/>
              </a:rPr>
              <a:t> </a:t>
            </a:r>
            <a:r>
              <a:rPr kumimoji="0" lang="ru-RU" sz="2800" b="1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ea typeface="Times New Roman" pitchFamily="18" charset="0"/>
                <a:cs typeface="Times New Roman" pitchFamily="18" charset="0"/>
              </a:rPr>
              <a:t>чердачное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Times New Roman" pitchFamily="18" charset="0"/>
              </a:rPr>
              <a:t> 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Times New Roman" pitchFamily="18" charset="0"/>
              </a:rPr>
              <a:t>отделяет верхний этаж от чердака.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180975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1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ea typeface="Times New Roman" pitchFamily="18" charset="0"/>
                <a:cs typeface="Times New Roman" pitchFamily="18" charset="0"/>
              </a:rPr>
              <a:t>Перегородки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Times New Roman" pitchFamily="18" charset="0"/>
              </a:rPr>
              <a:t> (внутренние ограждающие конструкции, разделяющие помещения, их толщина 50-180 мм).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180975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1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ea typeface="Times New Roman" pitchFamily="18" charset="0"/>
                <a:cs typeface="Times New Roman" pitchFamily="18" charset="0"/>
              </a:rPr>
              <a:t>Стропила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Times New Roman" pitchFamily="18" charset="0"/>
              </a:rPr>
              <a:t> - несущие конструкции кровельного покрытия.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1484784"/>
            <a:ext cx="8643998" cy="4643470"/>
          </a:xfrm>
        </p:spPr>
        <p:txBody>
          <a:bodyPr>
            <a:normAutofit fontScale="90000"/>
          </a:bodyPr>
          <a:lstStyle/>
          <a:p>
            <a:pPr algn="just"/>
            <a:r>
              <a:rPr lang="ru-RU" dirty="0" smtClean="0"/>
              <a:t/>
            </a:r>
            <a:br>
              <a:rPr lang="ru-RU" dirty="0" smtClean="0"/>
            </a:br>
            <a:r>
              <a:rPr lang="ru-RU" sz="3600" dirty="0" smtClean="0">
                <a:solidFill>
                  <a:schemeClr val="tx1"/>
                </a:solidFill>
                <a:latin typeface="+mn-lt"/>
              </a:rPr>
              <a:t>Строительное черчение имеет много общего с машиностроительным, но является специфичным разделом инженерной графики со своими особенностями.</a:t>
            </a:r>
            <a:br>
              <a:rPr lang="ru-RU" sz="3600" dirty="0" smtClean="0">
                <a:solidFill>
                  <a:schemeClr val="tx1"/>
                </a:solidFill>
                <a:latin typeface="+mn-lt"/>
              </a:rPr>
            </a:br>
            <a:r>
              <a:rPr lang="ru-RU" sz="3600" dirty="0" smtClean="0">
                <a:solidFill>
                  <a:schemeClr val="tx1"/>
                </a:solidFill>
                <a:latin typeface="+mn-lt"/>
              </a:rPr>
              <a:t>Приобретение навыков чтения и выполнения строительных чертежей, овладение современными методами создания графических изображений строительных объектов, умение расставить оборудование в таких зданиях является неотъемлемой частью процесса подготовки будущего специалиста.</a:t>
            </a:r>
            <a:endParaRPr lang="ru-RU" sz="3600" dirty="0">
              <a:solidFill>
                <a:schemeClr val="tx1"/>
              </a:solidFill>
              <a:latin typeface="+mn-lt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Rectangle 1"/>
          <p:cNvSpPr>
            <a:spLocks noChangeArrowheads="1"/>
          </p:cNvSpPr>
          <p:nvPr/>
        </p:nvSpPr>
        <p:spPr bwMode="auto">
          <a:xfrm>
            <a:off x="142844" y="142853"/>
            <a:ext cx="8858312" cy="69249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180975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1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ea typeface="Times New Roman" pitchFamily="18" charset="0"/>
                <a:cs typeface="Times New Roman" pitchFamily="18" charset="0"/>
              </a:rPr>
              <a:t>Обрешетка кровли</a:t>
            </a:r>
            <a:r>
              <a:rPr kumimoji="0" lang="ru-RU" sz="28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Times New Roman" pitchFamily="18" charset="0"/>
              </a:rPr>
              <a:t> 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Times New Roman" pitchFamily="18" charset="0"/>
              </a:rPr>
              <a:t>необходима для уменьшения пролетов.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180975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Times New Roman" pitchFamily="18" charset="0"/>
              </a:rPr>
              <a:t> </a:t>
            </a:r>
            <a:r>
              <a:rPr kumimoji="0" lang="ru-RU" sz="3200" b="1" i="1" u="none" strike="noStrike" cap="none" normalizeH="0" baseline="0" dirty="0" smtClean="0">
                <a:ln>
                  <a:noFill/>
                </a:ln>
                <a:solidFill>
                  <a:schemeClr val="accent3">
                    <a:lumMod val="75000"/>
                  </a:schemeClr>
                </a:solidFill>
                <a:effectLst/>
                <a:ea typeface="Times New Roman" pitchFamily="18" charset="0"/>
                <a:cs typeface="Times New Roman" pitchFamily="18" charset="0"/>
              </a:rPr>
              <a:t>Подкос</a:t>
            </a:r>
            <a:r>
              <a:rPr kumimoji="0" lang="ru-RU" sz="2800" b="1" i="1" u="none" strike="noStrike" cap="none" normalizeH="0" baseline="0" dirty="0" smtClean="0">
                <a:ln>
                  <a:noFill/>
                </a:ln>
                <a:solidFill>
                  <a:schemeClr val="accent3">
                    <a:lumMod val="75000"/>
                  </a:schemeClr>
                </a:solidFill>
                <a:effectLst/>
                <a:ea typeface="Times New Roman" pitchFamily="18" charset="0"/>
                <a:cs typeface="Times New Roman" pitchFamily="18" charset="0"/>
              </a:rPr>
              <a:t> 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Times New Roman" pitchFamily="18" charset="0"/>
              </a:rPr>
              <a:t>служит для уменьшения прогиба стропил.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180975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Times New Roman" pitchFamily="18" charset="0"/>
              </a:rPr>
              <a:t> </a:t>
            </a:r>
            <a:r>
              <a:rPr kumimoji="0" lang="ru-RU" sz="3200" b="1" i="1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ea typeface="Times New Roman" pitchFamily="18" charset="0"/>
                <a:cs typeface="Times New Roman" pitchFamily="18" charset="0"/>
              </a:rPr>
              <a:t>Стойка</a:t>
            </a:r>
            <a:r>
              <a:rPr kumimoji="0" lang="ru-RU" sz="2800" b="1" i="1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ea typeface="Times New Roman" pitchFamily="18" charset="0"/>
                <a:cs typeface="Times New Roman" pitchFamily="18" charset="0"/>
              </a:rPr>
              <a:t> 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Times New Roman" pitchFamily="18" charset="0"/>
              </a:rPr>
              <a:t>служит для поддерживания конькового бруса или прогона.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180975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Times New Roman" pitchFamily="18" charset="0"/>
              </a:rPr>
              <a:t> </a:t>
            </a:r>
            <a:r>
              <a:rPr kumimoji="0" lang="ru-RU" sz="3200" b="1" i="1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ea typeface="Times New Roman" pitchFamily="18" charset="0"/>
                <a:cs typeface="Times New Roman" pitchFamily="18" charset="0"/>
              </a:rPr>
              <a:t>Люк</a:t>
            </a:r>
            <a:r>
              <a:rPr kumimoji="0" lang="ru-RU" sz="28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Times New Roman" pitchFamily="18" charset="0"/>
              </a:rPr>
              <a:t> 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Times New Roman" pitchFamily="18" charset="0"/>
              </a:rPr>
              <a:t>отверстие в чердачном перекрытии</a:t>
            </a:r>
            <a:r>
              <a:rPr kumimoji="0" lang="ru-RU" sz="28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Times New Roman" pitchFamily="18" charset="0"/>
              </a:rPr>
              <a:t>.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180975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Times New Roman" pitchFamily="18" charset="0"/>
              </a:rPr>
              <a:t> </a:t>
            </a:r>
            <a:r>
              <a:rPr kumimoji="0" lang="ru-RU" sz="3200" b="1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ea typeface="Times New Roman" pitchFamily="18" charset="0"/>
                <a:cs typeface="Times New Roman" pitchFamily="18" charset="0"/>
              </a:rPr>
              <a:t>Чердак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Times New Roman" pitchFamily="18" charset="0"/>
              </a:rPr>
              <a:t> помещение между чердачным перекрытием и крышей здания</a:t>
            </a:r>
            <a:r>
              <a:rPr kumimoji="0" lang="ru-RU" sz="28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Times New Roman" pitchFamily="18" charset="0"/>
              </a:rPr>
              <a:t>.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180975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Times New Roman" pitchFamily="18" charset="0"/>
              </a:rPr>
              <a:t> </a:t>
            </a:r>
            <a:r>
              <a:rPr kumimoji="0" lang="ru-RU" sz="3200" b="1" i="1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ea typeface="Times New Roman" pitchFamily="18" charset="0"/>
                <a:cs typeface="Times New Roman" pitchFamily="18" charset="0"/>
              </a:rPr>
              <a:t>Мауэрлат</a:t>
            </a:r>
            <a:r>
              <a:rPr kumimoji="0" lang="ru-RU" sz="3200" b="0" i="1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ea typeface="Times New Roman" pitchFamily="18" charset="0"/>
                <a:cs typeface="Times New Roman" pitchFamily="18" charset="0"/>
              </a:rPr>
              <a:t> 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Times New Roman" pitchFamily="18" charset="0"/>
              </a:rPr>
              <a:t>– деревянные брусья, уложенные на наружные стены.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180975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Times New Roman" pitchFamily="18" charset="0"/>
              </a:rPr>
              <a:t> </a:t>
            </a:r>
            <a:r>
              <a:rPr kumimoji="0" lang="ru-RU" sz="3200" b="1" i="1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effectLst/>
                <a:ea typeface="Times New Roman" pitchFamily="18" charset="0"/>
                <a:cs typeface="Times New Roman" pitchFamily="18" charset="0"/>
              </a:rPr>
              <a:t>Перемычка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Times New Roman" pitchFamily="18" charset="0"/>
              </a:rPr>
              <a:t> - железобетонная балка, которую укладывают над оконными или дверными проемами в стене для восприятия веса вышележащих стен и перекрытий.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180975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 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57158" y="357166"/>
            <a:ext cx="8358246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180975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3200" b="1" i="1" dirty="0" smtClean="0">
                <a:solidFill>
                  <a:srgbClr val="00B050"/>
                </a:solidFill>
                <a:ea typeface="Times New Roman" pitchFamily="18" charset="0"/>
                <a:cs typeface="Times New Roman" pitchFamily="18" charset="0"/>
              </a:rPr>
              <a:t>Лестничный марш</a:t>
            </a:r>
            <a:r>
              <a:rPr lang="ru-RU" sz="3200" i="1" dirty="0" smtClean="0">
                <a:solidFill>
                  <a:srgbClr val="000000"/>
                </a:solidFill>
                <a:ea typeface="Times New Roman" pitchFamily="18" charset="0"/>
                <a:cs typeface="Times New Roman" pitchFamily="18" charset="0"/>
              </a:rPr>
              <a:t> </a:t>
            </a:r>
            <a:r>
              <a:rPr lang="ru-RU" sz="3200" dirty="0" smtClean="0">
                <a:solidFill>
                  <a:srgbClr val="000000"/>
                </a:solidFill>
                <a:ea typeface="Times New Roman" pitchFamily="18" charset="0"/>
                <a:cs typeface="Times New Roman" pitchFamily="18" charset="0"/>
              </a:rPr>
              <a:t>– наклонный элемент лестницы со ступеньками</a:t>
            </a:r>
            <a:r>
              <a:rPr lang="ru-RU" sz="3200" i="1" dirty="0" smtClean="0">
                <a:solidFill>
                  <a:srgbClr val="000000"/>
                </a:solidFill>
                <a:ea typeface="Times New Roman" pitchFamily="18" charset="0"/>
                <a:cs typeface="Times New Roman" pitchFamily="18" charset="0"/>
              </a:rPr>
              <a:t>.</a:t>
            </a:r>
            <a:endParaRPr lang="ru-RU" sz="3200" dirty="0" smtClean="0">
              <a:cs typeface="Arial" pitchFamily="34" charset="0"/>
            </a:endParaRPr>
          </a:p>
          <a:p>
            <a:pPr lvl="0" indent="180975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3200" dirty="0" smtClean="0">
                <a:solidFill>
                  <a:srgbClr val="000000"/>
                </a:solidFill>
                <a:ea typeface="Times New Roman" pitchFamily="18" charset="0"/>
                <a:cs typeface="Times New Roman" pitchFamily="18" charset="0"/>
              </a:rPr>
              <a:t> </a:t>
            </a:r>
            <a:r>
              <a:rPr lang="ru-RU" sz="3200" b="1" i="1" dirty="0" err="1" smtClean="0">
                <a:solidFill>
                  <a:schemeClr val="tx2">
                    <a:lumMod val="75000"/>
                  </a:schemeClr>
                </a:solidFill>
                <a:ea typeface="Times New Roman" pitchFamily="18" charset="0"/>
                <a:cs typeface="Times New Roman" pitchFamily="18" charset="0"/>
              </a:rPr>
              <a:t>Косоур</a:t>
            </a:r>
            <a:r>
              <a:rPr lang="ru-RU" sz="3200" i="1" dirty="0" smtClean="0">
                <a:solidFill>
                  <a:srgbClr val="000000"/>
                </a:solidFill>
                <a:ea typeface="Times New Roman" pitchFamily="18" charset="0"/>
                <a:cs typeface="Times New Roman" pitchFamily="18" charset="0"/>
              </a:rPr>
              <a:t> </a:t>
            </a:r>
            <a:r>
              <a:rPr lang="ru-RU" sz="3200" dirty="0" smtClean="0">
                <a:solidFill>
                  <a:srgbClr val="000000"/>
                </a:solidFill>
                <a:ea typeface="Times New Roman" pitchFamily="18" charset="0"/>
                <a:cs typeface="Times New Roman" pitchFamily="18" charset="0"/>
              </a:rPr>
              <a:t>– наклонная балка, опирающаяся на площадки.</a:t>
            </a:r>
            <a:endParaRPr lang="ru-RU" sz="3200" dirty="0" smtClean="0">
              <a:cs typeface="Arial" pitchFamily="34" charset="0"/>
            </a:endParaRPr>
          </a:p>
          <a:p>
            <a:pPr lvl="0" indent="180975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3200" dirty="0" smtClean="0">
                <a:solidFill>
                  <a:srgbClr val="000000"/>
                </a:solidFill>
                <a:ea typeface="Times New Roman" pitchFamily="18" charset="0"/>
                <a:cs typeface="Times New Roman" pitchFamily="18" charset="0"/>
              </a:rPr>
              <a:t> </a:t>
            </a:r>
            <a:r>
              <a:rPr lang="ru-RU" sz="3200" b="1" i="1" dirty="0" smtClean="0">
                <a:solidFill>
                  <a:schemeClr val="accent1">
                    <a:lumMod val="75000"/>
                  </a:schemeClr>
                </a:solidFill>
                <a:ea typeface="Times New Roman" pitchFamily="18" charset="0"/>
                <a:cs typeface="Times New Roman" pitchFamily="18" charset="0"/>
              </a:rPr>
              <a:t>Лестничная площадка</a:t>
            </a:r>
            <a:r>
              <a:rPr lang="ru-RU" sz="3200" i="1" dirty="0" smtClean="0">
                <a:solidFill>
                  <a:srgbClr val="000000"/>
                </a:solidFill>
                <a:ea typeface="Times New Roman" pitchFamily="18" charset="0"/>
                <a:cs typeface="Times New Roman" pitchFamily="18" charset="0"/>
              </a:rPr>
              <a:t> </a:t>
            </a:r>
            <a:r>
              <a:rPr lang="ru-RU" sz="3200" dirty="0" smtClean="0">
                <a:solidFill>
                  <a:srgbClr val="000000"/>
                </a:solidFill>
                <a:ea typeface="Times New Roman" pitchFamily="18" charset="0"/>
                <a:cs typeface="Times New Roman" pitchFamily="18" charset="0"/>
              </a:rPr>
              <a:t>– горизонтальный элемент лестницы между маршами.</a:t>
            </a:r>
            <a:endParaRPr lang="ru-RU" sz="3200" dirty="0" smtClean="0">
              <a:cs typeface="Arial" pitchFamily="34" charset="0"/>
            </a:endParaRPr>
          </a:p>
          <a:p>
            <a:pPr lvl="0" indent="180975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3200" dirty="0" smtClean="0">
                <a:solidFill>
                  <a:srgbClr val="000000"/>
                </a:solidFill>
                <a:ea typeface="Times New Roman" pitchFamily="18" charset="0"/>
                <a:cs typeface="Times New Roman" pitchFamily="18" charset="0"/>
              </a:rPr>
              <a:t> </a:t>
            </a:r>
            <a:r>
              <a:rPr lang="ru-RU" sz="3200" b="1" i="1" dirty="0" smtClean="0">
                <a:solidFill>
                  <a:schemeClr val="accent3">
                    <a:lumMod val="75000"/>
                  </a:schemeClr>
                </a:solidFill>
                <a:ea typeface="Times New Roman" pitchFamily="18" charset="0"/>
                <a:cs typeface="Times New Roman" pitchFamily="18" charset="0"/>
              </a:rPr>
              <a:t>Тамбур</a:t>
            </a:r>
            <a:r>
              <a:rPr lang="ru-RU" sz="3200" i="1" dirty="0" smtClean="0">
                <a:solidFill>
                  <a:srgbClr val="000000"/>
                </a:solidFill>
                <a:ea typeface="Times New Roman" pitchFamily="18" charset="0"/>
                <a:cs typeface="Times New Roman" pitchFamily="18" charset="0"/>
              </a:rPr>
              <a:t> – </a:t>
            </a:r>
            <a:r>
              <a:rPr lang="ru-RU" sz="3200" dirty="0" smtClean="0">
                <a:solidFill>
                  <a:srgbClr val="000000"/>
                </a:solidFill>
                <a:ea typeface="Times New Roman" pitchFamily="18" charset="0"/>
                <a:cs typeface="Times New Roman" pitchFamily="18" charset="0"/>
              </a:rPr>
              <a:t>помещение около входа в здание.</a:t>
            </a:r>
            <a:endParaRPr lang="ru-RU" sz="3200" dirty="0" smtClean="0">
              <a:cs typeface="Arial" pitchFamily="34" charset="0"/>
            </a:endParaRPr>
          </a:p>
          <a:p>
            <a:pPr lvl="0" indent="180975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3200" dirty="0" smtClean="0">
                <a:solidFill>
                  <a:srgbClr val="000000"/>
                </a:solidFill>
                <a:ea typeface="Times New Roman" pitchFamily="18" charset="0"/>
                <a:cs typeface="Times New Roman" pitchFamily="18" charset="0"/>
              </a:rPr>
              <a:t> </a:t>
            </a:r>
            <a:r>
              <a:rPr lang="ru-RU" sz="3200" b="1" i="1" dirty="0" smtClean="0">
                <a:solidFill>
                  <a:srgbClr val="7030A0"/>
                </a:solidFill>
                <a:ea typeface="Times New Roman" pitchFamily="18" charset="0"/>
                <a:cs typeface="Times New Roman" pitchFamily="18" charset="0"/>
              </a:rPr>
              <a:t>Покрытия</a:t>
            </a:r>
            <a:r>
              <a:rPr lang="ru-RU" sz="3200" dirty="0" smtClean="0">
                <a:solidFill>
                  <a:srgbClr val="000000"/>
                </a:solidFill>
                <a:ea typeface="Times New Roman" pitchFamily="18" charset="0"/>
                <a:cs typeface="Times New Roman" pitchFamily="18" charset="0"/>
              </a:rPr>
              <a:t> (верхняя ограждающая конструкция, отделяющая помещения здания от наружной среды).</a:t>
            </a:r>
            <a:endParaRPr lang="ru-RU" sz="3200" dirty="0" smtClean="0"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985" name="Picture 1" descr="image00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0034" y="285728"/>
            <a:ext cx="6357982" cy="4357718"/>
          </a:xfrm>
          <a:prstGeom prst="rect">
            <a:avLst/>
          </a:prstGeom>
          <a:noFill/>
          <a:ln w="28575">
            <a:solidFill>
              <a:srgbClr val="00B0F0"/>
            </a:solidFill>
            <a:miter lim="800000"/>
            <a:headEnd/>
            <a:tailEnd/>
          </a:ln>
        </p:spPr>
      </p:pic>
      <p:sp>
        <p:nvSpPr>
          <p:cNvPr id="41986" name="Rectangle 2"/>
          <p:cNvSpPr>
            <a:spLocks noChangeArrowheads="1"/>
          </p:cNvSpPr>
          <p:nvPr/>
        </p:nvSpPr>
        <p:spPr bwMode="auto">
          <a:xfrm>
            <a:off x="142844" y="4714884"/>
            <a:ext cx="9001156" cy="20005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zh-CN" sz="2800" b="1" i="0" u="none" strike="noStrike" cap="none" normalizeH="0" baseline="0" dirty="0" smtClean="0">
                <a:ln>
                  <a:noFill/>
                </a:ln>
                <a:solidFill>
                  <a:schemeClr val="accent3">
                    <a:lumMod val="75000"/>
                  </a:schemeClr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Конструктивные элементы каркасного здания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zh-CN" sz="2400" b="0" i="0" u="none" strike="noStrike" cap="none" normalizeH="0" baseline="0" dirty="0" smtClean="0">
                <a:ln>
                  <a:noFill/>
                </a:ln>
                <a:solidFill>
                  <a:srgbClr val="424242"/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1— средняя колонна, 2 — подкрановая балка, 3— плиты перекрытия,</a:t>
            </a:r>
            <a:endParaRPr kumimoji="0" lang="ru-RU" altLang="zh-CN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SimSun" pitchFamily="2" charset="-122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zh-CN" sz="2400" b="0" i="0" u="none" strike="noStrike" cap="none" normalizeH="0" baseline="0" dirty="0" smtClean="0">
                <a:ln>
                  <a:noFill/>
                </a:ln>
                <a:solidFill>
                  <a:srgbClr val="424242"/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4— стеновая панель, 5 — подстропильная балка, 6— </a:t>
            </a:r>
            <a:r>
              <a:rPr kumimoji="0" lang="ru-RU" altLang="zh-CN" sz="2400" b="0" i="0" u="none" strike="noStrike" cap="none" normalizeH="0" baseline="0" dirty="0" err="1" smtClean="0">
                <a:ln>
                  <a:noFill/>
                </a:ln>
                <a:solidFill>
                  <a:srgbClr val="424242"/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пристенная</a:t>
            </a:r>
            <a:r>
              <a:rPr kumimoji="0" lang="ru-RU" altLang="zh-CN" sz="2400" b="0" i="0" u="none" strike="noStrike" cap="none" normalizeH="0" baseline="0" dirty="0" smtClean="0">
                <a:ln>
                  <a:noFill/>
                </a:ln>
                <a:solidFill>
                  <a:srgbClr val="424242"/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 колонна</a:t>
            </a:r>
            <a:endParaRPr kumimoji="0" lang="ru-RU" altLang="zh-CN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61" name="Picture 1" descr="image00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42976" y="2071678"/>
            <a:ext cx="6643734" cy="4500594"/>
          </a:xfrm>
          <a:prstGeom prst="rect">
            <a:avLst/>
          </a:prstGeom>
          <a:noFill/>
          <a:ln w="28575">
            <a:solidFill>
              <a:schemeClr val="accent3">
                <a:lumMod val="75000"/>
              </a:schemeClr>
            </a:solidFill>
            <a:miter lim="800000"/>
            <a:headEnd/>
            <a:tailEnd/>
          </a:ln>
        </p:spPr>
      </p:pic>
      <p:sp>
        <p:nvSpPr>
          <p:cNvPr id="40962" name="Rectangle 2"/>
          <p:cNvSpPr>
            <a:spLocks noChangeArrowheads="1"/>
          </p:cNvSpPr>
          <p:nvPr/>
        </p:nvSpPr>
        <p:spPr bwMode="auto">
          <a:xfrm>
            <a:off x="214282" y="0"/>
            <a:ext cx="8572560" cy="20621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zh-CN" sz="2800" b="1" i="0" u="none" strike="noStrike" cap="none" normalizeH="0" baseline="0" dirty="0" smtClean="0">
                <a:ln>
                  <a:noFill/>
                </a:ln>
                <a:solidFill>
                  <a:schemeClr val="accent3">
                    <a:lumMod val="75000"/>
                  </a:schemeClr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Конструктивные элементы крупнопанельного здания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zh-CN" sz="2400" b="0" i="0" u="none" strike="noStrike" cap="none" normalizeH="0" baseline="0" dirty="0" smtClean="0">
                <a:ln>
                  <a:noFill/>
                </a:ln>
                <a:solidFill>
                  <a:srgbClr val="424242"/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1 — плита балкона, 2</a:t>
            </a:r>
            <a:r>
              <a:rPr kumimoji="0" lang="ru-RU" altLang="zh-CN" sz="2400" b="0" i="1" u="none" strike="noStrike" cap="none" normalizeH="0" baseline="0" dirty="0" smtClean="0">
                <a:ln>
                  <a:noFill/>
                </a:ln>
                <a:solidFill>
                  <a:srgbClr val="424242"/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 — </a:t>
            </a:r>
            <a:r>
              <a:rPr kumimoji="0" lang="ru-RU" altLang="zh-CN" sz="2400" b="0" i="0" u="none" strike="noStrike" cap="none" normalizeH="0" baseline="0" dirty="0" smtClean="0">
                <a:ln>
                  <a:noFill/>
                </a:ln>
                <a:solidFill>
                  <a:srgbClr val="424242"/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наружная стеновая панель, 3 — панель перекрытия, 4— вентиляционная панель, 5 — перегородочная панель, 6 — внутренняя стеновая панель</a:t>
            </a:r>
            <a:endParaRPr kumimoji="0" lang="ru-RU" altLang="zh-CN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2844" y="214290"/>
            <a:ext cx="8620156" cy="928694"/>
          </a:xfrm>
        </p:spPr>
        <p:txBody>
          <a:bodyPr>
            <a:normAutofit fontScale="90000"/>
          </a:bodyPr>
          <a:lstStyle/>
          <a:p>
            <a:r>
              <a:rPr lang="ru-RU" sz="3600" b="1" dirty="0" smtClean="0">
                <a:solidFill>
                  <a:schemeClr val="accent6">
                    <a:lumMod val="75000"/>
                  </a:schemeClr>
                </a:solidFill>
              </a:rPr>
              <a:t>Последовательность выполнения строительного чертежа</a:t>
            </a:r>
            <a:endParaRPr lang="ru-RU" sz="36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44033" name="Rectangle 1"/>
          <p:cNvSpPr>
            <a:spLocks noChangeArrowheads="1"/>
          </p:cNvSpPr>
          <p:nvPr/>
        </p:nvSpPr>
        <p:spPr bwMode="auto">
          <a:xfrm>
            <a:off x="142844" y="991022"/>
            <a:ext cx="8715436" cy="65556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180975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Times New Roman" pitchFamily="18" charset="0"/>
              </a:rPr>
              <a:t>1) Прочитать  и изучить предложенный вариант чертежа здания.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18097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Times New Roman" pitchFamily="18" charset="0"/>
              </a:rPr>
              <a:t>2) Выбрать формат (ГОСТ 2.301-68), вычертить рамку и основную надпись (ГОСТ 21.101-97), выбрать масштаб (ГОСТ 2.303-68).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18097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Times New Roman" pitchFamily="18" charset="0"/>
              </a:rPr>
              <a:t>3) Выполнить компоновку поля чертежа, с учётом всех надписей, размерных линий и маркировочных кружков.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ea typeface="Times New Roman" pitchFamily="18" charset="0"/>
              <a:cs typeface="Arial" pitchFamily="34" charset="0"/>
            </a:endParaRPr>
          </a:p>
          <a:p>
            <a:pPr marL="0" marR="0" lvl="0" indent="18097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Arial" pitchFamily="34" charset="0"/>
              </a:rPr>
              <a:t>4) Вычертить план здания (ГОСТ 21.101-97), начав с нанесения продольных и поперечных разбивочных координационных осей </a:t>
            </a:r>
          </a:p>
          <a:p>
            <a:pPr indent="180975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800" dirty="0" smtClean="0">
                <a:solidFill>
                  <a:srgbClr val="000000"/>
                </a:solidFill>
                <a:ea typeface="Times New Roman" pitchFamily="18" charset="0"/>
                <a:cs typeface="Times New Roman" pitchFamily="18" charset="0"/>
              </a:rPr>
              <a:t>5) Вычертить контуры наружных и внутренних капитальных стен здания и колонн, если они имеются по ГОСТ 21.501-93.</a:t>
            </a:r>
          </a:p>
          <a:p>
            <a:pPr marL="0" marR="0" lvl="0" indent="18097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ea typeface="Times New Roman" pitchFamily="18" charset="0"/>
              <a:cs typeface="Arial" pitchFamily="34" charset="0"/>
            </a:endParaRPr>
          </a:p>
          <a:p>
            <a:pPr marL="0" marR="0" lvl="0" indent="18097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ChangeArrowheads="1"/>
          </p:cNvSpPr>
          <p:nvPr/>
        </p:nvSpPr>
        <p:spPr bwMode="auto">
          <a:xfrm>
            <a:off x="0" y="-22202"/>
            <a:ext cx="4786314" cy="61247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180975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Times New Roman" pitchFamily="18" charset="0"/>
              </a:rPr>
              <a:t>6) Наметить расположение на чертеже проёмов в капитальных стенах здания в соответствии с ГОСТ 21.501-93.</a:t>
            </a:r>
          </a:p>
          <a:p>
            <a:pPr marL="0" marR="0" lvl="0" indent="18097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Times New Roman" pitchFamily="18" charset="0"/>
              </a:rPr>
              <a:t>7) Выполнить планировку помещений (разбить здание на отдельные помещения), вычертить перегородки, наметить расположение внутренних дверных проёмов по ГОСТ 21.101-97 и ГОСТ 21.501-93.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rPr>
              <a:t> </a:t>
            </a:r>
          </a:p>
          <a:p>
            <a:pPr marL="0" marR="0" lvl="0" indent="18097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  <p:pic>
        <p:nvPicPr>
          <p:cNvPr id="6" name="Рисунок 5" descr="http://grafika.stu.ru/wolchin/umm/in_graph/ig/008/000.files/193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43438" y="1714489"/>
            <a:ext cx="4357718" cy="4357717"/>
          </a:xfrm>
          <a:prstGeom prst="rect">
            <a:avLst/>
          </a:prstGeom>
          <a:noFill/>
          <a:ln w="28575">
            <a:solidFill>
              <a:schemeClr val="accent4">
                <a:lumMod val="75000"/>
              </a:schemeClr>
            </a:solidFill>
            <a:miter lim="800000"/>
            <a:headEnd/>
            <a:tailEnd/>
          </a:ln>
        </p:spPr>
      </p:pic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Rectangle 1"/>
          <p:cNvSpPr>
            <a:spLocks noChangeArrowheads="1"/>
          </p:cNvSpPr>
          <p:nvPr/>
        </p:nvSpPr>
        <p:spPr bwMode="auto">
          <a:xfrm>
            <a:off x="142844" y="1"/>
            <a:ext cx="8858312" cy="31085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180975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Times New Roman" pitchFamily="18" charset="0"/>
              </a:rPr>
              <a:t>8) Наметить места расположения технологического оборудования (котлы, станки, подъёмно-транспортное оборудование, рельсовые пути, подпольные каналы, подкрановые пути и т.д.) по ГОСТ 21.112-87 и санитарно-технических устройств (душевые кабины, раковины, унитазы и т.д.) по ГОСТ 21.205-93.</a:t>
            </a:r>
          </a:p>
          <a:p>
            <a:pPr marL="0" marR="0" lvl="0" indent="180975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  <p:pic>
        <p:nvPicPr>
          <p:cNvPr id="6" name="Рисунок 5" descr="http://grafika.stu.ru/wolchin/umm/in_graph/ig/008/000.files/194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067944" y="2636912"/>
            <a:ext cx="4701558" cy="4000528"/>
          </a:xfrm>
          <a:prstGeom prst="rect">
            <a:avLst/>
          </a:prstGeom>
          <a:noFill/>
          <a:ln w="28575">
            <a:solidFill>
              <a:schemeClr val="accent3">
                <a:lumMod val="75000"/>
              </a:schemeClr>
            </a:solidFill>
            <a:miter lim="800000"/>
            <a:headEnd/>
            <a:tailEnd/>
          </a:ln>
        </p:spPr>
      </p:pic>
      <p:sp>
        <p:nvSpPr>
          <p:cNvPr id="4" name="Прямоугольник 3"/>
          <p:cNvSpPr/>
          <p:nvPr/>
        </p:nvSpPr>
        <p:spPr>
          <a:xfrm>
            <a:off x="107504" y="2924944"/>
            <a:ext cx="3312368" cy="27200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180975" algn="just" fontAlgn="base">
              <a:spcBef>
                <a:spcPct val="0"/>
              </a:spcBef>
              <a:spcAft>
                <a:spcPct val="0"/>
              </a:spcAft>
            </a:pPr>
            <a:r>
              <a:rPr lang="ru-RU" sz="2800" dirty="0" smtClean="0">
                <a:solidFill>
                  <a:srgbClr val="000000"/>
                </a:solidFill>
                <a:ea typeface="Times New Roman" pitchFamily="18" charset="0"/>
                <a:cs typeface="Times New Roman" pitchFamily="18" charset="0"/>
              </a:rPr>
              <a:t>9)Наметить расположение дымовых и вентиляционных каналов по ГОСТ 21.501-93.</a:t>
            </a:r>
            <a:endParaRPr lang="ru-RU" sz="2800" dirty="0" smtClean="0"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ChangeArrowheads="1"/>
          </p:cNvSpPr>
          <p:nvPr/>
        </p:nvSpPr>
        <p:spPr bwMode="auto">
          <a:xfrm>
            <a:off x="0" y="-294186"/>
            <a:ext cx="9144000" cy="17543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b="1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ea typeface="Times New Roman" pitchFamily="18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b="1" i="1" dirty="0" smtClean="0">
                <a:ea typeface="Times New Roman" pitchFamily="18" charset="0"/>
                <a:cs typeface="Arial" pitchFamily="34" charset="0"/>
              </a:rPr>
              <a:t>Литература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Справочно-нормативная: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ГОСТ 2.001-2013 Единая система конструкторской документации. Общие положения. 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ГОСТ 2.102-2013 Единая система конструкторской документации. Виды и комплектность  конструкторских документов. 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1469726"/>
            <a:ext cx="914400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ГОСТ 2.701-2008 Единая система конструкторской документации. Схемы. Виды и типы.  Общие требования к выполнению.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ГОСТ 21.501-2011 Система проектной документации для строительства.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СП 118.13330.2012* Общественные здания и сооружения. Актуализированная редакция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  <p:sp>
        <p:nvSpPr>
          <p:cNvPr id="4099" name="Rectangle 3"/>
          <p:cNvSpPr>
            <a:spLocks noChangeArrowheads="1"/>
          </p:cNvSpPr>
          <p:nvPr/>
        </p:nvSpPr>
        <p:spPr bwMode="auto">
          <a:xfrm>
            <a:off x="0" y="2645300"/>
            <a:ext cx="914400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ГОСТ 2.701-2008 Единая система конструкторской документации. Схемы. Виды и типы.  Общие требования к выполнению.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ГОСТ 21.501-2011 Система проектной документации для строительства.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  <p:sp>
        <p:nvSpPr>
          <p:cNvPr id="4100" name="Rectangle 4"/>
          <p:cNvSpPr>
            <a:spLocks noChangeArrowheads="1"/>
          </p:cNvSpPr>
          <p:nvPr/>
        </p:nvSpPr>
        <p:spPr bwMode="auto">
          <a:xfrm>
            <a:off x="0" y="3500688"/>
            <a:ext cx="9144000" cy="25853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А. М. Бродский, Э. М.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Фазлулин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, В. А.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Халдинов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 Практикум по инженерной графике. 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1. Б. Г. Миронов, Е. С. Панфилова Сборник упражнений для чтения чертежей по инженерной графике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2. О. В. Георгиевский  Единые требования по выполнению строительных чертежей ISBN2015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3. 4. А.П. Федоренко, Мартынюк В.А., Девятов А.Н. Выполнение чертежей в системе       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AutoCAD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5.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Е.А.Гусарова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, Основы строительного черчения: Учебник. 2-е изд. центр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6. О.В.Георгиевский, Инженерная графика для строителей.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1"/>
          <p:cNvSpPr>
            <a:spLocks noChangeArrowheads="1"/>
          </p:cNvSpPr>
          <p:nvPr/>
        </p:nvSpPr>
        <p:spPr bwMode="auto">
          <a:xfrm>
            <a:off x="214282" y="0"/>
            <a:ext cx="8786874" cy="64940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zh-CN" sz="32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Строительными</a:t>
            </a:r>
            <a:r>
              <a:rPr kumimoji="0" lang="ru-RU" altLang="zh-CN" sz="3200" b="0" i="0" u="none" strike="noStrike" cap="none" normalizeH="0" baseline="0" dirty="0" smtClean="0">
                <a:ln>
                  <a:noFill/>
                </a:ln>
                <a:solidFill>
                  <a:srgbClr val="424242"/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 называют чертежи с относящимися к ним текстовыми документами, которые содержат проекционные изображения здания или его частей и другие данные, необходимые для его возведения, а также для изготовления строительных изделий и конструкций.</a:t>
            </a:r>
            <a:endParaRPr kumimoji="0" lang="ru-RU" altLang="zh-CN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SimSun" pitchFamily="2" charset="-122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zh-CN" sz="3200" b="0" i="0" u="sng" strike="noStrike" cap="none" normalizeH="0" baseline="0" dirty="0" smtClean="0">
                <a:ln>
                  <a:noFill/>
                </a:ln>
                <a:solidFill>
                  <a:srgbClr val="424242"/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Содержание и виды строительных чертежей</a:t>
            </a:r>
            <a:endParaRPr kumimoji="0" lang="ru-RU" altLang="zh-CN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SimSun" pitchFamily="2" charset="-122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zh-CN" sz="3200" b="0" i="0" u="none" strike="noStrike" cap="none" normalizeH="0" baseline="0" dirty="0" smtClean="0">
                <a:ln>
                  <a:noFill/>
                </a:ln>
                <a:solidFill>
                  <a:srgbClr val="424242"/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Содержание и оформление строительных чертежей, применяемые масштабы и условные обозначения на чертежах во многом зависят от вида строительных объектов, а также от назначения самих чертежей.</a:t>
            </a:r>
            <a:endParaRPr kumimoji="0" lang="ru-RU" altLang="zh-CN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1"/>
          <p:cNvSpPr>
            <a:spLocks noChangeArrowheads="1"/>
          </p:cNvSpPr>
          <p:nvPr/>
        </p:nvSpPr>
        <p:spPr bwMode="auto">
          <a:xfrm>
            <a:off x="142844" y="214290"/>
            <a:ext cx="8858312" cy="58785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zh-CN" sz="2400" b="0" i="0" u="none" strike="noStrike" cap="none" normalizeH="0" baseline="0" dirty="0" smtClean="0">
                <a:ln>
                  <a:noFill/>
                </a:ln>
                <a:solidFill>
                  <a:srgbClr val="424242"/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Различные строительные объекты — здания и сооружения — по назначению подразделяют на четыре основные группы:</a:t>
            </a:r>
            <a:endParaRPr kumimoji="0" lang="ru-RU" altLang="zh-CN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SimSun" pitchFamily="2" charset="-122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zh-CN" sz="2800" b="1" i="1" u="none" strike="noStrike" cap="none" normalizeH="0" baseline="0" dirty="0" smtClean="0">
                <a:ln>
                  <a:noFill/>
                </a:ln>
                <a:solidFill>
                  <a:schemeClr val="accent3">
                    <a:lumMod val="75000"/>
                  </a:schemeClr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жилые </a:t>
            </a:r>
            <a:r>
              <a:rPr kumimoji="0" lang="ru-RU" altLang="zh-CN" sz="2800" b="1" i="0" u="none" strike="noStrike" cap="none" normalizeH="0" baseline="0" dirty="0" smtClean="0">
                <a:ln>
                  <a:noFill/>
                </a:ln>
                <a:solidFill>
                  <a:schemeClr val="accent3">
                    <a:lumMod val="75000"/>
                  </a:schemeClr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и </a:t>
            </a:r>
            <a:r>
              <a:rPr kumimoji="0" lang="ru-RU" altLang="zh-CN" sz="2800" b="1" i="1" u="none" strike="noStrike" cap="none" normalizeH="0" baseline="0" dirty="0" smtClean="0">
                <a:ln>
                  <a:noFill/>
                </a:ln>
                <a:solidFill>
                  <a:schemeClr val="accent3">
                    <a:lumMod val="75000"/>
                  </a:schemeClr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общественные здания</a:t>
            </a:r>
            <a:r>
              <a:rPr kumimoji="0" lang="ru-RU" altLang="zh-CN" sz="2400" b="0" i="1" u="none" strike="noStrike" cap="none" normalizeH="0" baseline="0" dirty="0" smtClean="0">
                <a:ln>
                  <a:noFill/>
                </a:ln>
                <a:solidFill>
                  <a:srgbClr val="424242"/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, </a:t>
            </a:r>
            <a:r>
              <a:rPr kumimoji="0" lang="ru-RU" altLang="zh-CN" sz="2400" b="0" i="0" u="none" strike="noStrike" cap="none" normalizeH="0" baseline="0" dirty="0" smtClean="0">
                <a:ln>
                  <a:noFill/>
                </a:ln>
                <a:solidFill>
                  <a:srgbClr val="424242"/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объединяемые общим названием — гражданские здания; к общественным зданиям относятся общежития, клубы, больницы, школы, различные административные здания;</a:t>
            </a:r>
            <a:endParaRPr kumimoji="0" lang="ru-RU" altLang="zh-CN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SimSun" pitchFamily="2" charset="-122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zh-CN" sz="2800" b="1" i="1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промышленные здания</a:t>
            </a:r>
            <a:r>
              <a:rPr kumimoji="0" lang="ru-RU" altLang="zh-CN" sz="2400" b="0" i="1" u="none" strike="noStrike" cap="none" normalizeH="0" baseline="0" dirty="0" smtClean="0">
                <a:ln>
                  <a:noFill/>
                </a:ln>
                <a:solidFill>
                  <a:srgbClr val="424242"/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 </a:t>
            </a:r>
            <a:r>
              <a:rPr kumimoji="0" lang="ru-RU" altLang="zh-CN" sz="2400" b="0" i="0" u="none" strike="noStrike" cap="none" normalizeH="0" baseline="0" dirty="0" smtClean="0">
                <a:ln>
                  <a:noFill/>
                </a:ln>
                <a:solidFill>
                  <a:srgbClr val="424242"/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— </a:t>
            </a:r>
            <a:r>
              <a:rPr kumimoji="0" lang="ru-RU" altLang="zh-CN" sz="2400" b="0" i="0" u="none" strike="noStrike" cap="none" normalizeH="0" baseline="0" dirty="0" err="1" smtClean="0">
                <a:ln>
                  <a:noFill/>
                </a:ln>
                <a:solidFill>
                  <a:srgbClr val="424242"/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здания</a:t>
            </a:r>
            <a:r>
              <a:rPr kumimoji="0" lang="ru-RU" altLang="zh-CN" sz="2400" b="0" i="0" u="none" strike="noStrike" cap="none" normalizeH="0" baseline="0" dirty="0" smtClean="0">
                <a:ln>
                  <a:noFill/>
                </a:ln>
                <a:solidFill>
                  <a:srgbClr val="424242"/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 фабрик, заводов и других производственных зданий, здания гаражей, электростанций, котельных и т. п.</a:t>
            </a:r>
            <a:endParaRPr kumimoji="0" lang="ru-RU" altLang="zh-CN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SimSun" pitchFamily="2" charset="-122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zh-CN" sz="2800" b="1" i="1" u="none" strike="noStrike" cap="none" normalizeH="0" baseline="0" dirty="0" smtClean="0">
                <a:ln>
                  <a:noFill/>
                </a:ln>
                <a:solidFill>
                  <a:schemeClr val="accent4">
                    <a:lumMod val="75000"/>
                  </a:schemeClr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сельскохозяйственные здания</a:t>
            </a:r>
            <a:r>
              <a:rPr kumimoji="0" lang="ru-RU" altLang="zh-CN" sz="2400" b="0" i="1" u="none" strike="noStrike" cap="none" normalizeH="0" baseline="0" dirty="0" smtClean="0">
                <a:ln>
                  <a:noFill/>
                </a:ln>
                <a:solidFill>
                  <a:srgbClr val="424242"/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 </a:t>
            </a:r>
            <a:r>
              <a:rPr kumimoji="0" lang="ru-RU" altLang="zh-CN" sz="2400" b="0" i="0" u="none" strike="noStrike" cap="none" normalizeH="0" baseline="0" dirty="0" smtClean="0">
                <a:ln>
                  <a:noFill/>
                </a:ln>
                <a:solidFill>
                  <a:srgbClr val="424242"/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— </a:t>
            </a:r>
            <a:r>
              <a:rPr kumimoji="0" lang="ru-RU" altLang="zh-CN" sz="2400" b="0" i="0" u="none" strike="noStrike" cap="none" normalizeH="0" baseline="0" dirty="0" err="1" smtClean="0">
                <a:ln>
                  <a:noFill/>
                </a:ln>
                <a:solidFill>
                  <a:srgbClr val="424242"/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здания</a:t>
            </a:r>
            <a:r>
              <a:rPr kumimoji="0" lang="ru-RU" altLang="zh-CN" sz="2400" b="0" i="0" u="none" strike="noStrike" cap="none" normalizeH="0" baseline="0" dirty="0" smtClean="0">
                <a:ln>
                  <a:noFill/>
                </a:ln>
                <a:solidFill>
                  <a:srgbClr val="424242"/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 для содержания скота и птицы, для ремонта и хранения сельскохозяйственных машин, склады и хранилища продукции и т. п.;</a:t>
            </a:r>
            <a:endParaRPr kumimoji="0" lang="ru-RU" altLang="zh-CN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SimSun" pitchFamily="2" charset="-122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zh-CN" sz="2800" b="1" i="1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инженерные сооружения</a:t>
            </a:r>
            <a:r>
              <a:rPr kumimoji="0" lang="ru-RU" altLang="zh-CN" sz="2400" b="0" i="1" u="none" strike="noStrike" cap="none" normalizeH="0" baseline="0" dirty="0" smtClean="0">
                <a:ln>
                  <a:noFill/>
                </a:ln>
                <a:solidFill>
                  <a:srgbClr val="424242"/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 </a:t>
            </a:r>
            <a:r>
              <a:rPr kumimoji="0" lang="ru-RU" altLang="zh-CN" sz="2400" b="0" i="0" u="none" strike="noStrike" cap="none" normalizeH="0" baseline="0" dirty="0" smtClean="0">
                <a:ln>
                  <a:noFill/>
                </a:ln>
                <a:solidFill>
                  <a:srgbClr val="424242"/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— мосты, тоннели, путевые эстакады, набережные, различные гидротехнические и земляные сооружения, доменные печи, резервуары и т. п.</a:t>
            </a:r>
            <a:endParaRPr kumimoji="0" lang="ru-RU" altLang="zh-CN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Rectangle 1"/>
          <p:cNvSpPr>
            <a:spLocks noChangeArrowheads="1"/>
          </p:cNvSpPr>
          <p:nvPr/>
        </p:nvSpPr>
        <p:spPr bwMode="auto">
          <a:xfrm>
            <a:off x="142844" y="142852"/>
            <a:ext cx="8858312" cy="60016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zh-CN" sz="3200" b="0" i="0" u="none" strike="noStrike" cap="none" normalizeH="0" baseline="0" dirty="0" smtClean="0">
                <a:ln>
                  <a:noFill/>
                </a:ln>
                <a:solidFill>
                  <a:srgbClr val="424242"/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По назначению строительные чертежи подразделяются на две основные группы: </a:t>
            </a:r>
            <a:r>
              <a:rPr kumimoji="0" lang="ru-RU" altLang="zh-CN" sz="3200" b="1" i="1" u="none" strike="noStrike" cap="none" normalizeH="0" baseline="0" dirty="0" smtClean="0">
                <a:ln>
                  <a:noFill/>
                </a:ln>
                <a:solidFill>
                  <a:schemeClr val="accent3">
                    <a:lumMod val="75000"/>
                  </a:schemeClr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чертежи строительных изделий</a:t>
            </a:r>
            <a:r>
              <a:rPr kumimoji="0" lang="ru-RU" altLang="zh-CN" sz="3200" b="0" i="1" u="none" strike="noStrike" cap="none" normalizeH="0" baseline="0" dirty="0" smtClean="0">
                <a:ln>
                  <a:noFill/>
                </a:ln>
                <a:solidFill>
                  <a:srgbClr val="424242"/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, </a:t>
            </a:r>
            <a:r>
              <a:rPr kumimoji="0" lang="ru-RU" altLang="zh-CN" sz="3200" b="0" i="0" u="none" strike="noStrike" cap="none" normalizeH="0" baseline="0" dirty="0" smtClean="0">
                <a:ln>
                  <a:noFill/>
                </a:ln>
                <a:solidFill>
                  <a:srgbClr val="424242"/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по которым на заводах строительной индустрии, домостроительных комбинатах изготовляют отдельные части зданий и сооружений, и </a:t>
            </a:r>
            <a:r>
              <a:rPr kumimoji="0" lang="ru-RU" altLang="zh-CN" sz="3200" b="1" i="1" u="none" strike="noStrike" cap="none" normalizeH="0" baseline="0" dirty="0" smtClean="0">
                <a:ln>
                  <a:noFill/>
                </a:ln>
                <a:solidFill>
                  <a:schemeClr val="accent3">
                    <a:lumMod val="75000"/>
                  </a:schemeClr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строительно-монтажные чертежи</a:t>
            </a:r>
            <a:r>
              <a:rPr kumimoji="0" lang="ru-RU" altLang="zh-CN" sz="3200" b="0" i="1" u="none" strike="noStrike" cap="none" normalizeH="0" baseline="0" dirty="0" smtClean="0">
                <a:ln>
                  <a:noFill/>
                </a:ln>
                <a:solidFill>
                  <a:srgbClr val="424242"/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, </a:t>
            </a:r>
            <a:r>
              <a:rPr kumimoji="0" lang="ru-RU" altLang="zh-CN" sz="3200" b="0" i="0" u="none" strike="noStrike" cap="none" normalizeH="0" baseline="0" dirty="0" smtClean="0">
                <a:ln>
                  <a:noFill/>
                </a:ln>
                <a:solidFill>
                  <a:srgbClr val="424242"/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по которым на строительной площадке монтируют и возводят здания и сооружения.</a:t>
            </a:r>
            <a:endParaRPr kumimoji="0" lang="ru-RU" altLang="zh-CN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SimSun" pitchFamily="2" charset="-122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zh-CN" sz="3200" b="0" i="0" u="none" strike="noStrike" cap="none" normalizeH="0" baseline="0" dirty="0" smtClean="0">
                <a:ln>
                  <a:noFill/>
                </a:ln>
                <a:solidFill>
                  <a:srgbClr val="424242"/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При выполнении и оформлении строительных чертежей следует руководствоваться </a:t>
            </a:r>
            <a:r>
              <a:rPr kumimoji="0" lang="ru-RU" altLang="zh-CN" sz="3200" b="0" i="0" u="none" strike="noStrike" cap="none" normalizeH="0" baseline="0" dirty="0" err="1" smtClean="0">
                <a:ln>
                  <a:noFill/>
                </a:ln>
                <a:solidFill>
                  <a:srgbClr val="424242"/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ГОСТами</a:t>
            </a:r>
            <a:r>
              <a:rPr kumimoji="0" lang="ru-RU" altLang="zh-CN" sz="3200" b="0" i="0" u="none" strike="noStrike" cap="none" normalizeH="0" baseline="0" dirty="0" smtClean="0">
                <a:ln>
                  <a:noFill/>
                </a:ln>
                <a:solidFill>
                  <a:srgbClr val="424242"/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 (Государственными стандартами).</a:t>
            </a:r>
            <a:endParaRPr kumimoji="0" lang="ru-RU" altLang="zh-CN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85728"/>
            <a:ext cx="8305800" cy="714380"/>
          </a:xfrm>
        </p:spPr>
        <p:txBody>
          <a:bodyPr>
            <a:normAutofit fontScale="90000"/>
          </a:bodyPr>
          <a:lstStyle/>
          <a:p>
            <a:r>
              <a:rPr lang="ru-RU" b="1" u="sng" dirty="0" smtClean="0">
                <a:solidFill>
                  <a:srgbClr val="00B0F0"/>
                </a:solidFill>
              </a:rPr>
              <a:t>Стадии проектирования</a:t>
            </a:r>
            <a:endParaRPr lang="ru-RU" b="1" dirty="0">
              <a:solidFill>
                <a:srgbClr val="00B0F0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42844" y="1071546"/>
            <a:ext cx="8786874" cy="57235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3200" dirty="0"/>
              <a:t>Жилые, общественные и промышленные здания возводят по утвержденным проектам и сметам. В состав проекта входят: чертежи, необходимые для производства общестроительных и специальных работ и для монтажа оборудования, пояснительная записка и смета, которая определяет финансовую стоимость строительства и отдельных видов работ. Проекты и сметы составляют специальные проектные организации и институты на основании заданий организаций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1"/>
          <p:cNvSpPr>
            <a:spLocks noChangeArrowheads="1"/>
          </p:cNvSpPr>
          <p:nvPr/>
        </p:nvSpPr>
        <p:spPr bwMode="auto">
          <a:xfrm>
            <a:off x="142844" y="714356"/>
            <a:ext cx="8858312" cy="51398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zh-CN" sz="3200" b="0" i="0" u="none" strike="noStrike" cap="none" normalizeH="0" baseline="0" dirty="0" smtClean="0">
                <a:ln>
                  <a:noFill/>
                </a:ln>
                <a:solidFill>
                  <a:srgbClr val="424242"/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Проектирование зданий и сооружений может осуществляться в </a:t>
            </a:r>
            <a:r>
              <a:rPr kumimoji="0" lang="ru-RU" altLang="zh-CN" sz="3600" b="1" i="1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две стадии</a:t>
            </a:r>
            <a:r>
              <a:rPr kumimoji="0" lang="ru-RU" altLang="zh-CN" sz="3200" b="0" i="1" u="none" strike="noStrike" cap="none" normalizeH="0" baseline="0" dirty="0" smtClean="0">
                <a:ln>
                  <a:noFill/>
                </a:ln>
                <a:solidFill>
                  <a:srgbClr val="424242"/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 </a:t>
            </a:r>
            <a:r>
              <a:rPr kumimoji="0" lang="ru-RU" altLang="zh-CN" sz="3200" b="0" i="0" u="none" strike="noStrike" cap="none" normalizeH="0" baseline="0" dirty="0" smtClean="0">
                <a:ln>
                  <a:noFill/>
                </a:ln>
                <a:solidFill>
                  <a:srgbClr val="424242"/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— проект и рабочая документация — или в </a:t>
            </a:r>
            <a:r>
              <a:rPr kumimoji="0" lang="ru-RU" altLang="zh-CN" sz="3600" b="1" i="1" u="none" strike="noStrike" cap="none" normalizeH="0" baseline="0" dirty="0" smtClean="0">
                <a:ln>
                  <a:noFill/>
                </a:ln>
                <a:solidFill>
                  <a:schemeClr val="accent3">
                    <a:lumMod val="75000"/>
                  </a:schemeClr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одну стадию</a:t>
            </a:r>
            <a:r>
              <a:rPr kumimoji="0" lang="ru-RU" altLang="zh-CN" sz="3200" b="0" i="1" u="none" strike="noStrike" cap="none" normalizeH="0" baseline="0" dirty="0" smtClean="0">
                <a:ln>
                  <a:noFill/>
                </a:ln>
                <a:solidFill>
                  <a:srgbClr val="424242"/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 </a:t>
            </a:r>
            <a:r>
              <a:rPr kumimoji="0" lang="ru-RU" altLang="zh-CN" sz="3200" b="0" i="0" u="none" strike="noStrike" cap="none" normalizeH="0" baseline="0" dirty="0" smtClean="0">
                <a:ln>
                  <a:noFill/>
                </a:ln>
                <a:solidFill>
                  <a:srgbClr val="424242"/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— рабочий проект. Проектирование несложных объектов и привязку типовых проектов с простым конструктивным решением к условиям места строительства, как правило, производят в одну стадию. Типовые проекты жилых и общественных зданий, а также индивидуальные проекты выполняют обычно в две стадии.</a:t>
            </a:r>
            <a:endParaRPr kumimoji="0" lang="ru-RU" altLang="zh-CN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14282" y="428604"/>
            <a:ext cx="8715436" cy="62775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3600" b="1" dirty="0">
                <a:solidFill>
                  <a:srgbClr val="00B0F0"/>
                </a:solidFill>
              </a:rPr>
              <a:t>Проект</a:t>
            </a:r>
            <a:r>
              <a:rPr lang="ru-RU" sz="3200" dirty="0"/>
              <a:t>—первая стадия проектирования — предназначен для рассмотрения и оценки архитектурно-планировочных и конструктивных решений, вопросов инженерного оборудования и организации строительства, его сметной стоимости и основных технико-экономических показателей с целью определения возможности и целесообразности строительства запроектированного объекта и принятия решения об утверждении проекта. Утвержденный проект — основа для разработки рабочей документации со сметами.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14282" y="642918"/>
            <a:ext cx="8715436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3200" dirty="0"/>
              <a:t>В состав проекта здания входят: пояснительная записка, планы подвала, типового и неповторяющегося этажей, фасады, разрезы, монтажные чертежи с маркировкой индустриальных изделий, сметы, технико-экономические показатели и некоторые другие проектные материалы. В состав проекта входит также схема генерального плана участка застройки с нанесением проектируемых и существующих зданий.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Модульная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Классическая">
      <a:maj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Справедливость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2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275</TotalTime>
  <Words>1019</Words>
  <Application>Microsoft Office PowerPoint</Application>
  <PresentationFormat>Экран (4:3)</PresentationFormat>
  <Paragraphs>108</Paragraphs>
  <Slides>27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27</vt:i4>
      </vt:variant>
    </vt:vector>
  </HeadingPairs>
  <TitlesOfParts>
    <vt:vector size="28" baseType="lpstr">
      <vt:lpstr>Поток</vt:lpstr>
      <vt:lpstr>Презентация «Строительные чертежи»</vt:lpstr>
      <vt:lpstr> Строительное черчение имеет много общего с машиностроительным, но является специфичным разделом инженерной графики со своими особенностями. Приобретение навыков чтения и выполнения строительных чертежей, овладение современными методами создания графических изображений строительных объектов, умение расставить оборудование в таких зданиях является неотъемлемой частью процесса подготовки будущего специалиста.</vt:lpstr>
      <vt:lpstr>Слайд 3</vt:lpstr>
      <vt:lpstr>Слайд 4</vt:lpstr>
      <vt:lpstr>Слайд 5</vt:lpstr>
      <vt:lpstr>Стадии проектирования</vt:lpstr>
      <vt:lpstr>Слайд 7</vt:lpstr>
      <vt:lpstr>Слайд 8</vt:lpstr>
      <vt:lpstr>Слайд 9</vt:lpstr>
      <vt:lpstr>Слайд 10</vt:lpstr>
      <vt:lpstr>Слайд 11</vt:lpstr>
      <vt:lpstr>Наименования и маркировка строительных чертежей</vt:lpstr>
      <vt:lpstr>Слайд 13</vt:lpstr>
      <vt:lpstr>Слайд 14</vt:lpstr>
      <vt:lpstr>Масштабы строительных чертежей</vt:lpstr>
      <vt:lpstr>Слайд 16</vt:lpstr>
      <vt:lpstr>КОНСТРУКТИВНЫЕ ЭЛЕМЕНТЫ ЗДАНИЙ</vt:lpstr>
      <vt:lpstr>Слайд 18</vt:lpstr>
      <vt:lpstr>Слайд 19</vt:lpstr>
      <vt:lpstr>Слайд 20</vt:lpstr>
      <vt:lpstr>Слайд 21</vt:lpstr>
      <vt:lpstr>Слайд 22</vt:lpstr>
      <vt:lpstr>Слайд 23</vt:lpstr>
      <vt:lpstr>Последовательность выполнения строительного чертежа</vt:lpstr>
      <vt:lpstr>Слайд 25</vt:lpstr>
      <vt:lpstr>Слайд 26</vt:lpstr>
      <vt:lpstr>Слайд 27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«Строительные чертежи»</dc:title>
  <dc:creator>Marina</dc:creator>
  <cp:lastModifiedBy>avanesyan</cp:lastModifiedBy>
  <cp:revision>24</cp:revision>
  <dcterms:created xsi:type="dcterms:W3CDTF">2020-03-02T20:11:39Z</dcterms:created>
  <dcterms:modified xsi:type="dcterms:W3CDTF">2020-03-10T11:33:14Z</dcterms:modified>
</cp:coreProperties>
</file>