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78" r:id="rId5"/>
    <p:sldId id="259" r:id="rId6"/>
    <p:sldId id="276" r:id="rId7"/>
    <p:sldId id="277" r:id="rId8"/>
    <p:sldId id="266" r:id="rId9"/>
    <p:sldId id="260" r:id="rId10"/>
    <p:sldId id="262" r:id="rId11"/>
    <p:sldId id="261" r:id="rId12"/>
    <p:sldId id="265" r:id="rId13"/>
    <p:sldId id="270" r:id="rId14"/>
    <p:sldId id="27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769EB9-CF8C-4994-B805-A531CD288168}" v="1380" dt="2019-11-28T14:45:07.768"/>
    <p1510:client id="{46696A44-D2E6-4DBF-8264-3A80ACA9CDCF}" v="822" dt="2020-03-06T07:06:14.861"/>
    <p1510:client id="{6A1574F8-FD44-4CFD-A18E-B95F6D7FD9EE}" v="1376" dt="2020-03-06T06:27:34.535"/>
    <p1510:client id="{ECFC05C3-0292-4FF8-BC75-DCCF5800BFB7}" v="100" dt="2019-11-28T15:00:08.7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2" autoAdjust="0"/>
    <p:restoredTop sz="94660"/>
  </p:normalViewPr>
  <p:slideViewPr>
    <p:cSldViewPr snapToGrid="0">
      <p:cViewPr varScale="1">
        <p:scale>
          <a:sx n="77" d="100"/>
          <a:sy n="77" d="100"/>
        </p:scale>
        <p:origin x="-84" y="-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0994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878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xmlns="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xmlns="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xmlns="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5020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03174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9596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591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42129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1606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920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xmlns="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2732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156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64821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85" r:id="rId5"/>
    <p:sldLayoutId id="2147483679" r:id="rId6"/>
    <p:sldLayoutId id="2147483680" r:id="rId7"/>
    <p:sldLayoutId id="2147483681" r:id="rId8"/>
    <p:sldLayoutId id="2147483684" r:id="rId9"/>
    <p:sldLayoutId id="2147483682" r:id="rId10"/>
    <p:sldLayoutId id="2147483683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6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lib.bsu.by/bitstream/123456789/38479/1/Kartografia%20kurs%20lekcij%20Zmojdiak.pdf" TargetMode="External"/><Relationship Id="rId2" Type="http://schemas.openxmlformats.org/officeDocument/2006/relationships/hyperlink" Target="https://www.booksite.ru/fulltext/salishev/tex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ib.ssga.ru/fulltext/UMK/120101/6%20%D1%81%D0%B5%D0%BC%D0%B5%D1%81%D1%82%D1%80/%D0%9E%D0%B1%D1%89%D0%B0%D1%8F%20%D0%BA%D0%B0%D1%80%D1%82%D0%BE%D0%B3%D1%80%D0%B0%D1%84%D0%B8%D1%8F/120101%20%D0%A3%D1%87.%D0%BF%D0%BE%D1%81%D0%BE%D0%B1%D0%B8%D0%B5%20%D0%9E%D0%B1%D1%89%D0%B0%D1%8F%20%D0%BA%D0%B0%D1%80%D1%82%D0%BE%D0%B3%D1%80%D0%B0%D1%84%D0%B8%D1%8F%202009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6B695AA2-4B70-477F-AF90-536B720A1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A4F5F03-51DC-49C9-B030-A9C194AC543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40000"/>
          </a:blip>
          <a:srcRect t="4341" r="-2" b="192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9578" y="1020431"/>
            <a:ext cx="10225530" cy="2682711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/>
                <a:cs typeface="Times New Roman"/>
              </a:rPr>
              <a:t>Классификация </a:t>
            </a:r>
            <a:r>
              <a:rPr lang="ru-RU" dirty="0">
                <a:latin typeface="Times New Roman"/>
                <a:cs typeface="Times New Roman"/>
              </a:rPr>
              <a:t>проекций по характеру искажений.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71503" y="5841639"/>
            <a:ext cx="4730165" cy="59032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Преподаватель : </a:t>
            </a:r>
            <a:r>
              <a:rPr lang="ru-RU" sz="18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яковленко</a:t>
            </a:r>
            <a:r>
              <a:rPr 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с.и.</a:t>
            </a:r>
            <a:endParaRPr lang="ru-RU" sz="18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1651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3CED7894-4F62-4A6C-8DB5-DB5BE08E9C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C0029C-5A67-4050-9EAA-D25CCE02D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906" y="702155"/>
            <a:ext cx="3568661" cy="1269713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>
              <a:latin typeface="Times New Roman"/>
              <a:cs typeface="Times New Roman"/>
            </a:endParaRPr>
          </a:p>
          <a:p>
            <a:endParaRPr lang="ru-RU" dirty="0">
              <a:latin typeface="Corbel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E536F3B4-50F6-4C52-8F76-4EB1214719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xmlns="" id="{EB9D8EA0-2CB5-4EE3-911F-CEE260E51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06" y="1161921"/>
            <a:ext cx="3353002" cy="48134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Times New Roman"/>
                <a:cs typeface="Times New Roman"/>
              </a:rPr>
              <a:t>Рис</a:t>
            </a:r>
            <a:r>
              <a:rPr lang="en-US" sz="2400" dirty="0">
                <a:latin typeface="Times New Roman"/>
                <a:cs typeface="Times New Roman"/>
              </a:rPr>
              <a:t>. 2. </a:t>
            </a:r>
            <a:r>
              <a:rPr lang="en-US" sz="2400" dirty="0" err="1">
                <a:latin typeface="Times New Roman"/>
                <a:cs typeface="Times New Roman"/>
              </a:rPr>
              <a:t>Равноугольная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проекция</a:t>
            </a:r>
            <a:r>
              <a:rPr lang="en-US" sz="2400" dirty="0">
                <a:latin typeface="Times New Roman"/>
                <a:cs typeface="Times New Roman"/>
              </a:rPr>
              <a:t>.</a:t>
            </a:r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xmlns="" id="{EE5B31B9-419F-4BC5-95EE-85914CDCE60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50448" y="1327366"/>
            <a:ext cx="7928591" cy="433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33566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CED7894-4F62-4A6C-8DB5-DB5BE08E9C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536F3B4-50F6-4C52-8F76-4EB1214719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3A523853-D5BB-4E8A-BEBE-CE64E3B8E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661" y="1823279"/>
            <a:ext cx="3568661" cy="36344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Times New Roman"/>
                <a:cs typeface="Times New Roman"/>
              </a:rPr>
              <a:t>Рис</a:t>
            </a:r>
            <a:r>
              <a:rPr lang="en-US" sz="2400" dirty="0">
                <a:latin typeface="Times New Roman"/>
                <a:cs typeface="Times New Roman"/>
              </a:rPr>
              <a:t>. 3. </a:t>
            </a:r>
            <a:r>
              <a:rPr lang="en-US" sz="2400" dirty="0" err="1">
                <a:latin typeface="Times New Roman"/>
                <a:cs typeface="Times New Roman"/>
              </a:rPr>
              <a:t>Равновеликая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проекция</a:t>
            </a:r>
            <a:r>
              <a:rPr lang="en-US" sz="2400" dirty="0">
                <a:latin typeface="Times New Roman"/>
                <a:cs typeface="Times New Roman"/>
              </a:rPr>
              <a:t>.</a:t>
            </a:r>
          </a:p>
        </p:txBody>
      </p:sp>
      <p:pic>
        <p:nvPicPr>
          <p:cNvPr id="4" name="Рисунок 4" descr="Изображение выглядит как объект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D4F93472-6C1A-4082-A74D-68FEBAFD167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54296" y="1587582"/>
            <a:ext cx="7022819" cy="4091812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C95443-EA29-418A-841A-A3871B306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-1497580"/>
            <a:ext cx="11029616" cy="118872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ru-RU" sz="4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492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05729A4-6F0F-4423-AD0C-EF27345E61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04CB79E-F775-42E6-994C-D5FA8C176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AAB5B94-95EF-4963-859C-1FA406D62C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6738A59-465D-4734-BAA8-3DC70BCAE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104412"/>
            <a:ext cx="11029615" cy="52735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Существует множество проекций, которые не являются ни равноугольными, ни равновеликими,— их называют произвольными. Но нет и не может быть проекции, которая была бы одновременно равноугольной и равновеликой. Вообще говоря, чем больше искажения углов, тем меньше искажения площадей, и наоборот. Среди произвольных проекций выделяют равнопромежуточные, в которых масштаб по одному из главных направлений — постоянная величина. Такова картографическая сетка на рис. 4, сохраняющая главный масштаб по меридианам. По своим свойствам произвольные проекции лежат между равноугольными и равновеликими. Характер искажений, присущий проекции (равноугольная, равновеликая, равнопромежуточная), отмечается в ее названии. </a:t>
            </a:r>
            <a:endParaRPr lang="ru-RU"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1685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3CED7894-4F62-4A6C-8DB5-DB5BE08E9C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E536F3B4-50F6-4C52-8F76-4EB1214719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xmlns="" id="{DBE849C2-33CF-4693-B646-C9BBFB693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661" y="1521355"/>
            <a:ext cx="3568661" cy="36344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Times New Roman"/>
                <a:cs typeface="Times New Roman"/>
              </a:rPr>
              <a:t>Рис</a:t>
            </a:r>
            <a:r>
              <a:rPr lang="en-US" sz="2400" dirty="0">
                <a:latin typeface="Times New Roman"/>
                <a:cs typeface="Times New Roman"/>
              </a:rPr>
              <a:t>. 4. </a:t>
            </a:r>
            <a:r>
              <a:rPr lang="en-US" sz="2400" dirty="0" err="1">
                <a:latin typeface="Times New Roman"/>
                <a:cs typeface="Times New Roman"/>
              </a:rPr>
              <a:t>Равнопромежуточная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проекция</a:t>
            </a:r>
            <a:r>
              <a:rPr lang="en-US" sz="2400" dirty="0">
                <a:latin typeface="Times New Roman"/>
                <a:cs typeface="Times New Roman"/>
              </a:rPr>
              <a:t>.</a:t>
            </a:r>
          </a:p>
        </p:txBody>
      </p:sp>
      <p:pic>
        <p:nvPicPr>
          <p:cNvPr id="6" name="Рисунок 6" descr="Изображение выглядит как текст, карт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C962B834-A501-49F6-8DF6-AAC71F64061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54296" y="1230552"/>
            <a:ext cx="7152215" cy="4216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76108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D29DBA-E9CA-4ABD-B4FF-ADD3C8A33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4000" dirty="0">
                <a:latin typeface="Times New Roman"/>
                <a:cs typeface="Times New Roman"/>
              </a:rPr>
              <a:t>4. Литература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DDA2146-2FD6-4A45-BEED-59FB22A8E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52034"/>
            <a:ext cx="11029615" cy="442524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05435" indent="-305435"/>
            <a:r>
              <a:rPr lang="ru-RU" sz="2400" dirty="0">
                <a:latin typeface="Times New Roman"/>
                <a:ea typeface="+mn-lt"/>
                <a:cs typeface="+mn-lt"/>
                <a:hlinkClick r:id="rId2"/>
              </a:rPr>
              <a:t>https://www.booksite.ru/fulltext/salishev/text.pdf</a:t>
            </a:r>
            <a:endParaRPr lang="ru-RU" sz="2400" dirty="0">
              <a:latin typeface="Times New Roman"/>
              <a:cs typeface="Times New Roman"/>
            </a:endParaRPr>
          </a:p>
          <a:p>
            <a:pPr marL="305435" indent="-305435"/>
            <a:r>
              <a:rPr lang="ru-RU" sz="2400" dirty="0">
                <a:latin typeface="Times New Roman"/>
                <a:ea typeface="+mn-lt"/>
                <a:cs typeface="+mn-lt"/>
                <a:hlinkClick r:id="rId3"/>
              </a:rPr>
              <a:t>http://elib.bsu.by/bitstream/123456789/38479/1/Kartografia%20kurs%20lekcij%20Zmojdiak.pdf</a:t>
            </a:r>
            <a:endParaRPr lang="ru-RU" sz="2400">
              <a:latin typeface="Times New Roman"/>
              <a:cs typeface="Times New Roman"/>
            </a:endParaRPr>
          </a:p>
          <a:p>
            <a:pPr marL="305435" indent="-305435"/>
            <a:r>
              <a:rPr lang="ru-RU" sz="2400" dirty="0">
                <a:latin typeface="Times New Roman"/>
                <a:ea typeface="+mn-lt"/>
                <a:cs typeface="+mn-lt"/>
                <a:hlinkClick r:id="rId4"/>
              </a:rPr>
              <a:t>http://lib.ssga.ru/fulltext/UMK/120101/6%20%D1%81%D0%B5%D0%BC%D0%B5%D1%81%D1%82%D1%80/%D0%9E%D0%B1%D1%89%D0%B0%D1%8F%20%D0%BA%D0%B0%D1%80%D1%82%D0%BE%D0%B3%D1%80%D0%B0%D1%84%D0%B8%D1%8F/120101%20%D0%A3%D1%87.%D0%BF%D0%BE%D1%81%D0%BE%D0%B1%D0%B8%D0%B5%20%D0%9E%D0%B1%D1%89%D0%B0%D1%8F%20%D0%BA%D0%B0%D1%80%D1%82%D0%BE%D0%B3%D1%80%D0%B0%D1%84%D0%B8%D1%8F%202009.pdf</a:t>
            </a:r>
            <a:endParaRPr lang="ru-RU" sz="2400" dirty="0">
              <a:latin typeface="Times New Roman"/>
              <a:cs typeface="Times New Roman"/>
            </a:endParaRPr>
          </a:p>
          <a:p>
            <a:pPr marL="305435" indent="-305435"/>
            <a:endParaRPr lang="ru-RU" sz="2400" dirty="0">
              <a:latin typeface="Times New Roman"/>
              <a:cs typeface="Times New Roman"/>
            </a:endParaRPr>
          </a:p>
          <a:p>
            <a:pPr marL="305435" indent="-305435"/>
            <a:endParaRPr lang="ru-RU" dirty="0"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7264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1C7F99-0298-4EFD-9375-4A609CAF1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8551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4000" dirty="0" err="1" smtClean="0">
                <a:latin typeface="Times New Roman"/>
                <a:cs typeface="Times New Roman"/>
              </a:rPr>
              <a:t>пЛАН</a:t>
            </a:r>
            <a:r>
              <a:rPr lang="ru-RU" sz="4000" dirty="0" smtClean="0">
                <a:latin typeface="Times New Roman"/>
                <a:cs typeface="Times New Roman"/>
              </a:rPr>
              <a:t> урока:</a:t>
            </a:r>
            <a:endParaRPr lang="ru-RU" sz="4000" dirty="0">
              <a:latin typeface="Times New Roman"/>
              <a:cs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DF06D30-5E21-45B8-9497-82DE8FA7D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708262"/>
            <a:ext cx="11029615" cy="426708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/>
                <a:cs typeface="Times New Roman"/>
              </a:rPr>
              <a:t>1. </a:t>
            </a:r>
            <a:r>
              <a:rPr lang="ru-RU" sz="2400" dirty="0" smtClean="0">
                <a:latin typeface="Times New Roman"/>
                <a:cs typeface="Times New Roman"/>
              </a:rPr>
              <a:t>Введение</a:t>
            </a:r>
            <a:endParaRPr lang="ru-RU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sz="2400" dirty="0">
                <a:latin typeface="Times New Roman"/>
                <a:cs typeface="Times New Roman"/>
              </a:rPr>
              <a:t>2. Поверхность эллипсоида;</a:t>
            </a:r>
          </a:p>
          <a:p>
            <a:pPr marL="0" indent="0">
              <a:buNone/>
            </a:pPr>
            <a:r>
              <a:rPr lang="ru-RU" sz="2400" dirty="0">
                <a:latin typeface="Times New Roman"/>
                <a:cs typeface="Times New Roman"/>
              </a:rPr>
              <a:t>3. Виды проекций:</a:t>
            </a:r>
          </a:p>
          <a:p>
            <a:pPr marL="342900" indent="-342900"/>
            <a:r>
              <a:rPr lang="ru-RU" sz="2400" dirty="0">
                <a:latin typeface="Times New Roman"/>
                <a:cs typeface="Times New Roman"/>
              </a:rPr>
              <a:t>равноугольная,</a:t>
            </a:r>
          </a:p>
          <a:p>
            <a:pPr marL="342900" indent="-342900"/>
            <a:r>
              <a:rPr lang="ru-RU" sz="2400" dirty="0">
                <a:latin typeface="Times New Roman"/>
                <a:cs typeface="Times New Roman"/>
              </a:rPr>
              <a:t>равновеликая,</a:t>
            </a:r>
          </a:p>
          <a:p>
            <a:pPr marL="342900" indent="-342900"/>
            <a:r>
              <a:rPr lang="ru-RU" sz="2400" dirty="0">
                <a:latin typeface="Times New Roman"/>
                <a:cs typeface="Times New Roman"/>
              </a:rPr>
              <a:t>равнопромежуточная;</a:t>
            </a:r>
          </a:p>
          <a:p>
            <a:pPr marL="0" indent="0">
              <a:buNone/>
            </a:pPr>
            <a:r>
              <a:rPr lang="ru-RU" sz="2400" dirty="0">
                <a:latin typeface="Times New Roman"/>
                <a:cs typeface="Times New Roman"/>
              </a:rPr>
              <a:t>4. Литература.</a:t>
            </a:r>
          </a:p>
        </p:txBody>
      </p:sp>
    </p:spTree>
    <p:extLst>
      <p:ext uri="{BB962C8B-B14F-4D97-AF65-F5344CB8AC3E}">
        <p14:creationId xmlns:p14="http://schemas.microsoft.com/office/powerpoint/2010/main" xmlns="" val="4045483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043841-87CB-4B41-B639-D2734E0F4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4000" dirty="0">
                <a:latin typeface="Times New Roman"/>
                <a:cs typeface="Times New Roman"/>
              </a:rPr>
              <a:t>1.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2906272-F57D-4E81-AFF0-844DC56E2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38297"/>
            <a:ext cx="11604708" cy="469841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Картографическая проекция — математически определенный способ отображения поверхности эллипсоида на плоскости — устанавливает аналитическую зависимость (соответствие) между географическими (или иными) координатами точек земного эллипсоида и прямоугольными (или иными) координатами тех же точек на плоскости. Эта зависимость может быть выражена двумя уравнениями вида:</a:t>
            </a:r>
            <a:endParaRPr lang="ru-RU" sz="2400">
              <a:latin typeface="Times New Roman"/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ru-RU" sz="2400" dirty="0">
                <a:latin typeface="Times New Roman"/>
                <a:cs typeface="Times New Roman"/>
              </a:rPr>
              <a:t>x= F1( B, L), y=F2( B, L);</a:t>
            </a:r>
            <a:endParaRPr lang="ru-RU" sz="240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называемыми уравнениями картографических проекций.</a:t>
            </a:r>
            <a:endParaRPr lang="ru-RU"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4015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E7BA8B-2453-4F50-81EC-7399B1972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928" y="-1713240"/>
            <a:ext cx="11029616" cy="118872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E23B004D-DA5A-4960-98FA-B9512F16D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42" y="716223"/>
            <a:ext cx="11187765" cy="52591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/>
                <a:cs typeface="Times New Roman"/>
              </a:rPr>
              <a:t>Они позволяют вычислять прямоугольные координаты х, у изображаемой точки по географическим координатам В и L. Необходимо лишь, чтобы каждая точка В, L эллипсоида изображалась на плоскости однозначно соответствующей точкой X, Y и чтобы изображение было непрерывным. </a:t>
            </a:r>
            <a:endParaRPr lang="ru-RU" sz="2400" dirty="0">
              <a:latin typeface="Times New Roman"/>
              <a:ea typeface="+mn-lt"/>
              <a:cs typeface="Times New Roman"/>
            </a:endParaRPr>
          </a:p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sz="2400" dirty="0">
                <a:latin typeface="Times New Roman"/>
                <a:cs typeface="Times New Roman"/>
              </a:rPr>
              <a:t>Рис. 1. Эллипс искажений и его элементы.</a:t>
            </a:r>
          </a:p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</p:txBody>
      </p:sp>
      <p:pic>
        <p:nvPicPr>
          <p:cNvPr id="8" name="Рисунок 8" descr="Изображение выглядит как рисунок, игр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D05174C8-1126-4F6F-8E4E-9EF20E0BA70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8362" y="2323911"/>
            <a:ext cx="5589916" cy="324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0512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FDB1EC-8ECD-43F6-AC9D-7650777BB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17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4000" dirty="0">
                <a:latin typeface="Times New Roman"/>
                <a:cs typeface="Times New Roman"/>
              </a:rPr>
              <a:t>2. Поверхность эллипсоида</a:t>
            </a:r>
            <a:endParaRPr lang="ru-RU" sz="4000">
              <a:latin typeface="Times New Roman"/>
              <a:cs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15764A3-E3A9-4F3C-8F46-22A62D2D0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154" y="1794524"/>
            <a:ext cx="11705349" cy="397954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Поверхность эллипсоида (или шара) нельзя развернуть на плоскости подобно поверхности конуса или цилиндра. Поэтому непрерывность и однозначность изображения достигаются как бы за счет неравномерного растяжения (или сжатия), т. е. деформации поверхности эллипсоида при совмещении ее с плоскостью. 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Отсюда следует, что масштаб плоского изображения не может быть постоянным. Для наглядного представления о величине и характере деформаций, свойственных определенной проекции, рассматривают, как изображаются на плоскости бесконечно малые окружности, взятые в разных точках на поверхности эллипсоида. </a:t>
            </a:r>
            <a:endParaRPr lang="ru-RU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0599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A6D9D7-AF0A-4C2C-BD01-E580CB26C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0022" y="-2087052"/>
            <a:ext cx="11029616" cy="118872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82DB10C-50F3-448F-845D-A0F6A4BB1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075656"/>
            <a:ext cx="11029615" cy="50578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/>
                <a:cs typeface="Times New Roman"/>
              </a:rPr>
              <a:t>В теории картографических проекций доказывается, что бесконечно малая окружность на поверхности эллипсоида в общем случае изображается на плоскости эллипсом, называемым эллипсом искажений. Это означает, что масштаб изображения зависит не только от положения точки, но может изменяться в данной точке с переменой направления. 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Различают главный масштаб, равный масштабу модели земного эллипсоида, уменьшенного в заданном отношении для изображения на плоскости, и прочие масштабы, называемые частными.</a:t>
            </a:r>
          </a:p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9748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BFA273-4F46-45D3-A7A7-58C34038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8" y="-1555089"/>
            <a:ext cx="11029616" cy="118872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14B2A3D-08ED-47DD-941E-7BB9F2082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687469"/>
            <a:ext cx="11604709" cy="59779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/>
                <a:ea typeface="+mn-lt"/>
                <a:cs typeface="Times New Roman"/>
              </a:rPr>
              <a:t>Частный масштаб определяется как отношение бесконечно малого отрезка </a:t>
            </a:r>
            <a:r>
              <a:rPr lang="ru-RU" sz="2400" dirty="0" err="1">
                <a:latin typeface="Times New Roman"/>
                <a:ea typeface="+mn-lt"/>
                <a:cs typeface="Times New Roman"/>
              </a:rPr>
              <a:t>do</a:t>
            </a:r>
            <a:r>
              <a:rPr lang="ru-RU" sz="2400" dirty="0">
                <a:latin typeface="Times New Roman"/>
                <a:ea typeface="+mn-lt"/>
                <a:cs typeface="Times New Roman"/>
              </a:rPr>
              <a:t> на карте (на плоскости) к соответствующему ему отрезку на поверхности эллипсоида. </a:t>
            </a:r>
            <a:endParaRPr lang="ru-RU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Обозначим величину этого отрезка в главном масштабе через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ds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. Отношение этих величин, обозначаемое через μ, и соответствующее отношение частного масштаба к главному характеризуют искажение длин:</a:t>
            </a:r>
            <a:endParaRPr lang="ru-RU" sz="2400" dirty="0"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ru-RU" sz="2400" dirty="0" err="1">
                <a:latin typeface="Times New Roman"/>
                <a:ea typeface="+mn-lt"/>
                <a:cs typeface="+mn-lt"/>
              </a:rPr>
              <a:t>μ=d0/ds;</a:t>
            </a:r>
            <a:endParaRPr lang="ru-RU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В любой точке на поверхности эллипсоида имеются два взаимно перпендикулярных направления (называемые главными), которые в проекции также изображаются взаимно перпендикулярными линиями, совпадающими с большой и малыми осями эллипса искажений (рис. 1). Очевидно, в эллипсе искажений наибольший масштаб совпадает с направлением большой оси эллипса, а наименьший — с направлением малой оси. </a:t>
            </a:r>
            <a:endParaRPr lang="ru-RU" sz="2400" dirty="0">
              <a:latin typeface="Times New Roman"/>
              <a:cs typeface="Times New Roman"/>
            </a:endParaRPr>
          </a:p>
          <a:p>
            <a:pPr marL="305435" indent="-305435"/>
            <a:endParaRPr lang="ru-RU" sz="2400" dirty="0">
              <a:latin typeface="Times New Roman"/>
              <a:cs typeface="Times New Roman"/>
            </a:endParaRPr>
          </a:p>
          <a:p>
            <a:pPr marL="305435" indent="-305435"/>
            <a:endParaRPr lang="ru-RU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0988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476135-B2A0-412F-9E1D-F097035A0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966" y="-1540712"/>
            <a:ext cx="11029616" cy="118872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2190514-3EE7-422F-8312-4929BB6CA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418" y="687468"/>
            <a:ext cx="11604709" cy="59204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Наряду с искажениями длин различают искажения площадей и углов. За искажение площади в некоторой точке карты принимают отношение площади эллипса искажений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dP</a:t>
            </a:r>
            <a:r>
              <a:rPr lang="ru-RU" sz="2400" dirty="0">
                <a:latin typeface="Times New Roman"/>
                <a:ea typeface="+mn-lt"/>
                <a:cs typeface="+mn-lt"/>
              </a:rPr>
              <a:t>' к площади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dP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соответствующего бесконечно малого круга на эллипсоиде, обозначаемое через р:</a:t>
            </a:r>
            <a:endParaRPr lang="ru-RU" sz="2400"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P=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dP</a:t>
            </a:r>
            <a:r>
              <a:rPr lang="ru-RU" sz="2400" dirty="0">
                <a:latin typeface="Times New Roman"/>
                <a:ea typeface="+mn-lt"/>
                <a:cs typeface="+mn-lt"/>
              </a:rPr>
              <a:t>'/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dP</a:t>
            </a:r>
            <a:r>
              <a:rPr lang="ru-RU" sz="2400" dirty="0">
                <a:latin typeface="Times New Roman"/>
                <a:ea typeface="+mn-lt"/>
                <a:cs typeface="+mn-lt"/>
              </a:rPr>
              <a:t>;</a:t>
            </a:r>
            <a:endParaRPr lang="ru-RU" sz="2400">
              <a:latin typeface="Times New Roman"/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Искажением угла называют разность между углом, образованным двумя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лиииями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на эллипсоиде, и изображением этого угла на карте. Величина искажения углов в данной точке характеризуется наибольшим значением этой разности ω. </a:t>
            </a:r>
            <a:endParaRPr lang="ru-RU" sz="240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sz="2400" dirty="0">
                <a:latin typeface="Times New Roman"/>
                <a:cs typeface="Times New Roman"/>
              </a:rPr>
              <a:t>Проекций, совершенно лишенных искажений длин, не существует. Такие проекции сохраняли бы подобие и пропорциональность всех частей земной поверхности, что может иметь место только на модели эллипсоида. Вместе с тем есть проекции, свободные от искажения углов или от искажения площадей. </a:t>
            </a:r>
            <a:endParaRPr lang="ru-RU" sz="2400">
              <a:latin typeface="Times New Roman"/>
              <a:ea typeface="+mn-lt"/>
              <a:cs typeface="Times New Roman"/>
            </a:endParaRPr>
          </a:p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z="2400" dirty="0">
              <a:latin typeface="Corbel"/>
            </a:endParaRPr>
          </a:p>
          <a:p>
            <a:pPr marL="305435" indent="-305435"/>
            <a:endParaRPr lang="ru-RU" sz="2400" dirty="0">
              <a:latin typeface="Corbel"/>
            </a:endParaRPr>
          </a:p>
          <a:p>
            <a:pPr marL="305435" indent="-305435"/>
            <a:endParaRPr lang="ru-RU" dirty="0"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1199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4E5808-3819-4AA8-B8D7-8BCC80F3B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286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4000" dirty="0">
                <a:latin typeface="Times New Roman"/>
                <a:cs typeface="Times New Roman"/>
              </a:rPr>
              <a:t>3. Виды проекций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FBEC6BC-CA0E-4F06-A05B-6ECCFD734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363205"/>
            <a:ext cx="11029615" cy="48996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Проекции, которые передают величину углов без искажения, называют равноугольными (рис. 2). В каждой точке равноугольной проекции масштаб одинаков во всех направлениях (эллипс искажений превращается в окружность), но масштаб, в общем, меняется от точки к точке (что видно по изменению размеров окружностей — эллипсов искажений).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Равновеликие проекции сохраняют площади (эллипсы искажений везде имеют одинаковую площадь), но сильно нарушают подобие фигур (вытянутость эллипсов искажений различна) (рис. 3).</a:t>
            </a:r>
            <a:endParaRPr lang="ru-RU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968138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DarkSeedLeftStep">
      <a:dk1>
        <a:srgbClr val="000000"/>
      </a:dk1>
      <a:lt1>
        <a:srgbClr val="FFFFFF"/>
      </a:lt1>
      <a:dk2>
        <a:srgbClr val="243C41"/>
      </a:dk2>
      <a:lt2>
        <a:srgbClr val="E5E8E2"/>
      </a:lt2>
      <a:accent1>
        <a:srgbClr val="9329E7"/>
      </a:accent1>
      <a:accent2>
        <a:srgbClr val="614CDE"/>
      </a:accent2>
      <a:accent3>
        <a:srgbClr val="295DE7"/>
      </a:accent3>
      <a:accent4>
        <a:srgbClr val="179AD5"/>
      </a:accent4>
      <a:accent5>
        <a:srgbClr val="21B7A7"/>
      </a:accent5>
      <a:accent6>
        <a:srgbClr val="14BA63"/>
      </a:accent6>
      <a:hlink>
        <a:srgbClr val="329096"/>
      </a:hlink>
      <a:folHlink>
        <a:srgbClr val="828282"/>
      </a:folHlink>
    </a:clrScheme>
    <a:fontScheme name="Dividend">
      <a:majorFont>
        <a:latin typeface="Century Schoolbook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524</Words>
  <Application>Microsoft Office PowerPoint</Application>
  <PresentationFormat>Произвольный</PresentationFormat>
  <Paragraphs>44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DividendVTI</vt:lpstr>
      <vt:lpstr>Классификация проекций по характеру искажений.</vt:lpstr>
      <vt:lpstr>пЛАН урока:</vt:lpstr>
      <vt:lpstr>1. Введение</vt:lpstr>
      <vt:lpstr>Слайд 4</vt:lpstr>
      <vt:lpstr>2. Поверхность эллипсоида</vt:lpstr>
      <vt:lpstr>Слайд 6</vt:lpstr>
      <vt:lpstr>Слайд 7</vt:lpstr>
      <vt:lpstr>Слайд 8</vt:lpstr>
      <vt:lpstr>3. Виды проекций</vt:lpstr>
      <vt:lpstr> </vt:lpstr>
      <vt:lpstr>Слайд 11</vt:lpstr>
      <vt:lpstr>Слайд 12</vt:lpstr>
      <vt:lpstr>Слайд 13</vt:lpstr>
      <vt:lpstr>4.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avanesyan</cp:lastModifiedBy>
  <cp:revision>1152</cp:revision>
  <dcterms:created xsi:type="dcterms:W3CDTF">2019-11-28T13:07:31Z</dcterms:created>
  <dcterms:modified xsi:type="dcterms:W3CDTF">2020-03-10T11:51:44Z</dcterms:modified>
</cp:coreProperties>
</file>