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FF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p>
            <a:fld id="{079B9705-A787-48D6-9884-3893D71D0189}" type="datetimeFigureOut">
              <a:rPr lang="ru-RU" smtClean="0"/>
              <a:t>29.04.2020</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1474347-71F3-410D-9C4C-104920E762A6}" type="slidenum">
              <a:rPr lang="ru-RU" smtClean="0"/>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p>
            <a:endParaRPr lang="ru-RU"/>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79B9705-A787-48D6-9884-3893D71D0189}" type="datetimeFigureOut">
              <a:rPr lang="ru-RU" smtClean="0"/>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474347-71F3-410D-9C4C-104920E762A6}" type="slidenum">
              <a:rPr lang="ru-RU" smtClean="0"/>
              <a:t>‹#›</a:t>
            </a:fld>
            <a:endParaRPr lang="ru-RU"/>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79B9705-A787-48D6-9884-3893D71D0189}" type="datetimeFigureOut">
              <a:rPr lang="ru-RU" smtClean="0"/>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474347-71F3-410D-9C4C-104920E762A6}" type="slidenum">
              <a:rPr lang="ru-RU" smtClean="0"/>
              <a:t>‹#›</a:t>
            </a:fld>
            <a:endParaRPr lang="ru-RU"/>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079B9705-A787-48D6-9884-3893D71D0189}" type="datetimeFigureOut">
              <a:rPr lang="ru-RU" smtClean="0"/>
              <a:t>29.04.2020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1474347-71F3-410D-9C4C-104920E762A6}" type="slidenum">
              <a:rPr lang="ru-RU" smtClean="0"/>
              <a:t>‹#›</a:t>
            </a:fld>
            <a:endParaRPr lang="ru-RU"/>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p>
            <a:fld id="{079B9705-A787-48D6-9884-3893D71D0189}" type="datetimeFigureOut">
              <a:rPr lang="ru-RU" smtClean="0"/>
              <a:t>29.04.2020</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1474347-71F3-410D-9C4C-104920E762A6}" type="slidenum">
              <a:rPr lang="ru-RU" smtClean="0"/>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p>
            <a:endParaRPr lang="ru-RU"/>
          </a:p>
        </p:txBody>
      </p:sp>
    </p:spTree>
  </p:cSld>
  <p:clrMapOvr>
    <a:overrideClrMapping bg1="dk1" tx1="lt1" bg2="dk2" tx2="lt2" accent1="accent1" accent2="accent2" accent3="accent3" accent4="accent4" accent5="accent5" accent6="accent6" hlink="hlink" folHlink="folHlink"/>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079B9705-A787-48D6-9884-3893D71D0189}" type="datetimeFigureOut">
              <a:rPr lang="ru-RU" smtClean="0"/>
              <a:t>29.04.2020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p>
            <a:fld id="{E1474347-71F3-410D-9C4C-104920E762A6}" type="slidenum">
              <a:rPr lang="ru-RU" smtClean="0"/>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079B9705-A787-48D6-9884-3893D71D0189}" type="datetimeFigureOut">
              <a:rPr lang="ru-RU" smtClean="0"/>
              <a:t>29.04.2020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p>
            <a:fld id="{E1474347-71F3-410D-9C4C-104920E762A6}" type="slidenum">
              <a:rPr lang="ru-RU" smtClean="0"/>
              <a:t>‹#›</a:t>
            </a:fld>
            <a:endParaRPr lang="ru-RU"/>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079B9705-A787-48D6-9884-3893D71D0189}" type="datetimeFigureOut">
              <a:rPr lang="ru-RU" smtClean="0"/>
              <a:t>29.04.2020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1474347-71F3-410D-9C4C-104920E762A6}" type="slidenum">
              <a:rPr lang="ru-RU" smtClean="0"/>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79B9705-A787-48D6-9884-3893D71D0189}" type="datetimeFigureOut">
              <a:rPr lang="ru-RU" smtClean="0"/>
              <a:t>29.04.2020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1474347-71F3-410D-9C4C-104920E762A6}" type="slidenum">
              <a:rPr lang="ru-RU" smtClean="0"/>
              <a:t>‹#›</a:t>
            </a:fld>
            <a:endParaRPr lang="ru-RU"/>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p>
            <a:fld id="{079B9705-A787-48D6-9884-3893D71D0189}" type="datetimeFigureOut">
              <a:rPr lang="ru-RU" smtClean="0"/>
              <a:t>29.04.2020</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E1474347-71F3-410D-9C4C-104920E762A6}" type="slidenum">
              <a:rPr lang="ru-RU" smtClean="0"/>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p>
            <a:endParaRPr lang="ru-RU"/>
          </a:p>
        </p:txBody>
      </p:sp>
    </p:spTree>
  </p:cSld>
  <p:clrMapOvr>
    <a:overrideClrMapping bg1="dk1" tx1="lt1" bg2="dk2" tx2="lt2" accent1="accent1" accent2="accent2" accent3="accent3" accent4="accent4" accent5="accent5" accent6="accent6" hlink="hlink" folHlink="folHlink"/>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p>
            <a:fld id="{079B9705-A787-48D6-9884-3893D71D0189}" type="datetimeFigureOut">
              <a:rPr lang="ru-RU" smtClean="0"/>
              <a:t>29.04.2020</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1474347-71F3-410D-9C4C-104920E762A6}" type="slidenum">
              <a:rPr lang="ru-RU" smtClean="0"/>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p>
            <a:endParaRPr lang="ru-RU"/>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079B9705-A787-48D6-9884-3893D71D0189}" type="datetimeFigureOut">
              <a:rPr lang="ru-RU" smtClean="0"/>
              <a:t>29.04.2020</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E1474347-71F3-410D-9C4C-104920E762A6}" type="slidenum">
              <a:rPr lang="ru-RU" smtClean="0"/>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ru-RU"/>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thruBlk="1"/>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0"/>
            <a:ext cx="8229600" cy="2592287"/>
          </a:xfrm>
        </p:spPr>
        <p:txBody>
          <a:bodyPr>
            <a:normAutofit/>
          </a:bodyPr>
          <a:lstStyle/>
          <a:p>
            <a:pPr algn="ctr"/>
            <a:r>
              <a:rPr lang="ru-RU" dirty="0"/>
              <a:t>Приготовление и транспортировка бетонной смеси. </a:t>
            </a:r>
          </a:p>
        </p:txBody>
      </p:sp>
      <p:sp>
        <p:nvSpPr>
          <p:cNvPr id="3" name="Подзаголовок 2"/>
          <p:cNvSpPr>
            <a:spLocks noGrp="1"/>
          </p:cNvSpPr>
          <p:nvPr>
            <p:ph type="subTitle" idx="1"/>
          </p:nvPr>
        </p:nvSpPr>
        <p:spPr>
          <a:xfrm>
            <a:off x="1187624" y="4149080"/>
            <a:ext cx="6560234" cy="1752600"/>
          </a:xfrm>
        </p:spPr>
        <p:txBody>
          <a:bodyPr/>
          <a:lstStyle/>
          <a:p>
            <a:r>
              <a:rPr lang="ru-RU" b="1" i="1" dirty="0">
                <a:solidFill>
                  <a:schemeClr val="accent6">
                    <a:lumMod val="10000"/>
                  </a:schemeClr>
                </a:solidFill>
              </a:rPr>
              <a:t>Механизация этих процессов.</a:t>
            </a: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4234" y="381000"/>
            <a:ext cx="8229600" cy="5640288"/>
          </a:xfrm>
        </p:spPr>
        <p:txBody>
          <a:bodyPr>
            <a:noAutofit/>
          </a:bodyPr>
          <a:lstStyle/>
          <a:p>
            <a:r>
              <a:rPr lang="ru-RU" sz="1900" b="1" dirty="0"/>
              <a:t>Транспортирование бетонной смеси к месту укладки должно обеспечить сохранение ее однородности и степени подвижности. При длительной перевозке бетонная смесь </a:t>
            </a:r>
            <a:r>
              <a:rPr lang="ru-RU" sz="1900" b="1" dirty="0" err="1"/>
              <a:t>загустевает</a:t>
            </a:r>
            <a:r>
              <a:rPr lang="ru-RU" sz="1900" b="1" dirty="0"/>
              <a:t> вследствие гидратации цемента, поглощения воды заполнителями и испарения, однако подвижность смеси к моменту укладки ее должна быть не меньше проектной. При выборе способа транспортирования необходимо учитывать дальность и скорость перевозки, подвижность смеси и экономичность способа</a:t>
            </a:r>
            <a:r>
              <a:rPr lang="ru-RU" sz="2000" dirty="0"/>
              <a:t>. </a:t>
            </a:r>
            <a:br>
              <a:rPr lang="ru-RU" sz="2000" dirty="0"/>
            </a:br>
            <a:br>
              <a:rPr lang="ru-RU" sz="2000" dirty="0"/>
            </a:br>
            <a:br>
              <a:rPr lang="ru-RU" sz="2000" dirty="0"/>
            </a:br>
            <a:br>
              <a:rPr lang="ru-RU" sz="2000" dirty="0"/>
            </a:br>
            <a:r>
              <a:rPr lang="ru-RU" sz="1900" b="1" dirty="0"/>
              <a:t>На заводах бетонные смеси транспортируют </a:t>
            </a:r>
            <a:r>
              <a:rPr lang="ru-RU" sz="1900" b="1" dirty="0" err="1"/>
              <a:t>бетонораздатчиками</a:t>
            </a:r>
            <a:r>
              <a:rPr lang="ru-RU" sz="1900" b="1" dirty="0"/>
              <a:t>, самоходными тележками, ленточными транспортерами; в цехах малой и средней мощности — </a:t>
            </a:r>
            <a:r>
              <a:rPr lang="ru-RU" sz="1900" b="1" dirty="0" err="1"/>
              <a:t>электротельферами</a:t>
            </a:r>
            <a:r>
              <a:rPr lang="ru-RU" sz="1900" b="1" dirty="0"/>
              <a:t> и электрокарами. Подвижные смеси можно транспортировать на большие расстояния по трубам с помощью пневматических установок. На строительные площадки, где ведутся бетонные работы, бетонную смесь доставляют в </a:t>
            </a:r>
            <a:r>
              <a:rPr lang="ru-RU" sz="1900" b="1" dirty="0" err="1"/>
              <a:t>автобетоносмесителях</a:t>
            </a:r>
            <a:r>
              <a:rPr lang="ru-RU" sz="1900" b="1" dirty="0"/>
              <a:t>, </a:t>
            </a:r>
            <a:r>
              <a:rPr lang="ru-RU" sz="1900" b="1" dirty="0" err="1"/>
              <a:t>в</a:t>
            </a:r>
            <a:r>
              <a:rPr lang="ru-RU" sz="1900" b="1" dirty="0"/>
              <a:t> которых бетонную смесь перемешивают примерно за 5 мин до прибытия на место.</a:t>
            </a: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807630"/>
          </a:xfrm>
        </p:spPr>
        <p:txBody>
          <a:bodyPr>
            <a:normAutofit fontScale="90000"/>
          </a:bodyPr>
          <a:lstStyle/>
          <a:p>
            <a:pPr algn="ctr"/>
            <a:r>
              <a:rPr lang="ru-RU" sz="2000" b="1" dirty="0">
                <a:solidFill>
                  <a:srgbClr val="9BFFC8"/>
                </a:solidFill>
              </a:rPr>
              <a:t>Централизованное заводское изготовление бетонных смесей и их доставка на строительную площадку имеют большие технико-экономические преимущества, поскольку смеси готовятся на полностью механизированных и автоматизированных заводах и имеют высокое качество, снижая их стоимость, и отпадает необходимость в организации сложного бетонного хозяйства на строительной площадке.</a:t>
            </a:r>
          </a:p>
        </p:txBody>
      </p:sp>
      <p:pic>
        <p:nvPicPr>
          <p:cNvPr id="33794" name="Picture 2" descr="http://technoosfera.ru/Portals/0/images/147_image.jpg"/>
          <p:cNvPicPr>
            <a:picLocks noChangeAspect="1" noChangeArrowheads="1"/>
          </p:cNvPicPr>
          <p:nvPr/>
        </p:nvPicPr>
        <p:blipFill>
          <a:blip r:embed="rId2" cstate="print"/>
          <a:srcRect/>
          <a:stretch>
            <a:fillRect/>
          </a:stretch>
        </p:blipFill>
        <p:spPr bwMode="auto">
          <a:xfrm>
            <a:off x="1763688" y="2348880"/>
            <a:ext cx="5570984" cy="4178238"/>
          </a:xfrm>
          <a:prstGeom prst="rect">
            <a:avLst/>
          </a:prstGeom>
          <a:noFill/>
        </p:spPr>
      </p:pic>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655502"/>
          </a:xfrm>
        </p:spPr>
        <p:txBody>
          <a:bodyPr>
            <a:normAutofit fontScale="90000"/>
          </a:bodyPr>
          <a:lstStyle/>
          <a:p>
            <a:pPr algn="ctr"/>
            <a:r>
              <a:rPr lang="ru-RU" sz="2000" b="1" dirty="0"/>
              <a:t>Завод на каждую партию бетонной смеси выдает паспорт с указанием состава бетона и его класса.</a:t>
            </a:r>
          </a:p>
        </p:txBody>
      </p:sp>
      <p:pic>
        <p:nvPicPr>
          <p:cNvPr id="35842" name="Picture 2" descr="http://chamolet.ru/img/image023.jpg"/>
          <p:cNvPicPr>
            <a:picLocks noChangeAspect="1" noChangeArrowheads="1"/>
          </p:cNvPicPr>
          <p:nvPr/>
        </p:nvPicPr>
        <p:blipFill>
          <a:blip r:embed="rId2" cstate="print"/>
          <a:srcRect/>
          <a:stretch>
            <a:fillRect/>
          </a:stretch>
        </p:blipFill>
        <p:spPr bwMode="auto">
          <a:xfrm>
            <a:off x="611560" y="980728"/>
            <a:ext cx="4010025" cy="3000376"/>
          </a:xfrm>
          <a:prstGeom prst="rect">
            <a:avLst/>
          </a:prstGeom>
          <a:noFill/>
        </p:spPr>
      </p:pic>
      <p:pic>
        <p:nvPicPr>
          <p:cNvPr id="35844" name="Picture 4" descr="http://gk-alfa-spk.alloy.ru/media/images/2012/03/12/big/dee5418aeedd9a476c989255ff4d9536.jpeg"/>
          <p:cNvPicPr>
            <a:picLocks noChangeAspect="1" noChangeArrowheads="1"/>
          </p:cNvPicPr>
          <p:nvPr/>
        </p:nvPicPr>
        <p:blipFill>
          <a:blip r:embed="rId3" cstate="print"/>
          <a:srcRect/>
          <a:stretch>
            <a:fillRect/>
          </a:stretch>
        </p:blipFill>
        <p:spPr bwMode="auto">
          <a:xfrm>
            <a:off x="4499992" y="1052736"/>
            <a:ext cx="4104456" cy="2931754"/>
          </a:xfrm>
          <a:prstGeom prst="rect">
            <a:avLst/>
          </a:prstGeom>
          <a:noFill/>
        </p:spPr>
      </p:pic>
      <p:pic>
        <p:nvPicPr>
          <p:cNvPr id="35846" name="Picture 6" descr="http://atmdude.com/wp-content/uploads/2013/06/transportirovanie-betonnoj-smesi21.jpg"/>
          <p:cNvPicPr>
            <a:picLocks noChangeAspect="1" noChangeArrowheads="1"/>
          </p:cNvPicPr>
          <p:nvPr/>
        </p:nvPicPr>
        <p:blipFill>
          <a:blip r:embed="rId4" cstate="print"/>
          <a:srcRect/>
          <a:stretch>
            <a:fillRect/>
          </a:stretch>
        </p:blipFill>
        <p:spPr bwMode="auto">
          <a:xfrm>
            <a:off x="4446364" y="3861048"/>
            <a:ext cx="4230092" cy="2808312"/>
          </a:xfrm>
          <a:prstGeom prst="rect">
            <a:avLst/>
          </a:prstGeom>
          <a:noFill/>
        </p:spPr>
      </p:pic>
      <p:pic>
        <p:nvPicPr>
          <p:cNvPr id="35848" name="Picture 8" descr="http://leading-builder.ru/building/concrete/10.jpg"/>
          <p:cNvPicPr>
            <a:picLocks noChangeAspect="1" noChangeArrowheads="1"/>
          </p:cNvPicPr>
          <p:nvPr/>
        </p:nvPicPr>
        <p:blipFill>
          <a:blip r:embed="rId5" cstate="print"/>
          <a:srcRect/>
          <a:stretch>
            <a:fillRect/>
          </a:stretch>
        </p:blipFill>
        <p:spPr bwMode="auto">
          <a:xfrm>
            <a:off x="251520" y="3356992"/>
            <a:ext cx="4427984" cy="3316963"/>
          </a:xfrm>
          <a:prstGeom prst="rect">
            <a:avLst/>
          </a:prstGeom>
          <a:noFill/>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7704856" cy="923330"/>
          </a:xfrm>
          <a:prstGeom prst="rect">
            <a:avLst/>
          </a:prstGeom>
        </p:spPr>
        <p:txBody>
          <a:bodyPr wrap="square">
            <a:spAutoFit/>
          </a:bodyPr>
          <a:lstStyle/>
          <a:p>
            <a:pPr algn="ctr"/>
            <a:r>
              <a:rPr lang="ru-RU" dirty="0"/>
              <a:t>При централизованном приготовлении бетонной смеси возникает необходимость ее транспортирования от бетонного завода до строительной площадки.</a:t>
            </a:r>
          </a:p>
        </p:txBody>
      </p:sp>
      <p:pic>
        <p:nvPicPr>
          <p:cNvPr id="36866" name="Picture 2" descr="http://t1.gstatic.com/images?q=tbn:ANd9GcRBPGPEQe68EcT-RwHaIvaFqM9fSaWsMWHfAYVhLCIF5Pjb3sh5"/>
          <p:cNvPicPr>
            <a:picLocks noChangeAspect="1" noChangeArrowheads="1"/>
          </p:cNvPicPr>
          <p:nvPr/>
        </p:nvPicPr>
        <p:blipFill>
          <a:blip r:embed="rId2" cstate="print"/>
          <a:srcRect/>
          <a:stretch>
            <a:fillRect/>
          </a:stretch>
        </p:blipFill>
        <p:spPr bwMode="auto">
          <a:xfrm>
            <a:off x="467544" y="1412776"/>
            <a:ext cx="4416491" cy="3312368"/>
          </a:xfrm>
          <a:prstGeom prst="rect">
            <a:avLst/>
          </a:prstGeom>
          <a:noFill/>
        </p:spPr>
      </p:pic>
      <p:pic>
        <p:nvPicPr>
          <p:cNvPr id="36868" name="Picture 4" descr="http://avto.kamazkamaz.kz/3/betonosmesitel/69365v/1"/>
          <p:cNvPicPr>
            <a:picLocks noChangeAspect="1" noChangeArrowheads="1"/>
          </p:cNvPicPr>
          <p:nvPr/>
        </p:nvPicPr>
        <p:blipFill>
          <a:blip r:embed="rId3" cstate="print"/>
          <a:srcRect/>
          <a:stretch>
            <a:fillRect/>
          </a:stretch>
        </p:blipFill>
        <p:spPr bwMode="auto">
          <a:xfrm>
            <a:off x="3995936" y="4077072"/>
            <a:ext cx="4654069" cy="2439913"/>
          </a:xfrm>
          <a:prstGeom prst="rect">
            <a:avLst/>
          </a:prstGeom>
          <a:noFill/>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kvadr.info/uploads/posts/2012-04/1335020024_0_430a6_8f9626d_xl.jpg"/>
          <p:cNvPicPr>
            <a:picLocks noChangeAspect="1" noChangeArrowheads="1"/>
          </p:cNvPicPr>
          <p:nvPr/>
        </p:nvPicPr>
        <p:blipFill>
          <a:blip r:embed="rId2" cstate="print"/>
          <a:srcRect/>
          <a:stretch>
            <a:fillRect/>
          </a:stretch>
        </p:blipFill>
        <p:spPr bwMode="auto">
          <a:xfrm>
            <a:off x="3491880" y="2996952"/>
            <a:ext cx="5112568" cy="3655486"/>
          </a:xfrm>
          <a:prstGeom prst="rect">
            <a:avLst/>
          </a:prstGeom>
          <a:noFill/>
        </p:spPr>
      </p:pic>
      <p:pic>
        <p:nvPicPr>
          <p:cNvPr id="37892" name="Picture 4" descr="http://www.october5.ru/imgs/atlanta/41.jpg"/>
          <p:cNvPicPr>
            <a:picLocks noChangeAspect="1" noChangeArrowheads="1"/>
          </p:cNvPicPr>
          <p:nvPr/>
        </p:nvPicPr>
        <p:blipFill>
          <a:blip r:embed="rId3" cstate="print"/>
          <a:srcRect/>
          <a:stretch>
            <a:fillRect/>
          </a:stretch>
        </p:blipFill>
        <p:spPr bwMode="auto">
          <a:xfrm>
            <a:off x="395536" y="1988840"/>
            <a:ext cx="3096344" cy="4648177"/>
          </a:xfrm>
          <a:prstGeom prst="rect">
            <a:avLst/>
          </a:prstGeom>
          <a:noFill/>
        </p:spPr>
      </p:pic>
      <p:pic>
        <p:nvPicPr>
          <p:cNvPr id="37894" name="Picture 6" descr="http://iklanovez.narod.ru/olderfiles/1/beton_12zh.jpg"/>
          <p:cNvPicPr>
            <a:picLocks noChangeAspect="1" noChangeArrowheads="1"/>
          </p:cNvPicPr>
          <p:nvPr/>
        </p:nvPicPr>
        <p:blipFill>
          <a:blip r:embed="rId4" cstate="print"/>
          <a:srcRect/>
          <a:stretch>
            <a:fillRect/>
          </a:stretch>
        </p:blipFill>
        <p:spPr bwMode="auto">
          <a:xfrm>
            <a:off x="3491880" y="1340768"/>
            <a:ext cx="5256584" cy="2520280"/>
          </a:xfrm>
          <a:prstGeom prst="rect">
            <a:avLst/>
          </a:prstGeom>
          <a:noFill/>
        </p:spPr>
      </p:pic>
      <p:sp>
        <p:nvSpPr>
          <p:cNvPr id="5" name="Прямоугольник 4"/>
          <p:cNvSpPr/>
          <p:nvPr/>
        </p:nvSpPr>
        <p:spPr>
          <a:xfrm>
            <a:off x="1331640" y="404664"/>
            <a:ext cx="6192688" cy="461665"/>
          </a:xfrm>
          <a:prstGeom prst="rect">
            <a:avLst/>
          </a:prstGeom>
        </p:spPr>
        <p:txBody>
          <a:bodyPr wrap="square">
            <a:spAutoFit/>
          </a:bodyPr>
          <a:lstStyle/>
          <a:p>
            <a:pPr algn="ctr"/>
            <a:r>
              <a:rPr lang="ru-RU" sz="2400" b="1" dirty="0"/>
              <a:t>Итог работ с бетоном</a:t>
            </a:r>
            <a:r>
              <a:rPr lang="ru-RU" dirty="0"/>
              <a:t>.</a:t>
            </a: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B38D82-8E40-49A5-9F8F-FDF334BD8841}"/>
              </a:ext>
            </a:extLst>
          </p:cNvPr>
          <p:cNvSpPr>
            <a:spLocks noGrp="1"/>
          </p:cNvSpPr>
          <p:nvPr>
            <p:ph type="title"/>
          </p:nvPr>
        </p:nvSpPr>
        <p:spPr>
          <a:xfrm>
            <a:off x="722376" y="498230"/>
            <a:ext cx="7772400" cy="770530"/>
          </a:xfrm>
        </p:spPr>
        <p:txBody>
          <a:bodyPr/>
          <a:lstStyle/>
          <a:p>
            <a:pPr algn="ctr"/>
            <a:r>
              <a:rPr lang="ru-RU" dirty="0"/>
              <a:t>Литература</a:t>
            </a:r>
          </a:p>
        </p:txBody>
      </p:sp>
      <p:sp>
        <p:nvSpPr>
          <p:cNvPr id="3" name="Текст 2">
            <a:extLst>
              <a:ext uri="{FF2B5EF4-FFF2-40B4-BE49-F238E27FC236}">
                <a16:creationId xmlns:a16="http://schemas.microsoft.com/office/drawing/2014/main" id="{FF71122E-5912-4C93-A15D-C6CF1B52B27C}"/>
              </a:ext>
            </a:extLst>
          </p:cNvPr>
          <p:cNvSpPr>
            <a:spLocks noGrp="1"/>
          </p:cNvSpPr>
          <p:nvPr>
            <p:ph type="body" idx="1"/>
          </p:nvPr>
        </p:nvSpPr>
        <p:spPr>
          <a:xfrm>
            <a:off x="722313" y="1556792"/>
            <a:ext cx="7772400" cy="3240633"/>
          </a:xfrm>
        </p:spPr>
        <p:txBody>
          <a:bodyPr/>
          <a:lstStyle/>
          <a:p>
            <a:r>
              <a:rPr lang="ru-RU" dirty="0"/>
              <a:t>Учебник  Л.А. Алимов В.В. Воронин «Технология производства неметаллических строительных изделий и конструкций» </a:t>
            </a:r>
          </a:p>
        </p:txBody>
      </p:sp>
    </p:spTree>
    <p:extLst>
      <p:ext uri="{BB962C8B-B14F-4D97-AF65-F5344CB8AC3E}">
        <p14:creationId xmlns:p14="http://schemas.microsoft.com/office/powerpoint/2010/main" val="692114608"/>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7B4217-66F4-4061-A485-27626692B614}"/>
              </a:ext>
            </a:extLst>
          </p:cNvPr>
          <p:cNvSpPr>
            <a:spLocks noGrp="1"/>
          </p:cNvSpPr>
          <p:nvPr>
            <p:ph type="title"/>
          </p:nvPr>
        </p:nvSpPr>
        <p:spPr>
          <a:xfrm>
            <a:off x="722376" y="498230"/>
            <a:ext cx="7772400" cy="842538"/>
          </a:xfrm>
        </p:spPr>
        <p:txBody>
          <a:bodyPr/>
          <a:lstStyle/>
          <a:p>
            <a:pPr algn="ctr"/>
            <a:r>
              <a:rPr lang="ru-RU" dirty="0"/>
              <a:t>План</a:t>
            </a:r>
          </a:p>
        </p:txBody>
      </p:sp>
      <p:sp>
        <p:nvSpPr>
          <p:cNvPr id="3" name="Текст 2">
            <a:extLst>
              <a:ext uri="{FF2B5EF4-FFF2-40B4-BE49-F238E27FC236}">
                <a16:creationId xmlns:a16="http://schemas.microsoft.com/office/drawing/2014/main" id="{72461E09-29D1-41B6-94C9-88B9CCF4CDA3}"/>
              </a:ext>
            </a:extLst>
          </p:cNvPr>
          <p:cNvSpPr>
            <a:spLocks noGrp="1"/>
          </p:cNvSpPr>
          <p:nvPr>
            <p:ph type="body" idx="1"/>
          </p:nvPr>
        </p:nvSpPr>
        <p:spPr>
          <a:xfrm>
            <a:off x="722313" y="1484784"/>
            <a:ext cx="7772400" cy="3312641"/>
          </a:xfrm>
        </p:spPr>
        <p:txBody>
          <a:bodyPr/>
          <a:lstStyle/>
          <a:p>
            <a:pPr algn="l"/>
            <a:r>
              <a:rPr lang="ru-RU" dirty="0"/>
              <a:t>1Приготовление бетонной смеси </a:t>
            </a:r>
          </a:p>
          <a:p>
            <a:pPr algn="l"/>
            <a:r>
              <a:rPr lang="ru-RU" dirty="0"/>
              <a:t>2Способы перемешивания бетонной смеси</a:t>
            </a:r>
          </a:p>
          <a:p>
            <a:pPr algn="l"/>
            <a:r>
              <a:rPr lang="ru-RU" dirty="0"/>
              <a:t>3 Виды </a:t>
            </a:r>
            <a:r>
              <a:rPr lang="ru-RU" dirty="0" err="1"/>
              <a:t>бетоносмесителей</a:t>
            </a:r>
            <a:r>
              <a:rPr lang="ru-RU" dirty="0"/>
              <a:t> </a:t>
            </a:r>
          </a:p>
          <a:p>
            <a:pPr algn="l"/>
            <a:endParaRPr lang="ru-RU" dirty="0"/>
          </a:p>
          <a:p>
            <a:pPr algn="l"/>
            <a:endParaRPr lang="ru-RU" dirty="0"/>
          </a:p>
          <a:p>
            <a:pPr algn="l"/>
            <a:endParaRPr lang="ru-RU" dirty="0"/>
          </a:p>
          <a:p>
            <a:pPr algn="l"/>
            <a:endParaRPr lang="ru-RU" dirty="0"/>
          </a:p>
          <a:p>
            <a:pPr algn="l"/>
            <a:endParaRPr lang="ru-RU" dirty="0"/>
          </a:p>
          <a:p>
            <a:pPr algn="l"/>
            <a:endParaRPr lang="ru-RU" dirty="0"/>
          </a:p>
          <a:p>
            <a:pPr algn="l"/>
            <a:r>
              <a:rPr lang="ru-RU" dirty="0"/>
              <a:t>Автор преп. Антипина Т.В.</a:t>
            </a:r>
          </a:p>
          <a:p>
            <a:pPr algn="l"/>
            <a:endParaRPr lang="ru-RU" dirty="0"/>
          </a:p>
        </p:txBody>
      </p:sp>
    </p:spTree>
    <p:extLst>
      <p:ext uri="{BB962C8B-B14F-4D97-AF65-F5344CB8AC3E}">
        <p14:creationId xmlns:p14="http://schemas.microsoft.com/office/powerpoint/2010/main" val="667798333"/>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2736"/>
            <a:ext cx="8026088" cy="1296144"/>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ru-RU" sz="2400" dirty="0">
                <a:solidFill>
                  <a:schemeClr val="bg1">
                    <a:lumMod val="75000"/>
                    <a:lumOff val="25000"/>
                  </a:schemeClr>
                </a:solidFill>
              </a:rPr>
              <a:t>Приготовление бетонной смеси включает две основные технологические операции: дозировку исходных материалов и их перемешивание</a:t>
            </a:r>
            <a:r>
              <a:rPr lang="ru-RU" sz="2400" dirty="0"/>
              <a:t>.</a:t>
            </a:r>
          </a:p>
        </p:txBody>
      </p:sp>
      <p:pic>
        <p:nvPicPr>
          <p:cNvPr id="26626" name="Picture 2" descr="http://schetmash.ru/sites/default/files/6.jpg"/>
          <p:cNvPicPr>
            <a:picLocks noChangeAspect="1" noChangeArrowheads="1"/>
          </p:cNvPicPr>
          <p:nvPr/>
        </p:nvPicPr>
        <p:blipFill>
          <a:blip r:embed="rId2" cstate="print"/>
          <a:srcRect/>
          <a:stretch>
            <a:fillRect/>
          </a:stretch>
        </p:blipFill>
        <p:spPr bwMode="auto">
          <a:xfrm>
            <a:off x="251520" y="3356992"/>
            <a:ext cx="4536504" cy="3011104"/>
          </a:xfrm>
          <a:prstGeom prst="rect">
            <a:avLst/>
          </a:prstGeom>
          <a:noFill/>
        </p:spPr>
      </p:pic>
      <p:pic>
        <p:nvPicPr>
          <p:cNvPr id="26628" name="Picture 4" descr="http://butik58.ru/images/gallery/all/350957.jpg"/>
          <p:cNvPicPr>
            <a:picLocks noChangeAspect="1" noChangeArrowheads="1"/>
          </p:cNvPicPr>
          <p:nvPr/>
        </p:nvPicPr>
        <p:blipFill>
          <a:blip r:embed="rId3" cstate="print"/>
          <a:srcRect/>
          <a:stretch>
            <a:fillRect/>
          </a:stretch>
        </p:blipFill>
        <p:spPr bwMode="auto">
          <a:xfrm>
            <a:off x="4932040" y="3356992"/>
            <a:ext cx="3995936" cy="2999431"/>
          </a:xfrm>
          <a:prstGeom prst="rect">
            <a:avLst/>
          </a:prstGeom>
          <a:noFill/>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429000"/>
            <a:ext cx="8424935" cy="3429000"/>
          </a:xfrm>
        </p:spPr>
        <p:txBody>
          <a:bodyPr>
            <a:normAutofit fontScale="90000"/>
          </a:bodyPr>
          <a:lstStyle/>
          <a:p>
            <a:pPr algn="ctr"/>
            <a:r>
              <a:rPr lang="ru-RU" dirty="0">
                <a:solidFill>
                  <a:schemeClr val="bg1">
                    <a:lumMod val="75000"/>
                    <a:lumOff val="25000"/>
                  </a:schemeClr>
                </a:solidFill>
              </a:rPr>
              <a:t>Важнейшим условием приготовления бетонной смеси с заданными показателями свойств, а также обеспечения постоянства этих </a:t>
            </a:r>
            <a:r>
              <a:rPr lang="ru-RU" dirty="0" err="1">
                <a:solidFill>
                  <a:schemeClr val="bg1">
                    <a:lumMod val="75000"/>
                    <a:lumOff val="25000"/>
                  </a:schemeClr>
                </a:solidFill>
              </a:rPr>
              <a:t>показатателей</a:t>
            </a:r>
            <a:r>
              <a:rPr lang="ru-RU" dirty="0">
                <a:solidFill>
                  <a:schemeClr val="bg1">
                    <a:lumMod val="75000"/>
                    <a:lumOff val="25000"/>
                  </a:schemeClr>
                </a:solidFill>
              </a:rPr>
              <a:t> от замеса к замесу является точность дозировки составляющих материалов в соответствии с рабочим составом бетона. Дозирование материалов производят дозаторами (мерниками) периодического или непрерывного действия. Первые могут иметь ручное, полуавтоматическое или автоматическое управление. Наиболее совершенны автоматические дозаторы по массе, обладающие высокой точностью дозирования, малой продолжительностью цикла взвешивания и легкостью управления.</a:t>
            </a:r>
          </a:p>
        </p:txBody>
      </p:sp>
      <p:pic>
        <p:nvPicPr>
          <p:cNvPr id="27652" name="Picture 4" descr="http://edu.dvgups.ru/METDOC/ITS/EKON_S/TEH_KM/METOD/KRASOV/BETON1/Kras_9_files/image008.jpg"/>
          <p:cNvPicPr>
            <a:picLocks noChangeAspect="1" noChangeArrowheads="1"/>
          </p:cNvPicPr>
          <p:nvPr/>
        </p:nvPicPr>
        <p:blipFill>
          <a:blip r:embed="rId2" cstate="print"/>
          <a:srcRect/>
          <a:stretch>
            <a:fillRect/>
          </a:stretch>
        </p:blipFill>
        <p:spPr bwMode="auto">
          <a:xfrm>
            <a:off x="1619672" y="188640"/>
            <a:ext cx="6048672" cy="3869010"/>
          </a:xfrm>
          <a:prstGeom prst="rect">
            <a:avLst/>
          </a:prstGeom>
          <a:noFill/>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229600" cy="6120680"/>
          </a:xfrm>
        </p:spPr>
        <p:txBody>
          <a:bodyPr>
            <a:noAutofit/>
          </a:bodyPr>
          <a:lstStyle/>
          <a:p>
            <a:r>
              <a:rPr lang="ru-RU" sz="2200" dirty="0"/>
              <a:t>У полуавтоматических дозаторов загрузочные затворы открываются и закрываются автоматически после наполнения мерника. Выгрузочное отверстие управляется вручную. Автоматические дозаторы управляются с центрального пульта. Отвешивание требуемого количества материала осуществляется автоматически в два этапа, сначала примерно на 90%, а затем остаточное довешивание. Управление автоматическими дозаторами может осуществляться также с помощью перфорированных карт, представляющих зашифрованный код, соответствующий заданному количеству дозируемых материалов. Эта система позволяет дозировать неограниченное количество составов смеси и повторять заданный режим дозирования любое число раз. По существующим нормам, допускаемое отклонение в дозировании должно быть не более ±1% по массе для цемента и воды и не более ±2% для заполнителей. Такая точность может быть обеспечена только при дозировании по массе.</a:t>
            </a: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980728"/>
            <a:ext cx="8229600" cy="1879638"/>
          </a:xfrm>
        </p:spPr>
        <p:txBody>
          <a:bodyPr>
            <a:noAutofit/>
          </a:bodyPr>
          <a:lstStyle/>
          <a:p>
            <a:pPr algn="ctr"/>
            <a:r>
              <a:rPr lang="ru-RU" sz="2200" dirty="0"/>
              <a:t>Перемешивание бетонной смеси производят в </a:t>
            </a:r>
            <a:r>
              <a:rPr lang="ru-RU" sz="2200" dirty="0" err="1"/>
              <a:t>бетоносмесителях</a:t>
            </a:r>
            <a:r>
              <a:rPr lang="ru-RU" sz="2200" dirty="0"/>
              <a:t> периодического и непрерывного действия. В </a:t>
            </a:r>
            <a:r>
              <a:rPr lang="ru-RU" sz="2200" dirty="0" err="1"/>
              <a:t>бетоносмесителях</a:t>
            </a:r>
            <a:r>
              <a:rPr lang="ru-RU" sz="2200" dirty="0"/>
              <a:t> периодического действия рабочие циклы машины протекают с перерывами, т. е. в них периодически загружаются отвешенные порции материалов, которые перемешиваются, а далее бетонная смесь выгружается. В </a:t>
            </a:r>
            <a:r>
              <a:rPr lang="ru-RU" sz="2200" dirty="0" err="1"/>
              <a:t>бетоносмесителях</a:t>
            </a:r>
            <a:r>
              <a:rPr lang="ru-RU" sz="2200" dirty="0"/>
              <a:t> непрерывного действия все три операции производят непрерывно.</a:t>
            </a:r>
          </a:p>
        </p:txBody>
      </p:sp>
      <p:pic>
        <p:nvPicPr>
          <p:cNvPr id="28674" name="Picture 2" descr="http://beton-cement-ru.ru/wp-content/uploads/2013/08/prigotovlenie-betona.jpg"/>
          <p:cNvPicPr>
            <a:picLocks noChangeAspect="1" noChangeArrowheads="1"/>
          </p:cNvPicPr>
          <p:nvPr/>
        </p:nvPicPr>
        <p:blipFill>
          <a:blip r:embed="rId2" cstate="print"/>
          <a:srcRect/>
          <a:stretch>
            <a:fillRect/>
          </a:stretch>
        </p:blipFill>
        <p:spPr bwMode="auto">
          <a:xfrm>
            <a:off x="1475656" y="2780928"/>
            <a:ext cx="6048672" cy="3887568"/>
          </a:xfrm>
          <a:prstGeom prst="rect">
            <a:avLst/>
          </a:prstGeom>
          <a:noFill/>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700808"/>
            <a:ext cx="9144000" cy="4824536"/>
          </a:xfrm>
        </p:spPr>
        <p:txBody>
          <a:bodyPr>
            <a:noAutofit/>
          </a:bodyPr>
          <a:lstStyle/>
          <a:p>
            <a:pPr algn="ctr"/>
            <a:r>
              <a:rPr lang="ru-RU" sz="2000" dirty="0"/>
              <a:t>По способу перемешивания материалов </a:t>
            </a:r>
            <a:r>
              <a:rPr lang="ru-RU" sz="2000" dirty="0" err="1"/>
              <a:t>бетоносмесители</a:t>
            </a:r>
            <a:r>
              <a:rPr lang="ru-RU" sz="2000" dirty="0"/>
              <a:t> бывают с принудительным и гравитационным перемешиванием (при свободном падении). В гравитационных </a:t>
            </a:r>
            <a:r>
              <a:rPr lang="ru-RU" sz="2000" dirty="0" err="1"/>
              <a:t>бетоносмесителях</a:t>
            </a:r>
            <a:r>
              <a:rPr lang="ru-RU" sz="2000" dirty="0"/>
              <a:t> перемешивание достигается вращением барабана, на внутренней поверхности которого имеются лопасти. При вращении барабана лопасти захватывают составляющие бетонную смесь материалы, поднимают их на некоторую высоту, откуда смесь падает, перемешиваясь при этом. Гравитационные </a:t>
            </a:r>
            <a:r>
              <a:rPr lang="ru-RU" sz="2000" dirty="0" err="1"/>
              <a:t>бетоносмесители</a:t>
            </a:r>
            <a:r>
              <a:rPr lang="ru-RU" sz="2000" dirty="0"/>
              <a:t> выпускают емкостью смесительного барабана 100, 250, 500, 750 и 1500 л. Емкость </a:t>
            </a:r>
            <a:r>
              <a:rPr lang="ru-RU" sz="2000" dirty="0" err="1"/>
              <a:t>бетоносмесителя</a:t>
            </a:r>
            <a:r>
              <a:rPr lang="ru-RU" sz="2000" dirty="0"/>
              <a:t> определяется не выходом готового бетона, а суммой объемов загружаемых материалов (без воды). В </a:t>
            </a:r>
            <a:r>
              <a:rPr lang="ru-RU" sz="2000" dirty="0" err="1"/>
              <a:t>бетоносмесителях</a:t>
            </a:r>
            <a:r>
              <a:rPr lang="ru-RU" sz="2000" dirty="0"/>
              <a:t> принудительного перемешивания материалы перемешиваются в неподвижном смесительном барабане с помощью вращающихся лопастей, насаженных на вал. Их применяют для приготовления жестких бетонных смесей. Перемешивание должно обеспечить сплошное обволакивание зерен заполнителя и равномерное распределение раствора в массе крупного заполнителя. Продолжительность перемешивания бетонной смеси зависит от подвижности бетонной смеси и емкости </a:t>
            </a:r>
            <a:r>
              <a:rPr lang="ru-RU" sz="2000" dirty="0" err="1"/>
              <a:t>бетоносмесителя</a:t>
            </a:r>
            <a:r>
              <a:rPr lang="ru-RU" sz="2000" dirty="0"/>
              <a:t>. Чем меньше подвижность бетонной смеси и чем больше рабочая емкость </a:t>
            </a:r>
            <a:r>
              <a:rPr lang="ru-RU" sz="2000" dirty="0" err="1"/>
              <a:t>бетоносмесителя</a:t>
            </a:r>
            <a:r>
              <a:rPr lang="ru-RU" sz="2000" dirty="0"/>
              <a:t>, тем больше оптимальное время перемешивания. </a:t>
            </a: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nn-forma.ru/images/stories/bm.jpg"/>
          <p:cNvPicPr>
            <a:picLocks noChangeAspect="1" noChangeArrowheads="1"/>
          </p:cNvPicPr>
          <p:nvPr/>
        </p:nvPicPr>
        <p:blipFill>
          <a:blip r:embed="rId2" cstate="print"/>
          <a:srcRect/>
          <a:stretch>
            <a:fillRect/>
          </a:stretch>
        </p:blipFill>
        <p:spPr bwMode="auto">
          <a:xfrm>
            <a:off x="1331640" y="3501008"/>
            <a:ext cx="2002532" cy="3092801"/>
          </a:xfrm>
          <a:prstGeom prst="rect">
            <a:avLst/>
          </a:prstGeom>
          <a:noFill/>
        </p:spPr>
      </p:pic>
      <p:pic>
        <p:nvPicPr>
          <p:cNvPr id="30724" name="Picture 4" descr="http://upload.wikimedia.org/wikipedia/commons/thumb/4/42/%D0%93%D0%A0%D0%90%D0%92%D0%98%D0%A2%D0%90%D0%A6%D0%98%D0%9E%D0%9D%D0%9D%D0%AB%D0%99_%D0%91%D0%95%D0%A2%D0%9E%D0%9D%D0%9E%D0%A1%D0%9C%D0%95%D0%A1%D0%98%D0%A2%D0%95%D0%9B%D0%AC1.GIF/220px-%D0%93%D0%A0%D0%90%D0%92%D0%98%D0%A2%D0%90%D0%A6%D0%98%D0%9E%D0%9D%D0%9D%D0%AB%D0%99_%D0%91%D0%95%D0%A2%D0%9E%D0%9D%D0%9E%D0%A1%D0%9C%D0%95%D0%A1%D0%98%D0%A2%D0%95%D0%9B%D0%AC1.GIF"/>
          <p:cNvPicPr>
            <a:picLocks noChangeAspect="1" noChangeArrowheads="1"/>
          </p:cNvPicPr>
          <p:nvPr/>
        </p:nvPicPr>
        <p:blipFill>
          <a:blip r:embed="rId3" cstate="print"/>
          <a:srcRect/>
          <a:stretch>
            <a:fillRect/>
          </a:stretch>
        </p:blipFill>
        <p:spPr bwMode="auto">
          <a:xfrm>
            <a:off x="1115616" y="1268760"/>
            <a:ext cx="2448272" cy="2181189"/>
          </a:xfrm>
          <a:prstGeom prst="rect">
            <a:avLst/>
          </a:prstGeom>
          <a:noFill/>
        </p:spPr>
      </p:pic>
      <p:pic>
        <p:nvPicPr>
          <p:cNvPr id="30726" name="Picture 6" descr="&amp;Bcy;&amp;lcy;&amp;ocy;&amp;kcy; &amp;bcy;&amp;iecy;&amp;tcy;&amp;ocy;&amp;ncy;&amp;ocy;&amp;scy;&amp;mcy;&amp;iecy;&amp;scy;&amp;icy;&amp;tcy;&amp;iecy;&amp;lcy;&amp;yacy; &amp;scy;&amp;ocy; &amp;scy;&amp;kcy;&amp;icy;&amp;pcy;&amp;ocy;&amp;mcy; &amp;Bcy;&amp;Scy;-500"/>
          <p:cNvPicPr>
            <a:picLocks noChangeAspect="1" noChangeArrowheads="1"/>
          </p:cNvPicPr>
          <p:nvPr/>
        </p:nvPicPr>
        <p:blipFill>
          <a:blip r:embed="rId4" cstate="print"/>
          <a:srcRect/>
          <a:stretch>
            <a:fillRect/>
          </a:stretch>
        </p:blipFill>
        <p:spPr bwMode="auto">
          <a:xfrm>
            <a:off x="5076056" y="1412776"/>
            <a:ext cx="3240360" cy="2354913"/>
          </a:xfrm>
          <a:prstGeom prst="rect">
            <a:avLst/>
          </a:prstGeom>
          <a:noFill/>
        </p:spPr>
      </p:pic>
      <p:pic>
        <p:nvPicPr>
          <p:cNvPr id="30728" name="Picture 8" descr="&amp;Bcy;&amp;iecy;&amp;tcy;&amp;ocy;&amp;ncy;&amp;ocy;&amp;scy;&amp;mcy;&amp;iecy;&amp;scy;&amp;icy;&amp;tcy;&amp;iecy;&amp;lcy;&amp;softcy; &amp;pcy;&amp;rcy;&amp;icy;&amp;ncy;&amp;ucy;&amp;dcy;&amp;icy;&amp;tcy;&amp;iecy;&amp;lcy;&amp;softcy;&amp;ncy;&amp;ycy;&amp;jcy; &amp;Bcy;&amp;Pcy;-500"/>
          <p:cNvPicPr>
            <a:picLocks noChangeAspect="1" noChangeArrowheads="1"/>
          </p:cNvPicPr>
          <p:nvPr/>
        </p:nvPicPr>
        <p:blipFill>
          <a:blip r:embed="rId5" cstate="print"/>
          <a:srcRect/>
          <a:stretch>
            <a:fillRect/>
          </a:stretch>
        </p:blipFill>
        <p:spPr bwMode="auto">
          <a:xfrm>
            <a:off x="5076056" y="4005064"/>
            <a:ext cx="3240360" cy="2430270"/>
          </a:xfrm>
          <a:prstGeom prst="rect">
            <a:avLst/>
          </a:prstGeom>
          <a:noFill/>
        </p:spPr>
      </p:pic>
      <p:sp>
        <p:nvSpPr>
          <p:cNvPr id="7" name="Текст 6"/>
          <p:cNvSpPr>
            <a:spLocks noGrp="1"/>
          </p:cNvSpPr>
          <p:nvPr>
            <p:ph type="body" idx="1"/>
          </p:nvPr>
        </p:nvSpPr>
        <p:spPr>
          <a:xfrm>
            <a:off x="323528" y="404664"/>
            <a:ext cx="4040188" cy="783778"/>
          </a:xfrm>
        </p:spPr>
        <p:style>
          <a:lnRef idx="1">
            <a:schemeClr val="accent1"/>
          </a:lnRef>
          <a:fillRef idx="3">
            <a:schemeClr val="accent1"/>
          </a:fillRef>
          <a:effectRef idx="2">
            <a:schemeClr val="accent1"/>
          </a:effectRef>
          <a:fontRef idx="minor">
            <a:schemeClr val="lt1"/>
          </a:fontRef>
        </p:style>
        <p:txBody>
          <a:bodyPr/>
          <a:lstStyle/>
          <a:p>
            <a:pPr algn="ctr"/>
            <a:r>
              <a:rPr lang="ru-RU" b="1" dirty="0">
                <a:solidFill>
                  <a:schemeClr val="tx1">
                    <a:lumMod val="95000"/>
                  </a:schemeClr>
                </a:solidFill>
              </a:rPr>
              <a:t>Гравитационный </a:t>
            </a:r>
            <a:r>
              <a:rPr lang="ru-RU" b="1" dirty="0" err="1">
                <a:solidFill>
                  <a:schemeClr val="tx1">
                    <a:lumMod val="95000"/>
                  </a:schemeClr>
                </a:solidFill>
              </a:rPr>
              <a:t>бетоносмеситель</a:t>
            </a:r>
            <a:endParaRPr lang="ru-RU" b="1" dirty="0">
              <a:solidFill>
                <a:schemeClr val="tx1">
                  <a:lumMod val="95000"/>
                </a:schemeClr>
              </a:solidFill>
            </a:endParaRPr>
          </a:p>
        </p:txBody>
      </p:sp>
      <p:sp>
        <p:nvSpPr>
          <p:cNvPr id="11" name="Текст 10"/>
          <p:cNvSpPr>
            <a:spLocks noGrp="1"/>
          </p:cNvSpPr>
          <p:nvPr>
            <p:ph type="body" sz="half" idx="3"/>
          </p:nvPr>
        </p:nvSpPr>
        <p:spPr>
          <a:xfrm>
            <a:off x="4572000" y="404664"/>
            <a:ext cx="4041775" cy="783778"/>
          </a:xfrm>
        </p:spPr>
        <p:style>
          <a:lnRef idx="1">
            <a:schemeClr val="accent1"/>
          </a:lnRef>
          <a:fillRef idx="3">
            <a:schemeClr val="accent1"/>
          </a:fillRef>
          <a:effectRef idx="2">
            <a:schemeClr val="accent1"/>
          </a:effectRef>
          <a:fontRef idx="minor">
            <a:schemeClr val="lt1"/>
          </a:fontRef>
        </p:style>
        <p:txBody>
          <a:bodyPr/>
          <a:lstStyle/>
          <a:p>
            <a:pPr algn="ctr"/>
            <a:r>
              <a:rPr lang="ru-RU" dirty="0"/>
              <a:t>Принудительный </a:t>
            </a:r>
            <a:r>
              <a:rPr lang="ru-RU" dirty="0" err="1"/>
              <a:t>бетоносмеситель</a:t>
            </a:r>
            <a:endParaRPr lang="ru-RU" dirty="0"/>
          </a:p>
        </p:txBody>
      </p:sp>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8229600" cy="1143000"/>
          </a:xfrm>
        </p:spPr>
        <p:txBody>
          <a:bodyPr>
            <a:normAutofit fontScale="90000"/>
          </a:bodyPr>
          <a:lstStyle/>
          <a:p>
            <a:pPr algn="ctr"/>
            <a:r>
              <a:rPr lang="ru-RU" sz="2200" b="1" dirty="0"/>
              <a:t>На автоматизированных бетонных заводах применяют </a:t>
            </a:r>
            <a:r>
              <a:rPr lang="ru-RU" sz="2200" b="1" dirty="0" err="1"/>
              <a:t>бетоносмесители</a:t>
            </a:r>
            <a:r>
              <a:rPr lang="ru-RU" sz="2200" b="1" dirty="0"/>
              <a:t> непрерывного действия, в которых бетонная смесь принудительно перемешивается и одновременно перемещается от загрузочного отверстия к другому концу, где происходит ее выгрузка</a:t>
            </a:r>
            <a:r>
              <a:rPr lang="ru-RU" sz="2400" dirty="0"/>
              <a:t>.</a:t>
            </a:r>
          </a:p>
        </p:txBody>
      </p:sp>
      <p:pic>
        <p:nvPicPr>
          <p:cNvPr id="32770" name="Picture 2" descr="https://encrypted-tbn3.gstatic.com/images?q=tbn:ANd9GcRJMivpNRBnbjYyc9gMhf2mBxgXPzaWW6brBFbTKmQS5dxGy4xQsg"/>
          <p:cNvPicPr>
            <a:picLocks noChangeAspect="1" noChangeArrowheads="1"/>
          </p:cNvPicPr>
          <p:nvPr/>
        </p:nvPicPr>
        <p:blipFill>
          <a:blip r:embed="rId2" cstate="print"/>
          <a:srcRect/>
          <a:stretch>
            <a:fillRect/>
          </a:stretch>
        </p:blipFill>
        <p:spPr bwMode="auto">
          <a:xfrm>
            <a:off x="611560" y="2564904"/>
            <a:ext cx="7776864" cy="3450983"/>
          </a:xfrm>
          <a:prstGeom prst="rect">
            <a:avLst/>
          </a:prstGeom>
          <a:noFill/>
        </p:spPr>
      </p:pic>
    </p:spTree>
  </p:cSld>
  <p:clrMapOvr>
    <a:masterClrMapping/>
  </p:clrMapOvr>
  <p:transition spd="slow">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67</TotalTime>
  <Words>729</Words>
  <Application>Microsoft Office PowerPoint</Application>
  <PresentationFormat>Экран (4:3)</PresentationFormat>
  <Paragraphs>28</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Cambria</vt:lpstr>
      <vt:lpstr>Rockwell</vt:lpstr>
      <vt:lpstr>Wingdings 2</vt:lpstr>
      <vt:lpstr>Литейная</vt:lpstr>
      <vt:lpstr>Приготовление и транспортировка бетонной смеси. </vt:lpstr>
      <vt:lpstr>План</vt:lpstr>
      <vt:lpstr>Приготовление бетонной смеси включает две основные технологические операции: дозировку исходных материалов и их перемешивание.</vt:lpstr>
      <vt:lpstr>Важнейшим условием приготовления бетонной смеси с заданными показателями свойств, а также обеспечения постоянства этих показатателей от замеса к замесу является точность дозировки составляющих материалов в соответствии с рабочим составом бетона. Дозирование материалов производят дозаторами (мерниками) периодического или непрерывного действия. Первые могут иметь ручное, полуавтоматическое или автоматическое управление. Наиболее совершенны автоматические дозаторы по массе, обладающие высокой точностью дозирования, малой продолжительностью цикла взвешивания и легкостью управления.</vt:lpstr>
      <vt:lpstr>У полуавтоматических дозаторов загрузочные затворы открываются и закрываются автоматически после наполнения мерника. Выгрузочное отверстие управляется вручную. Автоматические дозаторы управляются с центрального пульта. Отвешивание требуемого количества материала осуществляется автоматически в два этапа, сначала примерно на 90%, а затем остаточное довешивание. Управление автоматическими дозаторами может осуществляться также с помощью перфорированных карт, представляющих зашифрованный код, соответствующий заданному количеству дозируемых материалов. Эта система позволяет дозировать неограниченное количество составов смеси и повторять заданный режим дозирования любое число раз. По существующим нормам, допускаемое отклонение в дозировании должно быть не более ±1% по массе для цемента и воды и не более ±2% для заполнителей. Такая точность может быть обеспечена только при дозировании по массе.</vt:lpstr>
      <vt:lpstr>Перемешивание бетонной смеси производят в бетоносмесителях периодического и непрерывного действия. В бетоносмесителях периодического действия рабочие циклы машины протекают с перерывами, т. е. в них периодически загружаются отвешенные порции материалов, которые перемешиваются, а далее бетонная смесь выгружается. В бетоносмесителях непрерывного действия все три операции производят непрерывно.</vt:lpstr>
      <vt:lpstr>По способу перемешивания материалов бетоносмесители бывают с принудительным и гравитационным перемешиванием (при свободном падении). В гравитационных бетоносмесителях перемешивание достигается вращением барабана, на внутренней поверхности которого имеются лопасти. При вращении барабана лопасти захватывают составляющие бетонную смесь материалы, поднимают их на некоторую высоту, откуда смесь падает, перемешиваясь при этом. Гравитационные бетоносмесители выпускают емкостью смесительного барабана 100, 250, 500, 750 и 1500 л. Емкость бетоносмесителя определяется не выходом готового бетона, а суммой объемов загружаемых материалов (без воды). В бетоносмесителях принудительного перемешивания материалы перемешиваются в неподвижном смесительном барабане с помощью вращающихся лопастей, насаженных на вал. Их применяют для приготовления жестких бетонных смесей. Перемешивание должно обеспечить сплошное обволакивание зерен заполнителя и равномерное распределение раствора в массе крупного заполнителя. Продолжительность перемешивания бетонной смеси зависит от подвижности бетонной смеси и емкости бетоносмесителя. Чем меньше подвижность бетонной смеси и чем больше рабочая емкость бетоносмесителя, тем больше оптимальное время перемешивания. </vt:lpstr>
      <vt:lpstr>Презентация PowerPoint</vt:lpstr>
      <vt:lpstr>На автоматизированных бетонных заводах применяют бетоносмесители непрерывного действия, в которых бетонная смесь принудительно перемешивается и одновременно перемещается от загрузочного отверстия к другому концу, где происходит ее выгрузка.</vt:lpstr>
      <vt:lpstr>Транспортирование бетонной смеси к месту укладки должно обеспечить сохранение ее однородности и степени подвижности. При длительной перевозке бетонная смесь загустевает вследствие гидратации цемента, поглощения воды заполнителями и испарения, однако подвижность смеси к моменту укладки ее должна быть не меньше проектной. При выборе способа транспортирования необходимо учитывать дальность и скорость перевозки, подвижность смеси и экономичность способа.     На заводах бетонные смеси транспортируют бетонораздатчиками, самоходными тележками, ленточными транспортерами; в цехах малой и средней мощности — электротельферами и электрокарами. Подвижные смеси можно транспортировать на большие расстояния по трубам с помощью пневматических установок. На строительные площадки, где ведутся бетонные работы, бетонную смесь доставляют в автобетоносмесителях, в которых бетонную смесь перемешивают примерно за 5 мин до прибытия на место.</vt:lpstr>
      <vt:lpstr>Централизованное заводское изготовление бетонных смесей и их доставка на строительную площадку имеют большие технико-экономические преимущества, поскольку смеси готовятся на полностью механизированных и автоматизированных заводах и имеют высокое качество, снижая их стоимость, и отпадает необходимость в организации сложного бетонного хозяйства на строительной площадке.</vt:lpstr>
      <vt:lpstr>Завод на каждую партию бетонной смеси выдает паспорт с указанием состава бетона и его класса.</vt:lpstr>
      <vt:lpstr>Презентация PowerPoint</vt:lpstr>
      <vt:lpstr>Презентация PowerPoint</vt:lpstr>
      <vt:lpstr>Литература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Приготовление и транспортировка бетонной смеси.</dc:title>
  <dc:creator>User</dc:creator>
  <cp:lastModifiedBy>Татьяна Антипина</cp:lastModifiedBy>
  <cp:revision>7</cp:revision>
  <dcterms:created xsi:type="dcterms:W3CDTF">2014-03-27T18:22:31Z</dcterms:created>
  <dcterms:modified xsi:type="dcterms:W3CDTF">2020-04-29T08:43:57Z</dcterms:modified>
</cp:coreProperties>
</file>