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8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3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55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31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93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5041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64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5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78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8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25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84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65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08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90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090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DBBD-BEA8-4C5B-AA9A-49A4997FE95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F324C8-4DEE-46A5-9523-93E39FD97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8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63782" y="1136073"/>
            <a:ext cx="8110221" cy="2914763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аксиомы статики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3960" y="5740556"/>
            <a:ext cx="5465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преподаватель автомеханических дисциплин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Лозовицкая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9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4" y="734291"/>
            <a:ext cx="8373458" cy="5307071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ru-RU" b="1" i="1" dirty="0" smtClean="0"/>
              <a:t>) в виде прямого жесткого стержня с шарнирным закреплением концов.</a:t>
            </a:r>
            <a:r>
              <a:rPr lang="ru-RU" i="1" dirty="0" smtClean="0"/>
              <a:t>    </a:t>
            </a:r>
            <a:r>
              <a:rPr lang="ru-RU" dirty="0" smtClean="0"/>
              <a:t>Реакция стержня направлена вдоль его оси. (рис. 1.8)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710" y="1543898"/>
            <a:ext cx="4117184" cy="4927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288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0" y="706583"/>
            <a:ext cx="8539711" cy="5334780"/>
          </a:xfrm>
        </p:spPr>
        <p:txBody>
          <a:bodyPr/>
          <a:lstStyle/>
          <a:p>
            <a:r>
              <a:rPr lang="ru-RU" b="1" i="1" dirty="0" smtClean="0"/>
              <a:t>4) в виде точечной опоры. </a:t>
            </a:r>
            <a:r>
              <a:rPr lang="ru-RU" dirty="0" smtClean="0"/>
              <a:t>Реакция направлена перпендикулярно поверхности опоры (рис. 1.9)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254" y="1390301"/>
            <a:ext cx="4378036" cy="4845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133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2" y="609601"/>
            <a:ext cx="8595129" cy="5431762"/>
          </a:xfrm>
        </p:spPr>
        <p:txBody>
          <a:bodyPr/>
          <a:lstStyle/>
          <a:p>
            <a:r>
              <a:rPr lang="ru-RU" b="1" i="1" dirty="0" smtClean="0"/>
              <a:t>5) в виде ребра двухгранного угла. </a:t>
            </a:r>
            <a:r>
              <a:rPr lang="ru-RU" dirty="0" smtClean="0"/>
              <a:t>Реакция направлена перпендикулярно поверхности тела опоры (рис. 1.10)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035" y="1320068"/>
            <a:ext cx="7800966" cy="5039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63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r>
              <a:rPr lang="ru-RU" b="1" i="1" dirty="0" smtClean="0"/>
              <a:t>6)в виде гибкой связи ( ремень, канат, цепь). </a:t>
            </a:r>
            <a:r>
              <a:rPr lang="ru-RU" dirty="0" smtClean="0"/>
              <a:t>Реакция направлена вдоль связи (рис 1.11)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889" y="1048999"/>
            <a:ext cx="4563751" cy="4992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30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домашнего задания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1343891"/>
            <a:ext cx="8442729" cy="523701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3 раздела включает в себя предмет «Техническая механика»?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называется первый раздел предмета «Техническая механика»?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изучает статика?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Сила – это … ? Какими факторами характеризуется действие силы?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Материальная точка – это …?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Абсолютно твердое тело – это …?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Какая сила называется равнодействующей?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30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аксиомы статики</a:t>
            </a:r>
            <a:endParaRPr lang="ru-RU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51538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В основу статики положены 5 аксиом.</a:t>
            </a:r>
          </a:p>
          <a:p>
            <a:pPr marL="0" indent="0">
              <a:buNone/>
            </a:pPr>
            <a:r>
              <a:rPr lang="ru-RU" dirty="0" smtClean="0"/>
              <a:t>     1. Принцип инерции: материальная точка находится в равновесии, если равнодействующая всех сил, действующих на нее, равна нулю, т.е.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713019" y="2757054"/>
                <a:ext cx="2355272" cy="8174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defTabSz="457200">
                  <a:spcBef>
                    <a:spcPts val="1000"/>
                  </a:spcBef>
                  <a:buClr>
                    <a:srgbClr val="90C226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</m:sub>
                        </m:sSub>
                      </m:e>
                    </m:acc>
                    <m:r>
                      <a:rPr lang="ru-RU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ru-RU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ru-RU" i="1" dirty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i="1" dirty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ru-RU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19" y="2757054"/>
                <a:ext cx="2355272" cy="817418"/>
              </a:xfrm>
              <a:prstGeom prst="rect">
                <a:avLst/>
              </a:prstGeom>
              <a:blipFill>
                <a:blip r:embed="rId2" cstate="print"/>
                <a:stretch>
                  <a:fillRect l="-257" t="-44526" b="-75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63782" y="3688069"/>
            <a:ext cx="886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Принцип равенства двух сил: две силы, действующие на одно тело, являются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взаимноуравновешивающими</a:t>
            </a:r>
            <a:r>
              <a:rPr lang="ru-RU" dirty="0" smtClean="0"/>
              <a:t>, если они равны по величине, противоположны </a:t>
            </a:r>
          </a:p>
          <a:p>
            <a:r>
              <a:rPr lang="ru-RU" dirty="0" smtClean="0"/>
              <a:t>по направлению и лежат на одной прямой.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8475" y="4670718"/>
            <a:ext cx="2278267" cy="215567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25091" y="4807527"/>
                <a:ext cx="471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1" y="4807527"/>
                <a:ext cx="471411" cy="369332"/>
              </a:xfrm>
              <a:prstGeom prst="rect">
                <a:avLst/>
              </a:prstGeom>
              <a:blipFill>
                <a:blip r:embed="rId4" cstate="print"/>
                <a:stretch>
                  <a:fillRect r="-2564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10713" y="6084584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713" y="6084584"/>
                <a:ext cx="476733" cy="369332"/>
              </a:xfrm>
              <a:prstGeom prst="rect">
                <a:avLst/>
              </a:prstGeom>
              <a:blipFill>
                <a:blip r:embed="rId5" cstate="print"/>
                <a:stretch>
                  <a:fillRect r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6152608" y="4992193"/>
                <a:ext cx="2485275" cy="7944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08" y="4992193"/>
                <a:ext cx="2485275" cy="7944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0182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algn="just"/>
            <a:r>
              <a:rPr lang="ru-RU" dirty="0" smtClean="0"/>
              <a:t>3</a:t>
            </a:r>
            <a:r>
              <a:rPr lang="ru-RU" sz="2400" dirty="0" smtClean="0"/>
              <a:t>.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присоединения или исключения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взаимноуравноувешивающих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механическое состояние тела не изменится, если к нему присоединить или исключить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взаимноуравновешивающую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сил.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686" y="2321936"/>
            <a:ext cx="3722677" cy="374808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96143" y="2154031"/>
                <a:ext cx="546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43" y="2154031"/>
                <a:ext cx="546007" cy="369332"/>
              </a:xfrm>
              <a:prstGeom prst="rect">
                <a:avLst/>
              </a:prstGeom>
              <a:blipFill>
                <a:blip r:embed="rId3" cstate="print"/>
                <a:stretch>
                  <a:fillRect r="-8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96143" y="5504126"/>
                <a:ext cx="47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43" y="5504126"/>
                <a:ext cx="476733" cy="369332"/>
              </a:xfrm>
              <a:prstGeom prst="rect">
                <a:avLst/>
              </a:prstGeom>
              <a:blipFill>
                <a:blip r:embed="rId4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522371" y="2719160"/>
                <a:ext cx="476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1" y="2719160"/>
                <a:ext cx="476734" cy="36933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43427" y="5470605"/>
                <a:ext cx="466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27" y="5470605"/>
                <a:ext cx="466859" cy="369332"/>
              </a:xfrm>
              <a:prstGeom prst="rect">
                <a:avLst/>
              </a:prstGeom>
              <a:blipFill>
                <a:blip r:embed="rId6" cstate="print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90686" y="3574956"/>
                <a:ext cx="471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686" y="3574956"/>
                <a:ext cx="471411" cy="369332"/>
              </a:xfrm>
              <a:prstGeom prst="rect">
                <a:avLst/>
              </a:prstGeom>
              <a:blipFill>
                <a:blip r:embed="rId7" cstate="print"/>
                <a:stretch>
                  <a:fillRect r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6384847" y="3510148"/>
                <a:ext cx="2305166" cy="868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800" i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47" y="3510148"/>
                <a:ext cx="2305166" cy="86828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0016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6" y="762001"/>
            <a:ext cx="8428876" cy="5279362"/>
          </a:xfrm>
        </p:spPr>
        <p:txBody>
          <a:bodyPr/>
          <a:lstStyle/>
          <a:p>
            <a:r>
              <a:rPr lang="ru-RU" dirty="0" smtClean="0"/>
              <a:t>4. Принцип параллелограмма:</a:t>
            </a:r>
          </a:p>
          <a:p>
            <a:pPr marL="0" indent="0" algn="ctr">
              <a:buNone/>
            </a:pPr>
            <a:r>
              <a:rPr lang="ru-RU" dirty="0" smtClean="0"/>
              <a:t>Равнодействующая двух сил, приложенных к телу в одной точке и направленных друг к другу под углом, равна геометрической сумме этих сил и изображается диагональю параллелограмма, построенного на этих силах как на сторонах ( рис. 1.4)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8262" y="2343149"/>
            <a:ext cx="5799015" cy="4059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743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31763"/>
          </a:xfrm>
        </p:spPr>
        <p:txBody>
          <a:bodyPr/>
          <a:lstStyle/>
          <a:p>
            <a:r>
              <a:rPr lang="ru-RU" b="1" i="1" dirty="0" smtClean="0"/>
              <a:t>5. Принцип действия и противодействия:</a:t>
            </a:r>
          </a:p>
          <a:p>
            <a:pPr marL="0" indent="0" algn="ctr">
              <a:buNone/>
            </a:pPr>
            <a:r>
              <a:rPr lang="ru-RU" dirty="0" smtClean="0"/>
              <a:t>силы, с которыми два тела действуют друг на друга, равны по величине, противоположны по направлению и лежат на одной прямой ( однако не уравновешивают друг друга, так как приложены к разным телам)  (рис. 1.5).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163" y="2050525"/>
            <a:ext cx="5654745" cy="4543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23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Связи и их реакции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223163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тело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тело, движению которого ничего не препятствует.</a:t>
            </a:r>
          </a:p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Несвободное тело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тело, движению которого препятствуют другие тела.</a:t>
            </a:r>
          </a:p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тело, которое препятствует движению других тел.</a:t>
            </a:r>
          </a:p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связи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сила, с которой связь действует на тело, препятствуя его движению.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370048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ru-RU" sz="28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Существуют 6 основных типов связей:</a:t>
            </a:r>
          </a:p>
          <a:p>
            <a:pPr lvl="0">
              <a:buClr>
                <a:srgbClr val="90C226"/>
              </a:buClr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1) в виде гладкой поверхности ( поверхность стола, ровной дороги).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Реакция связи направлена перпендикулярно поверхности связи ( рис.1.6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744" y="1936476"/>
            <a:ext cx="5108020" cy="4558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31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</p:spPr>
            <p:txBody>
              <a:bodyPr/>
              <a:lstStyle/>
              <a:p>
                <a:r>
                  <a:rPr lang="ru-RU" b="1" i="1" dirty="0" smtClean="0"/>
                  <a:t>2) в виде шероховатой поверхности. </a:t>
                </a:r>
                <a:r>
                  <a:rPr lang="ru-RU" dirty="0" smtClean="0"/>
                  <a:t>Условно изображается наклонной плоскостью (рис. 1.7). </a:t>
                </a:r>
              </a:p>
              <a:p>
                <a:pPr algn="ctr"/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/>
                  <a:t>Полная реакция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0" dirty="0" smtClean="0"/>
                  <a:t> направлена под углом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ru-RU" b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b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b="0" dirty="0" smtClean="0"/>
                  <a:t> - нормальная реакция опоры)</a:t>
                </a:r>
              </a:p>
              <a:p>
                <a:endParaRPr lang="ru-RU" b="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09601"/>
                <a:ext cx="8596668" cy="5431762"/>
              </a:xfrm>
              <a:blipFill>
                <a:blip r:embed="rId2" cstate="print"/>
                <a:stretch>
                  <a:fillRect l="-142" t="-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1" y="1028700"/>
            <a:ext cx="3642872" cy="4222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9305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441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2. Основные понятия и аксиомы статики</vt:lpstr>
      <vt:lpstr>Опрос домашнего задания</vt:lpstr>
      <vt:lpstr>Основные аксиомы статики</vt:lpstr>
      <vt:lpstr>Слайд 4</vt:lpstr>
      <vt:lpstr>Слайд 5</vt:lpstr>
      <vt:lpstr>Слайд 6</vt:lpstr>
      <vt:lpstr>Связи и их реакции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Основные понятия и аксиомы статики</dc:title>
  <dc:creator>Павел Алексеев</dc:creator>
  <cp:lastModifiedBy>avanesyan</cp:lastModifiedBy>
  <cp:revision>16</cp:revision>
  <dcterms:created xsi:type="dcterms:W3CDTF">2017-07-15T13:34:05Z</dcterms:created>
  <dcterms:modified xsi:type="dcterms:W3CDTF">2021-02-03T05:12:02Z</dcterms:modified>
</cp:coreProperties>
</file>