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2"/>
  </p:notesMasterIdLst>
  <p:handoutMasterIdLst>
    <p:handoutMasterId r:id="rId33"/>
  </p:handoutMasterIdLst>
  <p:sldIdLst>
    <p:sldId id="336" r:id="rId2"/>
    <p:sldId id="455" r:id="rId3"/>
    <p:sldId id="292" r:id="rId4"/>
    <p:sldId id="454" r:id="rId5"/>
    <p:sldId id="399" r:id="rId6"/>
    <p:sldId id="406" r:id="rId7"/>
    <p:sldId id="437" r:id="rId8"/>
    <p:sldId id="400" r:id="rId9"/>
    <p:sldId id="412" r:id="rId10"/>
    <p:sldId id="413" r:id="rId11"/>
    <p:sldId id="416" r:id="rId12"/>
    <p:sldId id="418" r:id="rId13"/>
    <p:sldId id="369" r:id="rId14"/>
    <p:sldId id="409" r:id="rId15"/>
    <p:sldId id="434" r:id="rId16"/>
    <p:sldId id="438" r:id="rId17"/>
    <p:sldId id="439" r:id="rId18"/>
    <p:sldId id="440" r:id="rId19"/>
    <p:sldId id="441" r:id="rId20"/>
    <p:sldId id="445" r:id="rId21"/>
    <p:sldId id="446" r:id="rId22"/>
    <p:sldId id="447" r:id="rId23"/>
    <p:sldId id="444" r:id="rId24"/>
    <p:sldId id="448" r:id="rId25"/>
    <p:sldId id="449" r:id="rId26"/>
    <p:sldId id="453" r:id="rId27"/>
    <p:sldId id="450" r:id="rId28"/>
    <p:sldId id="451" r:id="rId29"/>
    <p:sldId id="452" r:id="rId30"/>
    <p:sldId id="45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3EDA3"/>
    <a:srgbClr val="2D3943"/>
    <a:srgbClr val="D4A17A"/>
    <a:srgbClr val="34333B"/>
    <a:srgbClr val="A0B4C4"/>
    <a:srgbClr val="A5B8C7"/>
    <a:srgbClr val="AFBFCD"/>
    <a:srgbClr val="9BB0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28" autoAdjust="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59318B-92CE-470B-98EE-C00612286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43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27B447-B93E-4055-B0E9-F824BE521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681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CB1755D-1685-4E32-9915-F805B4F82AF5}" type="slidenum">
              <a:rPr kumimoji="0" lang="ru-RU" sz="1200" smtClean="0">
                <a:latin typeface="Times New Roman" pitchFamily="18" charset="0"/>
              </a:rPr>
              <a:pPr>
                <a:defRPr/>
              </a:pPr>
              <a:t>1</a:t>
            </a:fld>
            <a:endParaRPr kumimoji="0" lang="ru-RU" sz="12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87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-6350" y="476250"/>
            <a:ext cx="9151938" cy="6381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784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ltGray">
          <a:xfrm flipV="1">
            <a:off x="304800" y="685800"/>
            <a:ext cx="5257800" cy="579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9" name="Rectangle 12"/>
            <p:cNvSpPr>
              <a:spLocks noChangeArrowheads="1"/>
            </p:cNvSpPr>
            <p:nvPr userDrawn="1"/>
          </p:nvSpPr>
          <p:spPr bwMode="white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0" name="Group 13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11" name="Oval 14"/>
              <p:cNvSpPr>
                <a:spLocks noChangeArrowheads="1"/>
              </p:cNvSpPr>
              <p:nvPr userDrawn="1"/>
            </p:nvSpPr>
            <p:spPr bwMode="white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 userDrawn="1"/>
            </p:nvSpPr>
            <p:spPr bwMode="white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5867400" y="692150"/>
          <a:ext cx="841375" cy="865188"/>
        </p:xfrm>
        <a:graphic>
          <a:graphicData uri="http://schemas.openxmlformats.org/presentationml/2006/ole">
            <p:oleObj spid="_x0000_s47112" name="Image" r:id="rId3" imgW="3225397" imgH="3314286" progId="">
              <p:embed/>
            </p:oleObj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6948488" y="692150"/>
          <a:ext cx="779462" cy="854075"/>
        </p:xfrm>
        <a:graphic>
          <a:graphicData uri="http://schemas.openxmlformats.org/presentationml/2006/ole">
            <p:oleObj spid="_x0000_s47113" name="Image" r:id="rId4" imgW="1688889" imgH="1853315" progId="">
              <p:embed/>
            </p:oleObj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7954963" y="677863"/>
          <a:ext cx="858837" cy="865187"/>
        </p:xfrm>
        <a:graphic>
          <a:graphicData uri="http://schemas.openxmlformats.org/presentationml/2006/ole">
            <p:oleObj spid="_x0000_s47114" name="Image" r:id="rId5" imgW="1917460" imgH="1930159" progId="">
              <p:embed/>
            </p:oleObj>
          </a:graphicData>
        </a:graphic>
      </p:graphicFrame>
      <p:sp>
        <p:nvSpPr>
          <p:cNvPr id="16" name="Text Box 19"/>
          <p:cNvSpPr txBox="1">
            <a:spLocks noChangeArrowheads="1"/>
          </p:cNvSpPr>
          <p:nvPr/>
        </p:nvSpPr>
        <p:spPr bwMode="white">
          <a:xfrm>
            <a:off x="228600" y="47625"/>
            <a:ext cx="10795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i="1" smtClean="0">
                <a:solidFill>
                  <a:schemeClr val="tx2"/>
                </a:solidFill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819400" y="2438400"/>
            <a:ext cx="6172200" cy="1162050"/>
          </a:xfrm>
          <a:extLst/>
        </p:spPr>
        <p:txBody>
          <a:bodyPr/>
          <a:lstStyle>
            <a:lvl1pPr>
              <a:defRPr sz="44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2819400" y="1905000"/>
            <a:ext cx="6324600" cy="381000"/>
          </a:xfr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867400" y="6400800"/>
            <a:ext cx="2133600" cy="1714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19200" y="6400800"/>
            <a:ext cx="2895600" cy="171450"/>
          </a:xfr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397625"/>
            <a:ext cx="609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AFC3-D90C-4758-9300-4459DFD9C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78432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02C2-DE0C-4D89-B95C-B024FC158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470099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0955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341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DFF4-8707-4333-8124-6E1390C48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41029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858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0BEC-32E1-4729-B7B9-F4E85D73D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31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79C5-5105-4C8C-9EEC-A071B2455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04593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BCE3-6648-46D8-8D07-56A5194AA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17180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C5EC-AEA2-4432-AB98-A2DD02801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622706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95FF-E3A9-4B67-A4D2-A1DB4B888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74595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0F3A-512D-4C28-8DFA-0B1205863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76080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FB65-7477-4614-8F2E-F6CB35F8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80755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51E1-51B6-4D90-A08C-E16DB246F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36605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A14E-C4B2-4C64-A157-A245D82F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756982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C681-8049-4777-822B-0CCB7F24E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79611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75686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white">
          <a:xfrm>
            <a:off x="1752600" y="381000"/>
            <a:ext cx="70866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72549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981200" y="38100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Rectangle 2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8839200" y="228600"/>
            <a:ext cx="304800" cy="643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373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05200" y="65373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35BD73D-28E0-4989-BD11-9408F5803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4" name="Group 22"/>
          <p:cNvGrpSpPr>
            <a:grpSpLocks/>
          </p:cNvGrpSpPr>
          <p:nvPr/>
        </p:nvGrpSpPr>
        <p:grpSpPr bwMode="auto">
          <a:xfrm>
            <a:off x="0" y="990600"/>
            <a:ext cx="9144000" cy="152400"/>
            <a:chOff x="0" y="672"/>
            <a:chExt cx="5760" cy="96"/>
          </a:xfrm>
        </p:grpSpPr>
        <p:sp>
          <p:nvSpPr>
            <p:cNvPr id="1038" name="Line 23"/>
            <p:cNvSpPr>
              <a:spLocks noChangeShapeType="1"/>
            </p:cNvSpPr>
            <p:nvPr userDrawn="1"/>
          </p:nvSpPr>
          <p:spPr bwMode="gray">
            <a:xfrm>
              <a:off x="0" y="672"/>
              <a:ext cx="576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39" name="Rectangle 24"/>
            <p:cNvSpPr>
              <a:spLocks noChangeArrowheads="1"/>
            </p:cNvSpPr>
            <p:nvPr/>
          </p:nvSpPr>
          <p:spPr bwMode="gray">
            <a:xfrm>
              <a:off x="0" y="672"/>
              <a:ext cx="1104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35" name="Text Box 25"/>
          <p:cNvSpPr txBox="1">
            <a:spLocks noChangeArrowheads="1"/>
          </p:cNvSpPr>
          <p:nvPr/>
        </p:nvSpPr>
        <p:spPr bwMode="white">
          <a:xfrm>
            <a:off x="304800" y="457200"/>
            <a:ext cx="10795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i="1" smtClean="0">
                <a:solidFill>
                  <a:schemeClr val="tx2"/>
                </a:solidFill>
                <a:cs typeface="+mn-cs"/>
              </a:rPr>
              <a:t>LOGO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white">
          <a:xfrm>
            <a:off x="5943600" y="6248400"/>
            <a:ext cx="2895600" cy="427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96863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blackWhite">
          <a:xfrm>
            <a:off x="5943600" y="634365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708275"/>
            <a:ext cx="7273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smtClean="0">
                <a:solidFill>
                  <a:srgbClr val="D8B088"/>
                </a:solidFill>
              </a:rPr>
              <a:t>КОНСТРУКЦИИ </a:t>
            </a:r>
            <a:r>
              <a:rPr lang="ru-RU" sz="3600" dirty="0" smtClean="0">
                <a:solidFill>
                  <a:srgbClr val="D8B088"/>
                </a:solidFill>
              </a:rPr>
              <a:t>ОДНОЭТАЖНЫХ ПРОИЗВОДСТВЕННЫХ ЗДАНИЙ</a:t>
            </a:r>
          </a:p>
        </p:txBody>
      </p:sp>
      <p:pic>
        <p:nvPicPr>
          <p:cNvPr id="3075" name="Picture 6" descr="D:\Презентация\Тема 12 КР\Картинки Тема 12\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92150"/>
            <a:ext cx="8397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D:\Презентация\Тема 12 КР\Картинки Тема 12\Каркас одноэтажного промздания с мостовым крано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773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D:\Презентация\Тема 12 КР\Картинки Тема 12\2647716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677863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2"/>
          <p:cNvSpPr txBox="1">
            <a:spLocks noChangeArrowheads="1"/>
          </p:cNvSpPr>
          <p:nvPr/>
        </p:nvSpPr>
        <p:spPr bwMode="black">
          <a:xfrm>
            <a:off x="179388" y="115888"/>
            <a:ext cx="1223962" cy="333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940780"/>
            <a:ext cx="4457700" cy="1368539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Преподаватель Антипина Т.В.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AutoShape 6"/>
          <p:cNvSpPr>
            <a:spLocks noChangeArrowheads="1"/>
          </p:cNvSpPr>
          <p:nvPr/>
        </p:nvSpPr>
        <p:spPr bwMode="gray">
          <a:xfrm>
            <a:off x="467544" y="1014970"/>
            <a:ext cx="3470676" cy="7113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cs typeface="+mn-cs"/>
              </a:rPr>
              <a:t>без мостовых кранов 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gray">
          <a:xfrm>
            <a:off x="4705551" y="1008592"/>
            <a:ext cx="3457173" cy="71138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cs typeface="+mn-cs"/>
              </a:rPr>
              <a:t>с мостовыми кранами </a:t>
            </a:r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078037" y="375291"/>
            <a:ext cx="6238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Колонны основного каркаса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pic>
        <p:nvPicPr>
          <p:cNvPr id="10247" name="Picture 10" descr="D:\00 Мария док\УМК\МАСПК\МАСПК Основн папка\СПбГАУ\6 сем\Рисунок33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82" y="1781261"/>
            <a:ext cx="1855396" cy="43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D:\00 Мария док\УМК\МАСПК\МАСПК Основн папка\СПбГАУ\6 сем\Рисунок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794754"/>
            <a:ext cx="4585245" cy="43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971550" y="6129338"/>
            <a:ext cx="273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i="1"/>
              <a:t>крайняя     средняя </a:t>
            </a:r>
          </a:p>
          <a:p>
            <a:pPr eaLnBrk="1" hangingPunct="1"/>
            <a:r>
              <a:rPr lang="ru-RU" altLang="ru-RU" sz="1400" i="1"/>
              <a:t> </a:t>
            </a: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3697288" y="6129338"/>
            <a:ext cx="273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i="1"/>
              <a:t>крайняя     средняя </a:t>
            </a:r>
          </a:p>
          <a:p>
            <a:pPr eaLnBrk="1" hangingPunct="1"/>
            <a:r>
              <a:rPr lang="ru-RU" altLang="ru-RU" sz="1400" i="1"/>
              <a:t> </a:t>
            </a: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6227763" y="6129338"/>
            <a:ext cx="273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i="1"/>
              <a:t>крайняя     средняя </a:t>
            </a:r>
          </a:p>
          <a:p>
            <a:pPr eaLnBrk="1" hangingPunct="1"/>
            <a:r>
              <a:rPr lang="ru-RU" altLang="ru-RU" sz="1400" i="1"/>
              <a:t> 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19250" y="6129338"/>
            <a:ext cx="144463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700338" y="6129338"/>
            <a:ext cx="71437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56100" y="6162675"/>
            <a:ext cx="144463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35600" y="6162675"/>
            <a:ext cx="73025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718300" y="6159500"/>
            <a:ext cx="142875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797800" y="6159500"/>
            <a:ext cx="71438" cy="107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5508625" y="1579563"/>
            <a:ext cx="284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600" i="1"/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pic>
        <p:nvPicPr>
          <p:cNvPr id="11268" name="Picture 3" descr="D:\Презентация\Рисунок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2" y="1126174"/>
            <a:ext cx="45100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72242" y="4643796"/>
            <a:ext cx="482523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i="1" dirty="0"/>
              <a:t>1 </a:t>
            </a:r>
            <a:r>
              <a:rPr lang="ru-RU" altLang="ru-RU" sz="1800" i="1" dirty="0"/>
              <a:t>- закладные детали; </a:t>
            </a:r>
          </a:p>
          <a:p>
            <a:pPr eaLnBrk="1" hangingPunct="1"/>
            <a:r>
              <a:rPr lang="ru-RU" altLang="ru-RU" sz="1800" i="1" dirty="0"/>
              <a:t>2 - стальной оголовок; </a:t>
            </a:r>
          </a:p>
          <a:p>
            <a:pPr eaLnBrk="1" hangingPunct="1"/>
            <a:r>
              <a:rPr lang="ru-RU" altLang="ru-RU" sz="1800" i="1" dirty="0"/>
              <a:t>3 - анкерные болты; </a:t>
            </a:r>
          </a:p>
          <a:p>
            <a:pPr eaLnBrk="1" hangingPunct="1"/>
            <a:r>
              <a:rPr lang="ru-RU" altLang="ru-RU" sz="1800" i="1" dirty="0"/>
              <a:t>4 - закладная деталь на поверхности консоли </a:t>
            </a:r>
          </a:p>
        </p:txBody>
      </p:sp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2063371" y="446840"/>
            <a:ext cx="5252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</a:rPr>
              <a:t>Колонны основного каркаса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11271" name="Прямоугольник 1"/>
          <p:cNvSpPr>
            <a:spLocks noChangeArrowheads="1"/>
          </p:cNvSpPr>
          <p:nvPr/>
        </p:nvSpPr>
        <p:spPr bwMode="auto">
          <a:xfrm>
            <a:off x="4860032" y="5105378"/>
            <a:ext cx="3888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i="1" dirty="0"/>
              <a:t>б - крайние и средние для зданий без мостовых кранов; </a:t>
            </a:r>
          </a:p>
          <a:p>
            <a:pPr eaLnBrk="1" hangingPunct="1"/>
            <a:r>
              <a:rPr lang="ru-RU" altLang="ru-RU" sz="1800" i="1" dirty="0"/>
              <a:t>в, г – крайние и средние для зданий с мостовыми кранами; </a:t>
            </a:r>
          </a:p>
        </p:txBody>
      </p:sp>
      <p:pic>
        <p:nvPicPr>
          <p:cNvPr id="11272" name="Picture 10" descr="D:\00 Мария док\УМК\МАСПК\СПбГАУ\6 сем\Картинк\Ко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4543"/>
            <a:ext cx="4056311" cy="38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098490" y="1052736"/>
            <a:ext cx="3721982" cy="567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 dirty="0"/>
              <a:t>а - в торцовых стенах; б - верх фахверковой стойки; в - крепление стойки торцового фахверка к ферме покрытия; г - крепление стойки продольного фахверка к плите покрытия; 1 - колонна каркаса; 2 - стойка торцового фахверка; 3 - стеновые панели; </a:t>
            </a:r>
          </a:p>
          <a:p>
            <a:pPr eaLnBrk="1" hangingPunct="1"/>
            <a:r>
              <a:rPr lang="ru-RU" altLang="ru-RU" sz="1600" i="1" dirty="0"/>
              <a:t>4 - стальная стойка фахверка; </a:t>
            </a:r>
          </a:p>
          <a:p>
            <a:pPr eaLnBrk="1" hangingPunct="1"/>
            <a:r>
              <a:rPr lang="ru-RU" altLang="ru-RU" sz="1600" i="1" dirty="0"/>
              <a:t>5 - фундаменты фахверка; </a:t>
            </a:r>
          </a:p>
          <a:p>
            <a:pPr eaLnBrk="1" hangingPunct="1"/>
            <a:r>
              <a:rPr lang="ru-RU" altLang="ru-RU" sz="1600" i="1" dirty="0"/>
              <a:t>6 - фундаментная балка; 7 - стальная надставка фахверковой колонны; 8 - стальной уголок (на высоту парапета); 9 - стропильная балка или ферма; 10 - планка для крепления плит покрытия; </a:t>
            </a:r>
          </a:p>
          <a:p>
            <a:pPr eaLnBrk="1" hangingPunct="1"/>
            <a:r>
              <a:rPr lang="ru-RU" altLang="ru-RU" sz="1600" i="1" dirty="0"/>
              <a:t>11 - лист, закрепляющий верх фахверковой стойкой; 12 - плита покры­тия; 13 - уголок; 14 - стальная приставка</a:t>
            </a:r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9837"/>
            <a:ext cx="5098491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3059832" y="319087"/>
            <a:ext cx="3132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</a:rPr>
              <a:t>Колонны фахверка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897750" y="2754200"/>
            <a:ext cx="1845950" cy="347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 dirty="0"/>
              <a:t>1 – фундамент</a:t>
            </a:r>
          </a:p>
          <a:p>
            <a:pPr eaLnBrk="1" hangingPunct="1"/>
            <a:r>
              <a:rPr lang="ru-RU" altLang="ru-RU" sz="1600" i="1" dirty="0"/>
              <a:t>2 – опорная плита</a:t>
            </a:r>
          </a:p>
          <a:p>
            <a:pPr eaLnBrk="1" hangingPunct="1"/>
            <a:r>
              <a:rPr lang="ru-RU" altLang="ru-RU" sz="1600" i="1" dirty="0"/>
              <a:t>3 – </a:t>
            </a:r>
            <a:r>
              <a:rPr lang="ru-RU" altLang="ru-RU" sz="1600" i="1" dirty="0" err="1"/>
              <a:t>подколонник</a:t>
            </a:r>
            <a:endParaRPr lang="ru-RU" altLang="ru-RU" sz="1600" i="1" dirty="0"/>
          </a:p>
          <a:p>
            <a:pPr eaLnBrk="1" hangingPunct="1"/>
            <a:r>
              <a:rPr lang="ru-RU" altLang="ru-RU" sz="1600" i="1" dirty="0"/>
              <a:t>4 – стенка стакана*</a:t>
            </a:r>
          </a:p>
          <a:p>
            <a:pPr eaLnBrk="1" hangingPunct="1"/>
            <a:r>
              <a:rPr lang="ru-RU" altLang="ru-RU" sz="1600" i="1" dirty="0"/>
              <a:t>5 – отверстие для установки колонны</a:t>
            </a:r>
          </a:p>
          <a:p>
            <a:pPr eaLnBrk="1" hangingPunct="1"/>
            <a:r>
              <a:rPr lang="ru-RU" altLang="ru-RU" sz="1600" i="1" dirty="0"/>
              <a:t>6 – подошва</a:t>
            </a:r>
          </a:p>
          <a:p>
            <a:pPr eaLnBrk="1" hangingPunct="1"/>
            <a:r>
              <a:rPr lang="ru-RU" altLang="ru-RU" sz="1600" i="1" dirty="0"/>
              <a:t>7 – колонна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01638" y="6092825"/>
            <a:ext cx="4697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*</a:t>
            </a:r>
            <a:r>
              <a:rPr lang="ru-RU" altLang="ru-RU" sz="1600" b="1"/>
              <a:t>стаканы</a:t>
            </a:r>
            <a:r>
              <a:rPr lang="ru-RU" altLang="ru-RU" sz="1600"/>
              <a:t> - отверстия для установки колонн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439025" y="1703388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C00000"/>
              </a:solidFill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7207250" y="21971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ru-RU" altLang="ru-RU" sz="140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080250" y="2606675"/>
            <a:ext cx="145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§"/>
            </a:pPr>
            <a:endParaRPr lang="ru-RU" altLang="ru-RU" sz="1200"/>
          </a:p>
        </p:txBody>
      </p:sp>
      <p:sp>
        <p:nvSpPr>
          <p:cNvPr id="13321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2588" y="115888"/>
            <a:ext cx="9526588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Фундаменты под колонны</a:t>
            </a:r>
          </a:p>
        </p:txBody>
      </p:sp>
      <p:sp>
        <p:nvSpPr>
          <p:cNvPr id="13323" name="Rectangle 6"/>
          <p:cNvSpPr>
            <a:spLocks noChangeArrowheads="1"/>
          </p:cNvSpPr>
          <p:nvPr/>
        </p:nvSpPr>
        <p:spPr bwMode="auto">
          <a:xfrm>
            <a:off x="4897750" y="1071729"/>
            <a:ext cx="3909700" cy="16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dirty="0"/>
              <a:t>Колонны каркаса опирают на столбчатые  фундаменты </a:t>
            </a:r>
            <a:r>
              <a:rPr lang="ru-RU" altLang="ru-RU" sz="2000" b="1" dirty="0">
                <a:solidFill>
                  <a:srgbClr val="FF0000"/>
                </a:solidFill>
              </a:rPr>
              <a:t>стаканного типа</a:t>
            </a:r>
            <a:r>
              <a:rPr lang="ru-RU" altLang="ru-RU" sz="2000" dirty="0"/>
              <a:t>, состоящие из </a:t>
            </a:r>
            <a:r>
              <a:rPr lang="ru-RU" altLang="ru-RU" sz="2000" dirty="0" err="1"/>
              <a:t>подколонника</a:t>
            </a:r>
            <a:r>
              <a:rPr lang="ru-RU" altLang="ru-RU" sz="2000" dirty="0"/>
              <a:t> со "стаканом" и ступеней. </a:t>
            </a:r>
          </a:p>
          <a:p>
            <a:pPr algn="ctr"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ru-RU" altLang="ru-RU" sz="1600" dirty="0"/>
          </a:p>
        </p:txBody>
      </p:sp>
      <p:pic>
        <p:nvPicPr>
          <p:cNvPr id="13324" name="Picture 13" descr="D:\Презентация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093"/>
            <a:ext cx="4897750" cy="47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4" descr="D:\Презентация\Тема 12 КР\Картинки Тема 12\Фунд\shuttering_modul-a_shuttering_shuttering_foundations_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2911474"/>
            <a:ext cx="197961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8425" y="3325606"/>
            <a:ext cx="5184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 dirty="0"/>
              <a:t>1 – заглубление сплошной колонны в фундамент</a:t>
            </a:r>
          </a:p>
          <a:p>
            <a:pPr eaLnBrk="1" hangingPunct="1"/>
            <a:r>
              <a:rPr lang="ru-RU" altLang="ru-RU" sz="1600" i="1" dirty="0"/>
              <a:t>2 – заглубление </a:t>
            </a:r>
            <a:r>
              <a:rPr lang="ru-RU" altLang="ru-RU" sz="1600" i="1" dirty="0" err="1"/>
              <a:t>двухветвевой</a:t>
            </a:r>
            <a:r>
              <a:rPr lang="ru-RU" altLang="ru-RU" sz="1600" i="1" dirty="0"/>
              <a:t> колонны в фундамент  </a:t>
            </a:r>
          </a:p>
          <a:p>
            <a:pPr eaLnBrk="1" hangingPunct="1"/>
            <a:r>
              <a:rPr lang="ru-RU" altLang="ru-RU" sz="1600" i="1" dirty="0"/>
              <a:t>3 – фундамент под рядовые колонны</a:t>
            </a:r>
          </a:p>
          <a:p>
            <a:pPr eaLnBrk="1" hangingPunct="1"/>
            <a:r>
              <a:rPr lang="ru-RU" altLang="ru-RU" sz="1600" i="1" dirty="0"/>
              <a:t>4 – фундамент под спаренные колонны  </a:t>
            </a:r>
          </a:p>
          <a:p>
            <a:pPr eaLnBrk="1" hangingPunct="1"/>
            <a:r>
              <a:rPr lang="ru-RU" altLang="ru-RU" sz="1600" i="1" dirty="0"/>
              <a:t>5 – правила проектирования плитной части фундаментов</a:t>
            </a:r>
          </a:p>
        </p:txBody>
      </p:sp>
      <p:pic>
        <p:nvPicPr>
          <p:cNvPr id="14341" name="Picture 7" descr="D:\Презентация\Тема 12 КР\Картинки Тема 12\Фунд\Новая папка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" y="5469161"/>
            <a:ext cx="5695453" cy="10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D:\Презентация\Тема 12 КР\Картинки Тема 12\Фунд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" y="342205"/>
            <a:ext cx="3289228" cy="283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D:\Презентация\Тема 12 КР\Картинки Тема 12\Фунд\Новая папк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215746"/>
            <a:ext cx="2185188" cy="395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D:\Презентация\Тема 12 КР\Картинки Тема 12\Фунд\Новая папка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25" y="215746"/>
            <a:ext cx="2880717" cy="276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D:\Презентация\Тема 12 КР\Картинки Тема 12\Фунд\Новая папка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70937"/>
            <a:ext cx="2587376" cy="192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6"/>
          <p:cNvSpPr>
            <a:spLocks noChangeArrowheads="1"/>
          </p:cNvSpPr>
          <p:nvPr/>
        </p:nvSpPr>
        <p:spPr bwMode="auto">
          <a:xfrm>
            <a:off x="6735763" y="1260475"/>
            <a:ext cx="215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8124825" y="6024563"/>
            <a:ext cx="215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i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50" name="Rectangle 6"/>
          <p:cNvSpPr>
            <a:spLocks noChangeArrowheads="1"/>
          </p:cNvSpPr>
          <p:nvPr/>
        </p:nvSpPr>
        <p:spPr bwMode="auto">
          <a:xfrm>
            <a:off x="5067300" y="5499100"/>
            <a:ext cx="215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i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53" name="Rectangle 6"/>
          <p:cNvSpPr>
            <a:spLocks noChangeArrowheads="1"/>
          </p:cNvSpPr>
          <p:nvPr/>
        </p:nvSpPr>
        <p:spPr bwMode="auto">
          <a:xfrm>
            <a:off x="96195" y="476672"/>
            <a:ext cx="317500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 i="1" dirty="0">
                <a:solidFill>
                  <a:srgbClr val="FF0000"/>
                </a:solidFill>
              </a:rPr>
              <a:t>1</a:t>
            </a:r>
          </a:p>
          <a:p>
            <a:pPr eaLnBrk="1" hangingPunct="1"/>
            <a:endParaRPr lang="ru-RU" altLang="ru-RU" sz="1500" i="1" dirty="0">
              <a:solidFill>
                <a:srgbClr val="FF0000"/>
              </a:solidFill>
            </a:endParaRPr>
          </a:p>
        </p:txBody>
      </p:sp>
      <p:sp>
        <p:nvSpPr>
          <p:cNvPr id="14354" name="Rectangle 6"/>
          <p:cNvSpPr>
            <a:spLocks noChangeArrowheads="1"/>
          </p:cNvSpPr>
          <p:nvPr/>
        </p:nvSpPr>
        <p:spPr bwMode="auto">
          <a:xfrm>
            <a:off x="3645160" y="342205"/>
            <a:ext cx="315912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 i="1" dirty="0">
                <a:solidFill>
                  <a:srgbClr val="FF0000"/>
                </a:solidFill>
              </a:rPr>
              <a:t>2</a:t>
            </a:r>
          </a:p>
          <a:p>
            <a:pPr eaLnBrk="1" hangingPunct="1"/>
            <a:endParaRPr lang="ru-RU" altLang="ru-RU" sz="1500" i="1" dirty="0">
              <a:solidFill>
                <a:srgbClr val="FF0000"/>
              </a:solidFill>
            </a:endParaRPr>
          </a:p>
        </p:txBody>
      </p:sp>
      <p:sp>
        <p:nvSpPr>
          <p:cNvPr id="14355" name="Rectangle 6"/>
          <p:cNvSpPr>
            <a:spLocks noChangeArrowheads="1"/>
          </p:cNvSpPr>
          <p:nvPr/>
        </p:nvSpPr>
        <p:spPr bwMode="auto">
          <a:xfrm>
            <a:off x="6793707" y="347085"/>
            <a:ext cx="315912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 i="1" dirty="0">
                <a:solidFill>
                  <a:srgbClr val="FF0000"/>
                </a:solidFill>
              </a:rPr>
              <a:t>3</a:t>
            </a:r>
          </a:p>
          <a:p>
            <a:pPr eaLnBrk="1" hangingPunct="1"/>
            <a:endParaRPr lang="ru-RU" altLang="ru-RU" sz="15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-382588" y="115888"/>
            <a:ext cx="9526588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Фундаменты под колонны</a:t>
            </a:r>
          </a:p>
        </p:txBody>
      </p:sp>
      <p:pic>
        <p:nvPicPr>
          <p:cNvPr id="15366" name="Picture 3" descr="D:\00 Мария док\МАСПК\Рис МАСПК\Произв зд\Фунд\0032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43038"/>
            <a:ext cx="5082182" cy="53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2597150" y="981075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3EDA3"/>
                </a:solidFill>
                <a:latin typeface="Segoe Script" pitchFamily="34" charset="0"/>
              </a:rPr>
              <a:t>Промышленные здания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-382588" y="115888"/>
            <a:ext cx="9526588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Фундаменты под колонны</a:t>
            </a:r>
          </a:p>
        </p:txBody>
      </p:sp>
      <p:pic>
        <p:nvPicPr>
          <p:cNvPr id="16390" name="Picture 3" descr="D:\00 Мария док\02 Презентации\6 сем\Фунд сх\fund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57363"/>
            <a:ext cx="52006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2268538" y="1031875"/>
            <a:ext cx="4967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3EDA3"/>
                </a:solidFill>
                <a:latin typeface="Segoe Script" pitchFamily="34" charset="0"/>
              </a:rPr>
              <a:t>Сельскохозяйственные здания</a:t>
            </a:r>
          </a:p>
        </p:txBody>
      </p:sp>
      <p:pic>
        <p:nvPicPr>
          <p:cNvPr id="16392" name="Picture 15" descr="G:\3 курс\Рисуно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221163"/>
            <a:ext cx="29448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G:\3 курс\Рисунок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84350"/>
            <a:ext cx="28321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124075" y="3213100"/>
            <a:ext cx="1727200" cy="431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124075" y="5013325"/>
            <a:ext cx="2087563" cy="1152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-382588" y="115888"/>
            <a:ext cx="9526588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Фундаменты</a:t>
            </a:r>
          </a:p>
        </p:txBody>
      </p:sp>
      <p:pic>
        <p:nvPicPr>
          <p:cNvPr id="17414" name="Picture 5" descr="D:\00 Мария док\02 Презентации\6 сем\Фунд сх\P4206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5" y="1732122"/>
            <a:ext cx="4306485" cy="322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5724128" y="1009650"/>
            <a:ext cx="23034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 i="1" dirty="0">
                <a:solidFill>
                  <a:srgbClr val="FF0000"/>
                </a:solidFill>
              </a:rPr>
              <a:t>Под рамы</a:t>
            </a: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762083" y="919162"/>
            <a:ext cx="24479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 i="1" dirty="0">
                <a:solidFill>
                  <a:srgbClr val="FF0000"/>
                </a:solidFill>
              </a:rPr>
              <a:t>Под колонны</a:t>
            </a:r>
          </a:p>
        </p:txBody>
      </p:sp>
      <p:pic>
        <p:nvPicPr>
          <p:cNvPr id="17418" name="Picture 4" descr="D:\00 Мария док\02 Презентации\6 сем\Фунд сх\P4206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0" y="1731961"/>
            <a:ext cx="426793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 descr="D:\00 Мария док\02 Презентации\6 сем\Фунд сх\3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78" y="4653136"/>
            <a:ext cx="1921675" cy="19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5" y="4592304"/>
            <a:ext cx="2221365" cy="17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513" y="527050"/>
            <a:ext cx="941387" cy="309662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07950"/>
            <a:ext cx="8004175" cy="1104900"/>
          </a:xfrm>
        </p:spPr>
        <p:txBody>
          <a:bodyPr/>
          <a:lstStyle/>
          <a:p>
            <a:pPr marL="981075" indent="-981075" algn="ctr" eaLnBrk="1" hangingPunct="1"/>
            <a:r>
              <a:rPr lang="ru-RU" altLang="ru-RU" sz="3200" b="1" dirty="0" smtClean="0">
                <a:solidFill>
                  <a:srgbClr val="DBC9A1"/>
                </a:solidFill>
              </a:rPr>
              <a:t> Продольные элементы каркаса </a:t>
            </a: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4256018" y="980728"/>
            <a:ext cx="4572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</a:rPr>
              <a:t>Жесткость каркаса в продольном направлении обеспечивают </a:t>
            </a:r>
            <a:r>
              <a:rPr lang="ru-RU" altLang="ru-RU" sz="2000" dirty="0"/>
              <a:t>фундаментные, подкрановые и обвязочные балки, подстропильные конструкции покрытия, плиты покрытия, а также связи в покрытиях и между колоннами</a:t>
            </a:r>
          </a:p>
        </p:txBody>
      </p:sp>
      <p:pic>
        <p:nvPicPr>
          <p:cNvPr id="18437" name="Picture 4" descr="D:\Презентация\Тема 12 КР\Картинки Тема 12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" y="980728"/>
            <a:ext cx="415036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337809" y="3702064"/>
            <a:ext cx="4408418" cy="3095445"/>
          </a:xfrm>
          <a:prstGeom prst="rect">
            <a:avLst/>
          </a:prstGeom>
          <a:solidFill>
            <a:srgbClr val="9BB0C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1 </a:t>
            </a:r>
            <a:r>
              <a:rPr lang="ru-RU" altLang="ru-RU" sz="1600" i="1" dirty="0">
                <a:solidFill>
                  <a:srgbClr val="000000"/>
                </a:solidFill>
              </a:rPr>
              <a:t>- крайняя колонна 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2 </a:t>
            </a:r>
            <a:r>
              <a:rPr lang="ru-RU" altLang="ru-RU" sz="1600" i="1" dirty="0">
                <a:solidFill>
                  <a:srgbClr val="000000"/>
                </a:solidFill>
              </a:rPr>
              <a:t>- стропильная ферма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3 </a:t>
            </a:r>
            <a:r>
              <a:rPr lang="ru-RU" altLang="ru-RU" sz="1600" i="1" dirty="0">
                <a:solidFill>
                  <a:srgbClr val="000000"/>
                </a:solidFill>
              </a:rPr>
              <a:t>- плиты покрытия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4 </a:t>
            </a:r>
            <a:r>
              <a:rPr lang="ru-RU" altLang="ru-RU" sz="1600" i="1" dirty="0">
                <a:solidFill>
                  <a:srgbClr val="000000"/>
                </a:solidFill>
              </a:rPr>
              <a:t>- стальная стойка для </a:t>
            </a:r>
            <a:r>
              <a:rPr lang="ru-RU" altLang="ru-RU" sz="1600" i="1" dirty="0" err="1">
                <a:solidFill>
                  <a:srgbClr val="000000"/>
                </a:solidFill>
              </a:rPr>
              <a:t>опирания</a:t>
            </a:r>
            <a:r>
              <a:rPr lang="ru-RU" altLang="ru-RU" sz="1600" i="1" dirty="0">
                <a:solidFill>
                  <a:srgbClr val="000000"/>
                </a:solidFill>
              </a:rPr>
              <a:t> плит покрытия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5 </a:t>
            </a:r>
            <a:r>
              <a:rPr lang="ru-RU" altLang="ru-RU" sz="1600" i="1" dirty="0">
                <a:solidFill>
                  <a:srgbClr val="000000"/>
                </a:solidFill>
              </a:rPr>
              <a:t>- подстропильная ферма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6 </a:t>
            </a:r>
            <a:r>
              <a:rPr lang="ru-RU" altLang="ru-RU" sz="1600" i="1" dirty="0">
                <a:solidFill>
                  <a:srgbClr val="000000"/>
                </a:solidFill>
              </a:rPr>
              <a:t>- средняя колонна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7 </a:t>
            </a:r>
            <a:r>
              <a:rPr lang="ru-RU" altLang="ru-RU" sz="1600" i="1" dirty="0">
                <a:solidFill>
                  <a:srgbClr val="000000"/>
                </a:solidFill>
              </a:rPr>
              <a:t>- связи по средним рядам колонн(портальные)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8 </a:t>
            </a:r>
            <a:r>
              <a:rPr lang="ru-RU" altLang="ru-RU" sz="1600" i="1" dirty="0">
                <a:solidFill>
                  <a:srgbClr val="000000"/>
                </a:solidFill>
              </a:rPr>
              <a:t>- связи по крайним рядам колонн(крестовые)</a:t>
            </a:r>
          </a:p>
          <a:p>
            <a:pPr eaLnBrk="1" hangingPunct="1"/>
            <a:r>
              <a:rPr lang="ru-RU" altLang="ru-RU" sz="1600" b="1" i="1" dirty="0">
                <a:solidFill>
                  <a:srgbClr val="000000"/>
                </a:solidFill>
              </a:rPr>
              <a:t>9 </a:t>
            </a:r>
            <a:r>
              <a:rPr lang="ru-RU" altLang="ru-RU" sz="1600" i="1" dirty="0">
                <a:solidFill>
                  <a:srgbClr val="000000"/>
                </a:solidFill>
              </a:rPr>
              <a:t>- распорки по крайним рядам колонн</a:t>
            </a:r>
          </a:p>
          <a:p>
            <a:pPr algn="ctr" eaLnBrk="1" hangingPunct="1"/>
            <a:endParaRPr lang="ru-RU" altLang="ru-RU" sz="1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527050"/>
            <a:ext cx="1035372" cy="381670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868613" y="3316288"/>
            <a:ext cx="5111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400"/>
          </a:p>
        </p:txBody>
      </p:sp>
      <p:pic>
        <p:nvPicPr>
          <p:cNvPr id="19461" name="Picture 12" descr="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" y="3321522"/>
            <a:ext cx="5698774" cy="30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D:\Презентация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21" y="3409163"/>
            <a:ext cx="3187985" cy="29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"/>
          <p:cNvSpPr txBox="1">
            <a:spLocks noChangeArrowheads="1"/>
          </p:cNvSpPr>
          <p:nvPr/>
        </p:nvSpPr>
        <p:spPr bwMode="blackWhite">
          <a:xfrm>
            <a:off x="1475656" y="329407"/>
            <a:ext cx="49958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FF0000"/>
                </a:solidFill>
              </a:rPr>
              <a:t>Фундаментные балки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200538" y="1331672"/>
            <a:ext cx="487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kumimoji="0" lang="ru-RU" altLang="ru-RU" dirty="0"/>
              <a:t>Служат для передачи нагрузок от наружных стен на фундаменты </a:t>
            </a:r>
          </a:p>
        </p:txBody>
      </p: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73" y="1154907"/>
            <a:ext cx="3139950" cy="20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Эл</a:t>
            </a:r>
            <a:r>
              <a:rPr lang="ru-RU" dirty="0" smtClean="0"/>
              <a:t>ементы каркаса одноэтажных производственных </a:t>
            </a:r>
            <a:r>
              <a:rPr lang="ru-RU" dirty="0" smtClean="0"/>
              <a:t>зданий</a:t>
            </a:r>
          </a:p>
          <a:p>
            <a:r>
              <a:rPr lang="ru-RU" dirty="0" smtClean="0"/>
              <a:t>2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Основные конструктивные элементы одноэтажного промышленного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зданий</a:t>
            </a:r>
          </a:p>
          <a:p>
            <a:r>
              <a:rPr lang="ru-RU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Источники</a:t>
            </a: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alt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107504" y="5085184"/>
            <a:ext cx="8640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i="1" dirty="0"/>
              <a:t>a</a:t>
            </a:r>
            <a:r>
              <a:rPr lang="ru-RU" altLang="ru-RU" sz="2000" i="1" dirty="0"/>
              <a:t> - при шаге колонн 6 м; б - при ша­ге колонн 12 м; в - </a:t>
            </a:r>
            <a:r>
              <a:rPr lang="ru-RU" altLang="ru-RU" sz="2000" i="1" dirty="0" err="1"/>
              <a:t>опирание</a:t>
            </a:r>
            <a:r>
              <a:rPr lang="ru-RU" altLang="ru-RU" sz="2000" i="1" dirty="0"/>
              <a:t> балок; </a:t>
            </a:r>
          </a:p>
          <a:p>
            <a:pPr eaLnBrk="1" hangingPunct="1"/>
            <a:r>
              <a:rPr lang="ru-RU" altLang="ru-RU" sz="2000" i="1" dirty="0"/>
              <a:t>1 - </a:t>
            </a:r>
            <a:r>
              <a:rPr lang="ru-RU" altLang="ru-RU" sz="2000" i="1" dirty="0" err="1"/>
              <a:t>набетонка</a:t>
            </a:r>
            <a:r>
              <a:rPr lang="ru-RU" altLang="ru-RU" sz="2000" i="1" dirty="0"/>
              <a:t>; 2 - слой раствора; 3 - опорный столбик; 4 - фундаментная балка;</a:t>
            </a:r>
          </a:p>
        </p:txBody>
      </p:sp>
      <p:pic>
        <p:nvPicPr>
          <p:cNvPr id="20486" name="Picture 2" descr="D:\00 Мария док\УМК\МАСПК\СПбГАУ\6 сем\Новая папка\Дятков - 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85547" cy="462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166688" y="5373216"/>
            <a:ext cx="87137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1700" b="1" i="1" dirty="0"/>
          </a:p>
          <a:p>
            <a:pPr eaLnBrk="1" hangingPunct="1"/>
            <a:r>
              <a:rPr lang="ru-RU" altLang="ru-RU" sz="1700" i="1" dirty="0"/>
              <a:t>1 — колонны; 2 — фундаменты; 3 — рядовая фундаментная балка; 5 — столбики </a:t>
            </a:r>
          </a:p>
        </p:txBody>
      </p:sp>
      <p:pic>
        <p:nvPicPr>
          <p:cNvPr id="21510" name="Picture 10" descr="D:\00 Мария док\УМК\МАСПК\СПбГАУ\6 сем\Картинк\Подкр - 000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88640"/>
            <a:ext cx="88397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81619" y="4149080"/>
            <a:ext cx="90725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>
                <a:solidFill>
                  <a:srgbClr val="F3EDA3"/>
                </a:solidFill>
              </a:rPr>
              <a:t>Детали фундаментов крайнего ряда колонн:</a:t>
            </a:r>
          </a:p>
          <a:p>
            <a:pPr eaLnBrk="1" hangingPunct="1"/>
            <a:r>
              <a:rPr lang="ru-RU" altLang="ru-RU" sz="1800" i="1" dirty="0"/>
              <a:t>1 — песок; 2 — щебеночная подготовка; 3 — асфальтовое или бетонное покрытие; </a:t>
            </a:r>
          </a:p>
          <a:p>
            <a:pPr eaLnBrk="1" hangingPunct="1"/>
            <a:r>
              <a:rPr lang="ru-RU" altLang="ru-RU" sz="1800" i="1" dirty="0"/>
              <a:t>4 — гидроизоляция; 5 — колонна; 6 — шлак или крупнозернистый песок; 7 — столбики; </a:t>
            </a:r>
          </a:p>
          <a:p>
            <a:pPr eaLnBrk="1" hangingPunct="1"/>
            <a:r>
              <a:rPr lang="ru-RU" altLang="ru-RU" sz="1800" i="1" dirty="0"/>
              <a:t>8 — фундаментная балка; 9 - стена</a:t>
            </a:r>
          </a:p>
        </p:txBody>
      </p:sp>
      <p:pic>
        <p:nvPicPr>
          <p:cNvPr id="22534" name="Picture 6" descr="D:\00 Мария док\УМК\МАСПК\СПбГАУ\6 сем\Картинк\05б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00" y="116632"/>
            <a:ext cx="420200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D:\00 Мария док\02 Презентации\6 сем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6632"/>
            <a:ext cx="454646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527049"/>
            <a:ext cx="1035372" cy="346075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8004175" cy="1104900"/>
          </a:xfrm>
        </p:spPr>
        <p:txBody>
          <a:bodyPr/>
          <a:lstStyle/>
          <a:p>
            <a:pPr marL="981075" indent="-981075" algn="ctr" eaLnBrk="1" hangingPunct="1"/>
            <a:r>
              <a:rPr lang="ru-RU" altLang="ru-RU" sz="3200" b="1" dirty="0" smtClean="0">
                <a:solidFill>
                  <a:srgbClr val="DBC9A1"/>
                </a:solidFill>
              </a:rPr>
              <a:t>Продольные элементы каркаса 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3865563" y="3141663"/>
            <a:ext cx="504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3EDA3"/>
              </a:buClr>
              <a:buFont typeface="Wingdings" pitchFamily="2" charset="2"/>
              <a:buChar char="ü"/>
            </a:pPr>
            <a:r>
              <a:rPr kumimoji="0" lang="ru-RU" altLang="ru-RU" sz="1600">
                <a:solidFill>
                  <a:srgbClr val="FFFFFF"/>
                </a:solidFill>
              </a:rPr>
              <a:t>Для повышения устойчивости зданий в продольном направлении предусматривается система стальных вертикальных </a:t>
            </a:r>
            <a:r>
              <a:rPr kumimoji="0" lang="ru-RU" altLang="ru-RU" sz="1600" b="1">
                <a:solidFill>
                  <a:srgbClr val="F3EDA3"/>
                </a:solidFill>
              </a:rPr>
              <a:t>связей между колоннами</a:t>
            </a:r>
            <a:r>
              <a:rPr kumimoji="0" lang="ru-RU" altLang="ru-RU" sz="1600" b="1">
                <a:solidFill>
                  <a:srgbClr val="FF0000"/>
                </a:solidFill>
              </a:rPr>
              <a:t> </a:t>
            </a:r>
            <a:r>
              <a:rPr kumimoji="0" lang="ru-RU" altLang="ru-RU" sz="1600">
                <a:solidFill>
                  <a:srgbClr val="FFFFFF"/>
                </a:solidFill>
              </a:rPr>
              <a:t>(при Н &gt; 9,6 м и в зданиях с мостовыми кранами)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3867150" y="4465638"/>
            <a:ext cx="3044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altLang="ru-RU" sz="1600" b="1" i="1">
                <a:solidFill>
                  <a:srgbClr val="FF0000"/>
                </a:solidFill>
              </a:rPr>
              <a:t>Схемы стальных вертикальных связей между железобетонными колоннами</a:t>
            </a:r>
          </a:p>
          <a:p>
            <a:pPr algn="ctr" eaLnBrk="1" hangingPunct="1"/>
            <a:endParaRPr kumimoji="0" lang="ru-RU" altLang="ru-RU" sz="1600" b="1" i="1">
              <a:solidFill>
                <a:srgbClr val="C00000"/>
              </a:solidFill>
            </a:endParaRPr>
          </a:p>
          <a:p>
            <a:pPr algn="ctr" eaLnBrk="1" hangingPunct="1"/>
            <a:r>
              <a:rPr kumimoji="0" lang="ru-RU" altLang="ru-RU" sz="1600" i="1">
                <a:solidFill>
                  <a:srgbClr val="FFFFFF"/>
                </a:solidFill>
              </a:rPr>
              <a:t>а - крестовые; </a:t>
            </a:r>
          </a:p>
          <a:p>
            <a:pPr algn="ctr" eaLnBrk="1" hangingPunct="1"/>
            <a:r>
              <a:rPr kumimoji="0" lang="ru-RU" altLang="ru-RU" sz="1600" i="1">
                <a:solidFill>
                  <a:srgbClr val="FFFFFF"/>
                </a:solidFill>
              </a:rPr>
              <a:t>б - портальные</a:t>
            </a: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3898900" y="1906588"/>
            <a:ext cx="51847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kumimoji="0" lang="ru-RU" altLang="ru-RU" sz="1600" b="1">
                <a:solidFill>
                  <a:srgbClr val="F3EDA3"/>
                </a:solidFill>
              </a:rPr>
              <a:t>Связи в покрытиях </a:t>
            </a:r>
            <a:r>
              <a:rPr kumimoji="0" lang="ru-RU" altLang="ru-RU" sz="1600">
                <a:solidFill>
                  <a:srgbClr val="FFFFFF"/>
                </a:solidFill>
              </a:rPr>
              <a:t>вертикальные и горизонтальные устраиваются в виде стальных связевых ферм между несущими конструкциями покрытия в крайних шагах температурного блока</a:t>
            </a:r>
          </a:p>
        </p:txBody>
      </p:sp>
      <p:pic>
        <p:nvPicPr>
          <p:cNvPr id="23559" name="Picture 2" descr="D:\Презентация\Тема 12 КР\Картинки Тема 12\Связи\Копия (2) Пр зд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19250"/>
            <a:ext cx="34067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0" name="Прямая со стрелкой 2"/>
          <p:cNvCxnSpPr>
            <a:cxnSpLocks noChangeShapeType="1"/>
          </p:cNvCxnSpPr>
          <p:nvPr/>
        </p:nvCxnSpPr>
        <p:spPr bwMode="auto">
          <a:xfrm flipH="1" flipV="1">
            <a:off x="1347788" y="5219700"/>
            <a:ext cx="3095625" cy="5842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Прямая со стрелкой 4"/>
          <p:cNvCxnSpPr>
            <a:cxnSpLocks noChangeShapeType="1"/>
          </p:cNvCxnSpPr>
          <p:nvPr/>
        </p:nvCxnSpPr>
        <p:spPr bwMode="auto">
          <a:xfrm flipH="1" flipV="1">
            <a:off x="2643188" y="5526088"/>
            <a:ext cx="1871662" cy="55721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Прямая со стрелкой 8"/>
          <p:cNvCxnSpPr>
            <a:cxnSpLocks noChangeShapeType="1"/>
          </p:cNvCxnSpPr>
          <p:nvPr/>
        </p:nvCxnSpPr>
        <p:spPr bwMode="auto">
          <a:xfrm flipH="1" flipV="1">
            <a:off x="3219450" y="1906588"/>
            <a:ext cx="646113" cy="144462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H="1">
            <a:off x="2282825" y="3346450"/>
            <a:ext cx="1582738" cy="28892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4" name="Rectangle 2"/>
          <p:cNvSpPr txBox="1">
            <a:spLocks noChangeArrowheads="1"/>
          </p:cNvSpPr>
          <p:nvPr/>
        </p:nvSpPr>
        <p:spPr bwMode="blackWhite">
          <a:xfrm>
            <a:off x="1814513" y="873125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81075" indent="-981075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FF0000"/>
                </a:solidFill>
              </a:rPr>
              <a:t>Система связей каркаса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14350"/>
            <a:ext cx="1085403" cy="394370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blackWhite">
          <a:xfrm>
            <a:off x="25400" y="159085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81075" indent="-981075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</a:rPr>
              <a:t>Система связей каркаса </a:t>
            </a:r>
          </a:p>
        </p:txBody>
      </p:sp>
      <p:pic>
        <p:nvPicPr>
          <p:cNvPr id="24581" name="Picture 4" descr="D:\Презентация\Тема 12 КР\Картинки Тема 12\Связи\Копия Пр зд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363"/>
            <a:ext cx="6480720" cy="579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313" y="527050"/>
            <a:ext cx="1080587" cy="381670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blackWhite">
          <a:xfrm>
            <a:off x="1943912" y="213768"/>
            <a:ext cx="693361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81075" indent="-981075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</a:rPr>
              <a:t>Подкрановые балки 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036888" y="1616075"/>
            <a:ext cx="301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</a:rPr>
              <a:t> 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2858" y="1021260"/>
            <a:ext cx="8889622" cy="25391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kumimoji="0" lang="ru-RU" sz="1800" dirty="0">
                <a:solidFill>
                  <a:prstClr val="white"/>
                </a:solidFill>
              </a:rPr>
              <a:t>Предназначены для </a:t>
            </a:r>
            <a:r>
              <a:rPr kumimoji="0" lang="ru-RU" sz="1800" dirty="0" err="1">
                <a:solidFill>
                  <a:prstClr val="white"/>
                </a:solidFill>
              </a:rPr>
              <a:t>опирания</a:t>
            </a:r>
            <a:r>
              <a:rPr kumimoji="0" lang="ru-RU" sz="1800" dirty="0">
                <a:solidFill>
                  <a:prstClr val="white"/>
                </a:solidFill>
              </a:rPr>
              <a:t> крановых рельсов, по которым  перемещаются электрические мостовые краны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defRPr/>
            </a:pPr>
            <a:endParaRPr kumimoji="0" lang="ru-RU" sz="1800" dirty="0">
              <a:solidFill>
                <a:prstClr val="white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kumimoji="0" lang="ru-RU" sz="1800" dirty="0">
                <a:solidFill>
                  <a:prstClr val="white"/>
                </a:solidFill>
              </a:rPr>
              <a:t>На подкрановые балки укладывают рельсы, по которым движутся вдоль здания мостовые краны. Одновременно подкрановые балки являются элементами связи между стойками каркаса в продольном направлении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defRPr/>
            </a:pPr>
            <a:endParaRPr kumimoji="0" lang="ru-RU" sz="1800" dirty="0">
              <a:solidFill>
                <a:prstClr val="white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kumimoji="0" lang="ru-RU" sz="1800" dirty="0">
                <a:solidFill>
                  <a:prstClr val="white"/>
                </a:solidFill>
              </a:rPr>
              <a:t>К колоннам балки крепят сваркой закладных деталей и анкерными болтами</a:t>
            </a:r>
          </a:p>
          <a:p>
            <a:pPr>
              <a:defRPr/>
            </a:pPr>
            <a:endParaRPr kumimoji="0" lang="ru-RU" sz="1500" dirty="0">
              <a:solidFill>
                <a:prstClr val="white"/>
              </a:solidFill>
            </a:endParaRPr>
          </a:p>
        </p:txBody>
      </p:sp>
      <p:pic>
        <p:nvPicPr>
          <p:cNvPr id="25607" name="Picture 3" descr="D:\Презентация\Тема 3 о\Темы 13, 14 к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3" y="3271989"/>
            <a:ext cx="3509067" cy="32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 descr="D:\Презентация\cran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65" y="3271989"/>
            <a:ext cx="4668117" cy="31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527050"/>
            <a:ext cx="1035372" cy="381670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blackWhite">
          <a:xfrm>
            <a:off x="1547315" y="107950"/>
            <a:ext cx="712765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81075" indent="-981075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</a:rPr>
              <a:t>Подкрановые балки </a:t>
            </a: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6084168" y="1010400"/>
            <a:ext cx="2590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i="1" dirty="0"/>
              <a:t>а- при шаге колонн 6 м; б - то же, 12 м; </a:t>
            </a:r>
          </a:p>
          <a:p>
            <a:pPr eaLnBrk="1" hangingPunct="1"/>
            <a:r>
              <a:rPr lang="ru-RU" altLang="ru-RU" sz="1800" i="1" dirty="0"/>
              <a:t>в - крепление балок к колоннам; г -крепление кранового рельса к балке;</a:t>
            </a:r>
          </a:p>
          <a:p>
            <a:pPr eaLnBrk="1" hangingPunct="1"/>
            <a:r>
              <a:rPr lang="ru-RU" altLang="ru-RU" sz="1800" i="1" dirty="0"/>
              <a:t>1 - опорный стальной лист; 2 - анкерный болт; 3 - стальная пластинка; </a:t>
            </a:r>
          </a:p>
          <a:p>
            <a:pPr eaLnBrk="1" hangingPunct="1"/>
            <a:r>
              <a:rPr lang="ru-RU" altLang="ru-RU" sz="1800" i="1" dirty="0"/>
              <a:t>4,5- закладные элементы колонны; </a:t>
            </a:r>
          </a:p>
          <a:p>
            <a:pPr eaLnBrk="1" hangingPunct="1"/>
            <a:r>
              <a:rPr lang="ru-RU" altLang="ru-RU" sz="1800" i="1" dirty="0"/>
              <a:t>6- стальная лапка; 7- болт; </a:t>
            </a:r>
          </a:p>
          <a:p>
            <a:pPr eaLnBrk="1" hangingPunct="1"/>
            <a:r>
              <a:rPr lang="ru-RU" altLang="ru-RU" sz="1800" i="1" dirty="0"/>
              <a:t>8 - упругие прокладки толщиной;</a:t>
            </a:r>
          </a:p>
        </p:txBody>
      </p:sp>
      <p:pic>
        <p:nvPicPr>
          <p:cNvPr id="26630" name="Picture 2" descr="D:\00 Мария док\04 Вопросы, билеты, задания\Инд задания\КР 3\Задание\Прилипко\Копия Дятков002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" y="1010399"/>
            <a:ext cx="6052956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036888" y="1616075"/>
            <a:ext cx="301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</a:rPr>
              <a:t> 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36888" y="1616075"/>
            <a:ext cx="3014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</a:rPr>
              <a:t> </a:t>
            </a:r>
            <a:endParaRPr lang="ru-RU" altLang="ru-RU" sz="1600">
              <a:solidFill>
                <a:srgbClr val="C00000"/>
              </a:solidFill>
            </a:endParaRPr>
          </a:p>
        </p:txBody>
      </p:sp>
      <p:pic>
        <p:nvPicPr>
          <p:cNvPr id="27655" name="Picture 2" descr="D:\Презентация\Тема 3 о\Темы 13, 14 к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8" r="5794" b="16742"/>
          <a:stretch>
            <a:fillRect/>
          </a:stretch>
        </p:blipFill>
        <p:spPr bwMode="auto">
          <a:xfrm>
            <a:off x="179512" y="63602"/>
            <a:ext cx="8523390" cy="4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37"/>
          <p:cNvSpPr txBox="1">
            <a:spLocks noChangeArrowheads="1"/>
          </p:cNvSpPr>
          <p:nvPr/>
        </p:nvSpPr>
        <p:spPr bwMode="auto">
          <a:xfrm>
            <a:off x="395536" y="5055688"/>
            <a:ext cx="3527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1 - стальная крепежная планка, </a:t>
            </a:r>
          </a:p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2 - бетон, укладываемый после монтажа и крепления балок, </a:t>
            </a:r>
          </a:p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3 - шайбы</a:t>
            </a:r>
          </a:p>
        </p:txBody>
      </p:sp>
      <p:sp>
        <p:nvSpPr>
          <p:cNvPr id="27657" name="Text Box 37"/>
          <p:cNvSpPr txBox="1">
            <a:spLocks noChangeArrowheads="1"/>
          </p:cNvSpPr>
          <p:nvPr/>
        </p:nvSpPr>
        <p:spPr bwMode="auto">
          <a:xfrm>
            <a:off x="548657" y="4602757"/>
            <a:ext cx="778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 i="1">
                <a:solidFill>
                  <a:srgbClr val="F3EDA3"/>
                </a:solidFill>
              </a:rPr>
              <a:t>Крепление подкрановой балки к колонне:</a:t>
            </a:r>
          </a:p>
        </p:txBody>
      </p:sp>
      <p:sp>
        <p:nvSpPr>
          <p:cNvPr id="27658" name="Text Box 37"/>
          <p:cNvSpPr txBox="1">
            <a:spLocks noChangeArrowheads="1"/>
          </p:cNvSpPr>
          <p:nvPr/>
        </p:nvSpPr>
        <p:spPr bwMode="auto">
          <a:xfrm>
            <a:off x="5169677" y="5055688"/>
            <a:ext cx="3167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4</a:t>
            </a:r>
            <a:r>
              <a:rPr lang="ru-RU" altLang="ru-RU" sz="1600" b="1" i="1" dirty="0">
                <a:solidFill>
                  <a:srgbClr val="FFFFFF"/>
                </a:solidFill>
              </a:rPr>
              <a:t> </a:t>
            </a:r>
            <a:r>
              <a:rPr lang="ru-RU" altLang="ru-RU" sz="1600" i="1" dirty="0">
                <a:solidFill>
                  <a:srgbClr val="FFFFFF"/>
                </a:solidFill>
              </a:rPr>
              <a:t>-</a:t>
            </a:r>
            <a:r>
              <a:rPr lang="ru-RU" altLang="ru-RU" sz="1600" b="1" i="1" dirty="0">
                <a:solidFill>
                  <a:srgbClr val="FFFFFF"/>
                </a:solidFill>
              </a:rPr>
              <a:t> </a:t>
            </a:r>
            <a:r>
              <a:rPr lang="ru-RU" altLang="ru-RU" sz="1600" i="1" dirty="0">
                <a:solidFill>
                  <a:srgbClr val="FFFFFF"/>
                </a:solidFill>
              </a:rPr>
              <a:t>опорный лист, </a:t>
            </a:r>
          </a:p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5 - прижимная планка (лапка), </a:t>
            </a:r>
          </a:p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6 - болт, </a:t>
            </a:r>
          </a:p>
          <a:p>
            <a:pPr eaLnBrk="1" hangingPunct="1"/>
            <a:r>
              <a:rPr lang="ru-RU" altLang="ru-RU" sz="1600" i="1" dirty="0">
                <a:solidFill>
                  <a:srgbClr val="FFFFFF"/>
                </a:solidFill>
              </a:rPr>
              <a:t>7 - упругие прокладки</a:t>
            </a:r>
          </a:p>
          <a:p>
            <a:pPr eaLnBrk="1" hangingPunct="1"/>
            <a:endParaRPr lang="ru-RU" altLang="ru-RU" sz="16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527050"/>
            <a:ext cx="1035372" cy="309662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blackWhite">
          <a:xfrm>
            <a:off x="3203848" y="107950"/>
            <a:ext cx="38290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81075" indent="-981075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</a:rPr>
              <a:t>Обвязочные балки </a:t>
            </a: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595416" y="1916832"/>
            <a:ext cx="315304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dirty="0">
                <a:solidFill>
                  <a:srgbClr val="FFFFFF"/>
                </a:solidFill>
              </a:rPr>
              <a:t>Располагают над оконными проемами, и выполняют функции перемычек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Ø"/>
            </a:pPr>
            <a:endParaRPr kumimoji="0" lang="ru-RU" altLang="ru-RU" sz="20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dirty="0">
                <a:solidFill>
                  <a:srgbClr val="FFFFFF"/>
                </a:solidFill>
              </a:rPr>
              <a:t>Укладывают на стальные опорные столики и крепят к колоннам стальными планками</a:t>
            </a:r>
          </a:p>
        </p:txBody>
      </p:sp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5580112" cy="547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527050"/>
            <a:ext cx="1035372" cy="381670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6681103" y="1700808"/>
            <a:ext cx="213936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i="1" dirty="0"/>
              <a:t>а</a:t>
            </a:r>
            <a:r>
              <a:rPr lang="ru-RU" altLang="ru-RU" sz="2000" dirty="0"/>
              <a:t> — общий вид; </a:t>
            </a:r>
          </a:p>
          <a:p>
            <a:pPr eaLnBrk="1" hangingPunct="1"/>
            <a:r>
              <a:rPr lang="ru-RU" altLang="ru-RU" sz="2000" i="1" dirty="0"/>
              <a:t>б —</a:t>
            </a:r>
            <a:r>
              <a:rPr lang="ru-RU" altLang="ru-RU" sz="2000" dirty="0"/>
              <a:t> узел крепления к колонне; </a:t>
            </a:r>
          </a:p>
          <a:p>
            <a:pPr eaLnBrk="1" hangingPunct="1"/>
            <a:r>
              <a:rPr lang="ru-RU" altLang="ru-RU" sz="2000" dirty="0"/>
              <a:t>1 — стальной опорный столик; </a:t>
            </a:r>
          </a:p>
          <a:p>
            <a:pPr eaLnBrk="1" hangingPunct="1"/>
            <a:r>
              <a:rPr lang="ru-RU" altLang="ru-RU" sz="2000" dirty="0"/>
              <a:t>2 — стальная планка</a:t>
            </a:r>
          </a:p>
        </p:txBody>
      </p:sp>
      <p:pic>
        <p:nvPicPr>
          <p:cNvPr id="29701" name="Picture 2" descr="D:\00 Мария док\УМК\МАСПК\СПбГАУ\6 сем\Картинк\Белиб - 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" y="980728"/>
            <a:ext cx="6650038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"/>
          <p:cNvSpPr txBox="1">
            <a:spLocks noChangeArrowheads="1"/>
          </p:cNvSpPr>
          <p:nvPr/>
        </p:nvSpPr>
        <p:spPr bwMode="blackWhite">
          <a:xfrm>
            <a:off x="3170329" y="107950"/>
            <a:ext cx="38306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81075" indent="-981075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</a:rPr>
              <a:t>Обвязочные балки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1763688" y="1558308"/>
            <a:ext cx="5400600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A5B8C7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C00000"/>
                </a:solidFill>
              </a:rPr>
              <a:t>Конструктивные системы каркаса</a:t>
            </a: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 flipV="1">
            <a:off x="2070297" y="1932781"/>
            <a:ext cx="735012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6384" y="2255398"/>
            <a:ext cx="4032448" cy="3981913"/>
          </a:xfrm>
          <a:prstGeom prst="rect">
            <a:avLst/>
          </a:prstGeom>
          <a:solidFill>
            <a:srgbClr val="9BB0C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</a:rPr>
              <a:t>Стоечно-балочная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Поперечные рамы каркаса образуются колоннами, жестко защемленными в фундаментах, и ригелями, шарнирно соединяемыми с колоннами.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4229672" y="2255397"/>
            <a:ext cx="4518194" cy="3981913"/>
          </a:xfrm>
          <a:prstGeom prst="rect">
            <a:avLst/>
          </a:prstGeom>
          <a:solidFill>
            <a:srgbClr val="9BB0C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</a:rPr>
              <a:t>Рамная</a:t>
            </a:r>
          </a:p>
          <a:p>
            <a:pPr algn="ctr" eaLnBrk="1" hangingPunct="1"/>
            <a:r>
              <a:rPr lang="ru-RU" altLang="ru-RU" dirty="0">
                <a:solidFill>
                  <a:schemeClr val="bg1"/>
                </a:solidFill>
              </a:rPr>
              <a:t>Поперечные рамы образуются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dirty="0" err="1">
                <a:solidFill>
                  <a:schemeClr val="bg1"/>
                </a:solidFill>
              </a:rPr>
              <a:t>трехшарнирными</a:t>
            </a:r>
            <a:r>
              <a:rPr lang="ru-RU" altLang="ru-RU" dirty="0">
                <a:solidFill>
                  <a:schemeClr val="bg1"/>
                </a:solidFill>
              </a:rPr>
              <a:t> рамами: используют две Г-образные </a:t>
            </a:r>
            <a:r>
              <a:rPr lang="ru-RU" altLang="ru-RU" dirty="0" err="1">
                <a:solidFill>
                  <a:schemeClr val="bg1"/>
                </a:solidFill>
              </a:rPr>
              <a:t>полурамы</a:t>
            </a:r>
            <a:r>
              <a:rPr lang="ru-RU" altLang="ru-RU" dirty="0">
                <a:solidFill>
                  <a:schemeClr val="bg1"/>
                </a:solidFill>
              </a:rPr>
              <a:t>, которые шарнирно соединяют в коньковом узле и с фундаментами. Имеют жесткое соединение ригеля со стойкой.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H="1" flipV="1">
            <a:off x="5732063" y="1904560"/>
            <a:ext cx="741363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84" y="13494"/>
            <a:ext cx="9117616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 Эл</a:t>
            </a:r>
            <a:r>
              <a:rPr lang="ru-RU" sz="3200" dirty="0" smtClean="0"/>
              <a:t>ементы </a:t>
            </a:r>
            <a:r>
              <a:rPr lang="ru-RU" sz="3200" dirty="0" smtClean="0"/>
              <a:t>каркаса одноэтажных производственных зданий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Георгиевский О,В, Строительные чертежи.-М.:Архитектура-С,2014г.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Куликов В.П. Стандарты инженерной графики – М.: ФОРУМ-ИНФРА-М, 2013 г.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Кароев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Ю.И. Черчение для строителей – М.: Высшая школа, 2011 г.</a:t>
            </a: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Маклакова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Г., С. М.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.Конструкции гражданских зданий.— М. АСВ, 2014г.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Маслов А. В., Гордеев А. В., Батраков Ю. Г.. Геодезия. –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2015г.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700808"/>
            <a:ext cx="3744416" cy="1104900"/>
          </a:xfrm>
        </p:spPr>
        <p:txBody>
          <a:bodyPr/>
          <a:lstStyle/>
          <a:p>
            <a:r>
              <a:rPr lang="ru-RU" sz="2000" dirty="0"/>
              <a:t>1 — фундаменты; </a:t>
            </a:r>
            <a:br>
              <a:rPr lang="ru-RU" sz="2000" dirty="0"/>
            </a:br>
            <a:r>
              <a:rPr lang="ru-RU" sz="2000" dirty="0"/>
              <a:t>2 — балки покрытия: </a:t>
            </a:r>
            <a:br>
              <a:rPr lang="ru-RU" sz="2000" dirty="0"/>
            </a:br>
            <a:r>
              <a:rPr lang="ru-RU" sz="2000" dirty="0"/>
              <a:t>3 — колонны;</a:t>
            </a:r>
            <a:br>
              <a:rPr lang="ru-RU" sz="2000" dirty="0"/>
            </a:br>
            <a:r>
              <a:rPr lang="ru-RU" sz="2000" dirty="0"/>
              <a:t>4 — покрытия;</a:t>
            </a:r>
            <a:br>
              <a:rPr lang="ru-RU" sz="2000" dirty="0"/>
            </a:br>
            <a:r>
              <a:rPr lang="ru-RU" sz="2000" dirty="0"/>
              <a:t>5 — кровля; </a:t>
            </a:r>
            <a:br>
              <a:rPr lang="ru-RU" sz="2000" dirty="0"/>
            </a:br>
            <a:r>
              <a:rPr lang="ru-RU" sz="2000" dirty="0"/>
              <a:t>6 — наружные стены: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 </a:t>
            </a:r>
            <a:r>
              <a:rPr lang="ru-RU" sz="2000" dirty="0"/>
              <a:t>— окна;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9 </a:t>
            </a:r>
            <a:r>
              <a:rPr lang="ru-RU" sz="2000" dirty="0"/>
              <a:t>—фермы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14 — </a:t>
            </a:r>
            <a:r>
              <a:rPr lang="ru-RU" sz="2000" dirty="0" err="1"/>
              <a:t>полурамы</a:t>
            </a:r>
            <a:r>
              <a:rPr lang="ru-RU" sz="2000" dirty="0"/>
              <a:t>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Место для изображения из Интернета 5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474084"/>
            <a:ext cx="4768391" cy="3558347"/>
          </a:xfrm>
          <a:prstGeom prst="rect">
            <a:avLst/>
          </a:prstGeom>
        </p:spPr>
      </p:pic>
      <p:pic>
        <p:nvPicPr>
          <p:cNvPr id="5" name="Picture 21" descr="D:\00 Мария док\УМК\МАСПК\МАСПК Основн папка\СПбГАУ\6 сем\Рисунок28 - коп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062862" cy="30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6236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я\Тема 12 КР\Картинки Тема 12\2011-09-22_1014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9980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998079" y="1068578"/>
            <a:ext cx="2736974" cy="5240741"/>
          </a:xfrm>
          <a:prstGeom prst="rect">
            <a:avLst/>
          </a:prstGeom>
          <a:solidFill>
            <a:srgbClr val="AFBFC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1 — фундамент: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2 — грунт;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3 — фундаментная балка;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4 — колон­на;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5 — оконный проем;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6 — подкрановая балка;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7—наружная стена;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8 — оконный проем второго яруса;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9 — парапет;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10 и 11— ограждающая и несущая конструкция покрытия;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12 — пол по грунту; </a:t>
            </a:r>
          </a:p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13 — рельсовый путь</a:t>
            </a:r>
          </a:p>
          <a:p>
            <a:pPr eaLnBrk="1" hangingPunct="1"/>
            <a:endParaRPr lang="ru-RU" altLang="ru-RU" sz="1800" i="1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280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731044" y="416718"/>
            <a:ext cx="7632848" cy="623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Стоечно-балочная</a:t>
            </a:r>
            <a:r>
              <a:rPr lang="ru-RU" altLang="ru-RU" sz="3200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система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48" name="Picture 2" descr="D:\Презентация\Тема 12 КР\Картинки Тема 12\Элементы каркаса одноэт промзда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819150"/>
            <a:ext cx="54260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D:\Презентация\Тема 12 КР\Картинки Тема 12\2647716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412875"/>
            <a:ext cx="3168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D:\Презентация\Тема 12 КР\Картинки Тема 12\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494" y="3789040"/>
            <a:ext cx="3321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"/>
          <p:cNvSpPr txBox="1">
            <a:spLocks noChangeArrowheads="1"/>
          </p:cNvSpPr>
          <p:nvPr/>
        </p:nvSpPr>
        <p:spPr bwMode="black">
          <a:xfrm>
            <a:off x="152906" y="4603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pic>
        <p:nvPicPr>
          <p:cNvPr id="7174" name="Picture 2" descr="D:\Мария\02 Презентации\6 сем\Картинк\дОБАВИТЬ\Пром - 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19" y="332656"/>
            <a:ext cx="8767519" cy="523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68519" y="5713090"/>
            <a:ext cx="8767519" cy="596229"/>
          </a:xfrm>
          <a:prstGeom prst="rect">
            <a:avLst/>
          </a:prstGeom>
          <a:solidFill>
            <a:srgbClr val="AFBFC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i="1" dirty="0">
                <a:solidFill>
                  <a:schemeClr val="bg1"/>
                </a:solidFill>
              </a:rPr>
              <a:t>1 — колонна; 2 — ферма; 3 — плита покрытия; 4 — подкрановая балка; </a:t>
            </a:r>
          </a:p>
          <a:p>
            <a:pPr eaLnBrk="1" hangingPunct="1"/>
            <a:endParaRPr lang="ru-RU" altLang="ru-RU" sz="1800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3"/>
          <p:cNvSpPr>
            <a:spLocks noChangeShapeType="1"/>
          </p:cNvSpPr>
          <p:nvPr/>
        </p:nvSpPr>
        <p:spPr bwMode="auto">
          <a:xfrm flipV="1">
            <a:off x="-2413000" y="1757363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Line 14"/>
          <p:cNvSpPr>
            <a:spLocks noChangeShapeType="1"/>
          </p:cNvSpPr>
          <p:nvPr/>
        </p:nvSpPr>
        <p:spPr bwMode="auto">
          <a:xfrm>
            <a:off x="-2413000" y="22606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196" name="Picture 2" descr="D:\Презентация\Тема 12 КР\Картинки Тема 12\2011-07-21_203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5" y="1262944"/>
            <a:ext cx="9066751" cy="54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435" y="7450"/>
            <a:ext cx="832485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 Основные </a:t>
            </a:r>
            <a:r>
              <a:rPr lang="ru-RU" sz="3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конструктивные элементы одноэтажного промышленного здания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Oval 6"/>
          <p:cNvSpPr>
            <a:spLocks noChangeArrowheads="1"/>
          </p:cNvSpPr>
          <p:nvPr/>
        </p:nvSpPr>
        <p:spPr bwMode="gray">
          <a:xfrm>
            <a:off x="6192838" y="2490788"/>
            <a:ext cx="2160587" cy="21605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6302375" y="2651125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gray">
          <a:xfrm>
            <a:off x="6334125" y="266223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gray">
          <a:xfrm>
            <a:off x="6403975" y="2744788"/>
            <a:ext cx="1690688" cy="1690687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511175" y="1844675"/>
            <a:ext cx="2538413" cy="51593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Вдоль наружных стен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3419475" y="1844675"/>
            <a:ext cx="2057400" cy="51593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Внутри здания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6172200" y="1844675"/>
            <a:ext cx="2057400" cy="515938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В торцах здания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9225" name="Text Box 38"/>
          <p:cNvSpPr txBox="1">
            <a:spLocks noChangeArrowheads="1"/>
          </p:cNvSpPr>
          <p:nvPr/>
        </p:nvSpPr>
        <p:spPr bwMode="gray">
          <a:xfrm>
            <a:off x="928688" y="1412875"/>
            <a:ext cx="1411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F3EDA3"/>
                </a:solidFill>
              </a:rPr>
              <a:t>Крайние</a:t>
            </a:r>
          </a:p>
        </p:txBody>
      </p:sp>
      <p:sp>
        <p:nvSpPr>
          <p:cNvPr id="9226" name="Text Box 39"/>
          <p:cNvSpPr txBox="1">
            <a:spLocks noChangeArrowheads="1"/>
          </p:cNvSpPr>
          <p:nvPr/>
        </p:nvSpPr>
        <p:spPr bwMode="gray">
          <a:xfrm>
            <a:off x="3663950" y="1412875"/>
            <a:ext cx="1452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F3EDA3"/>
                </a:solidFill>
              </a:rPr>
              <a:t>Средние</a:t>
            </a:r>
          </a:p>
        </p:txBody>
      </p:sp>
      <p:sp>
        <p:nvSpPr>
          <p:cNvPr id="9227" name="Text Box 40"/>
          <p:cNvSpPr txBox="1">
            <a:spLocks noChangeArrowheads="1"/>
          </p:cNvSpPr>
          <p:nvPr/>
        </p:nvSpPr>
        <p:spPr bwMode="gray">
          <a:xfrm>
            <a:off x="5580063" y="1412875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F3EDA3"/>
                </a:solidFill>
              </a:rPr>
              <a:t>Фахверковые*</a:t>
            </a:r>
          </a:p>
        </p:txBody>
      </p:sp>
      <p:sp>
        <p:nvSpPr>
          <p:cNvPr id="9228" name="Rectangle 2"/>
          <p:cNvSpPr txBox="1">
            <a:spLocks noChangeArrowheads="1"/>
          </p:cNvSpPr>
          <p:nvPr/>
        </p:nvSpPr>
        <p:spPr bwMode="black">
          <a:xfrm>
            <a:off x="0" y="549275"/>
            <a:ext cx="1462088" cy="358775"/>
          </a:xfrm>
          <a:prstGeom prst="rect">
            <a:avLst/>
          </a:prstGeom>
          <a:gradFill rotWithShape="1">
            <a:gsLst>
              <a:gs pos="0">
                <a:srgbClr val="192025"/>
              </a:gs>
              <a:gs pos="100000">
                <a:srgbClr val="2D394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D8B088"/>
              </a:solidFill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22225"/>
            <a:ext cx="9144000" cy="1104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Железобетонные колонны</a:t>
            </a: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5867400" y="2924175"/>
            <a:ext cx="2486025" cy="831850"/>
          </a:xfrm>
          <a:prstGeom prst="rect">
            <a:avLst/>
          </a:prstGeom>
          <a:solidFill>
            <a:srgbClr val="3433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FF0000"/>
                </a:solidFill>
              </a:rPr>
              <a:t>*</a:t>
            </a:r>
            <a:r>
              <a:rPr lang="ru-RU" altLang="ru-RU" sz="1600" b="1" i="1">
                <a:solidFill>
                  <a:srgbClr val="FF0000"/>
                </a:solidFill>
              </a:rPr>
              <a:t>Фахверк </a:t>
            </a:r>
            <a:r>
              <a:rPr lang="ru-RU" altLang="ru-RU" sz="1600" i="1"/>
              <a:t>- каркас для крепления стеновых панелей и восприятия ветровой нагрузки. </a:t>
            </a:r>
          </a:p>
          <a:p>
            <a:pPr eaLnBrk="1" hangingPunct="1"/>
            <a:r>
              <a:rPr lang="ru-RU" altLang="ru-RU" sz="1600" i="1"/>
              <a:t> Устанавливается по линии наружных стен при расстоянии между колоннами основного каркаса, превышающем предельную длину стеновых панелей </a:t>
            </a:r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468313" y="692150"/>
            <a:ext cx="7991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 i="1">
                <a:solidFill>
                  <a:srgbClr val="FF0000"/>
                </a:solidFill>
              </a:rPr>
              <a:t>Колонны основного каркаса      Колонны стенового каркаса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092950" y="1268413"/>
            <a:ext cx="49213" cy="360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1619250" y="1268413"/>
            <a:ext cx="360363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79838" y="1268413"/>
            <a:ext cx="360362" cy="360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5" name="Picture 48" descr="F:\3 курс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514667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2268538" y="2349500"/>
            <a:ext cx="71437" cy="503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5396" idx="2"/>
          </p:cNvCxnSpPr>
          <p:nvPr/>
        </p:nvCxnSpPr>
        <p:spPr>
          <a:xfrm>
            <a:off x="4448175" y="2360613"/>
            <a:ext cx="123825" cy="9969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003800" y="2276475"/>
            <a:ext cx="1223963" cy="13684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.cdb2004210d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5F5F5F"/>
        </a:dk1>
        <a:lt1>
          <a:srgbClr val="FFFFFF"/>
        </a:lt1>
        <a:dk2>
          <a:srgbClr val="686B5D"/>
        </a:dk2>
        <a:lt2>
          <a:srgbClr val="DFDFDB"/>
        </a:lt2>
        <a:accent1>
          <a:srgbClr val="9E9E9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CCCC7"/>
        </a:accent5>
        <a:accent6>
          <a:srgbClr val="738F98"/>
        </a:accent6>
        <a:hlink>
          <a:srgbClr val="FFCC66"/>
        </a:hlink>
        <a:folHlink>
          <a:srgbClr val="86BD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8377B1"/>
        </a:accent1>
        <a:accent2>
          <a:srgbClr val="4AA3D0"/>
        </a:accent2>
        <a:accent3>
          <a:srgbClr val="B8B8CA"/>
        </a:accent3>
        <a:accent4>
          <a:srgbClr val="DADADA"/>
        </a:accent4>
        <a:accent5>
          <a:srgbClr val="C1BDD5"/>
        </a:accent5>
        <a:accent6>
          <a:srgbClr val="4293BC"/>
        </a:accent6>
        <a:hlink>
          <a:srgbClr val="81B2F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5452"/>
        </a:dk1>
        <a:lt1>
          <a:srgbClr val="FFFFFF"/>
        </a:lt1>
        <a:dk2>
          <a:srgbClr val="006666"/>
        </a:dk2>
        <a:lt2>
          <a:srgbClr val="FFFF99"/>
        </a:lt2>
        <a:accent1>
          <a:srgbClr val="009999"/>
        </a:accent1>
        <a:accent2>
          <a:srgbClr val="40A468"/>
        </a:accent2>
        <a:accent3>
          <a:srgbClr val="AAB8B8"/>
        </a:accent3>
        <a:accent4>
          <a:srgbClr val="DADADA"/>
        </a:accent4>
        <a:accent5>
          <a:srgbClr val="AACACA"/>
        </a:accent5>
        <a:accent6>
          <a:srgbClr val="39945E"/>
        </a:accent6>
        <a:hlink>
          <a:srgbClr val="ABC13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7.cdb2004210d</Template>
  <TotalTime>4411</TotalTime>
  <Words>1090</Words>
  <Application>Microsoft Office PowerPoint</Application>
  <PresentationFormat>Экран (4:3)</PresentationFormat>
  <Paragraphs>163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7.cdb2004210d</vt:lpstr>
      <vt:lpstr>Image</vt:lpstr>
      <vt:lpstr> КОНСТРУКЦИИ ОДНОЭТАЖНЫХ ПРОИЗВОДСТВЕННЫХ ЗДАНИЙ</vt:lpstr>
      <vt:lpstr>СОДЕРЖАНИЕ</vt:lpstr>
      <vt:lpstr>1 Элементы каркаса одноэтажных производственных зданий</vt:lpstr>
      <vt:lpstr>1 — фундаменты;  2 — балки покрытия:  3 — колонны; 4 — покрытия; 5 — кровля;  6 — наружные стены:  7 — окна;  9 —фермы;  14 — полурамы;  </vt:lpstr>
      <vt:lpstr>Слайд 5</vt:lpstr>
      <vt:lpstr>Слайд 6</vt:lpstr>
      <vt:lpstr>Слайд 7</vt:lpstr>
      <vt:lpstr>2 Основные конструктивные элементы одноэтажного промышленного здания</vt:lpstr>
      <vt:lpstr>Железобетонные колонны</vt:lpstr>
      <vt:lpstr>Слайд 10</vt:lpstr>
      <vt:lpstr>Слайд 11</vt:lpstr>
      <vt:lpstr>Слайд 12</vt:lpstr>
      <vt:lpstr>Фундаменты под колонны</vt:lpstr>
      <vt:lpstr>Слайд 14</vt:lpstr>
      <vt:lpstr> Фундаменты под колонны</vt:lpstr>
      <vt:lpstr> Фундаменты под колонны</vt:lpstr>
      <vt:lpstr> Фундаменты</vt:lpstr>
      <vt:lpstr> Продольные элементы каркаса </vt:lpstr>
      <vt:lpstr>Слайд 19</vt:lpstr>
      <vt:lpstr>Слайд 20</vt:lpstr>
      <vt:lpstr>Слайд 21</vt:lpstr>
      <vt:lpstr>Слайд 22</vt:lpstr>
      <vt:lpstr>Продольные элементы каркаса </vt:lpstr>
      <vt:lpstr>Слайд 24</vt:lpstr>
      <vt:lpstr>Слайд 25</vt:lpstr>
      <vt:lpstr>Слайд 26</vt:lpstr>
      <vt:lpstr>Слайд 27</vt:lpstr>
      <vt:lpstr>Слайд 28</vt:lpstr>
      <vt:lpstr>Слайд 29</vt:lpstr>
      <vt:lpstr>Источники: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соображения</dc:title>
  <dc:creator>www.MRMARKER.ru</dc:creator>
  <cp:lastModifiedBy>Антипина Татьяна Витальевна</cp:lastModifiedBy>
  <cp:revision>403</cp:revision>
  <cp:lastPrinted>1601-01-01T00:00:00Z</cp:lastPrinted>
  <dcterms:created xsi:type="dcterms:W3CDTF">2004-08-17T19:17:13Z</dcterms:created>
  <dcterms:modified xsi:type="dcterms:W3CDTF">2021-04-07T08:48:00Z</dcterms:modified>
</cp:coreProperties>
</file>