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9" r:id="rId20"/>
    <p:sldId id="275" r:id="rId21"/>
    <p:sldId id="276" r:id="rId22"/>
    <p:sldId id="27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2425" autoAdjust="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ru-RU"/>
          </a:p>
        </p:txBody>
      </p:sp>
      <p:sp>
        <p:nvSpPr>
          <p:cNvPr id="399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081DA6D2-4DB0-4E77-B42C-32ACDA774987}" type="datetimeFigureOut">
              <a:rPr lang="ru-RU"/>
              <a:pPr>
                <a:defRPr/>
              </a:pPr>
              <a:t>05.10.2021</a:t>
            </a:fld>
            <a:endParaRPr lang="ru-RU"/>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399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ru-RU"/>
          </a:p>
        </p:txBody>
      </p:sp>
      <p:sp>
        <p:nvSpPr>
          <p:cNvPr id="399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57B2C68E-A202-4AAB-9583-A974D0D1A560}" type="slidenum">
              <a:rPr lang="ru-RU"/>
              <a:pPr>
                <a:defRPr/>
              </a:pPr>
              <a:t>‹#›</a:t>
            </a:fld>
            <a:endParaRPr lang="ru-RU"/>
          </a:p>
        </p:txBody>
      </p:sp>
    </p:spTree>
    <p:extLst>
      <p:ext uri="{BB962C8B-B14F-4D97-AF65-F5344CB8AC3E}">
        <p14:creationId xmlns:p14="http://schemas.microsoft.com/office/powerpoint/2010/main" xmlns="" val="41219242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a:ln/>
        </p:spPr>
      </p:sp>
      <p:sp>
        <p:nvSpPr>
          <p:cNvPr id="3584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a:ln/>
        </p:spPr>
      </p:sp>
      <p:sp>
        <p:nvSpPr>
          <p:cNvPr id="3789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spect="1" noChangeArrowheads="1" noTextEdit="1"/>
          </p:cNvSpPr>
          <p:nvPr>
            <p:ph type="sldImg"/>
          </p:nvPr>
        </p:nvSpPr>
        <p:spPr>
          <a:ln/>
        </p:spPr>
      </p:sp>
      <p:sp>
        <p:nvSpPr>
          <p:cNvPr id="4198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spect="1" noChangeArrowheads="1" noTextEdit="1"/>
          </p:cNvSpPr>
          <p:nvPr>
            <p:ph type="sldImg"/>
          </p:nvPr>
        </p:nvSpPr>
        <p:spPr>
          <a:ln/>
        </p:spPr>
      </p:sp>
      <p:sp>
        <p:nvSpPr>
          <p:cNvPr id="4403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spect="1" noChangeArrowheads="1" noTextEdit="1"/>
          </p:cNvSpPr>
          <p:nvPr>
            <p:ph type="sldImg"/>
          </p:nvPr>
        </p:nvSpPr>
        <p:spPr>
          <a:ln/>
        </p:spPr>
      </p:sp>
      <p:sp>
        <p:nvSpPr>
          <p:cNvPr id="4608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a:ln/>
        </p:spPr>
      </p:sp>
      <p:sp>
        <p:nvSpPr>
          <p:cNvPr id="4813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ChangeArrowheads="1" noTextEdit="1"/>
          </p:cNvSpPr>
          <p:nvPr>
            <p:ph type="sldImg"/>
          </p:nvPr>
        </p:nvSpPr>
        <p:spPr>
          <a:ln/>
        </p:spPr>
      </p:sp>
      <p:sp>
        <p:nvSpPr>
          <p:cNvPr id="5017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a:ln/>
        </p:spPr>
      </p:sp>
      <p:sp>
        <p:nvSpPr>
          <p:cNvPr id="5222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spect="1" noChangeArrowheads="1" noTextEdit="1"/>
          </p:cNvSpPr>
          <p:nvPr>
            <p:ph type="sldImg"/>
          </p:nvPr>
        </p:nvSpPr>
        <p:spPr>
          <a:ln/>
        </p:spPr>
      </p:sp>
      <p:sp>
        <p:nvSpPr>
          <p:cNvPr id="5427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ChangeArrowheads="1" noTextEdit="1"/>
          </p:cNvSpPr>
          <p:nvPr>
            <p:ph type="sldImg"/>
          </p:nvPr>
        </p:nvSpPr>
        <p:spPr>
          <a:ln/>
        </p:spPr>
      </p:sp>
      <p:sp>
        <p:nvSpPr>
          <p:cNvPr id="5632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spect="1" noChangeArrowheads="1" noTextEdit="1"/>
          </p:cNvSpPr>
          <p:nvPr>
            <p:ph type="sldImg"/>
          </p:nvPr>
        </p:nvSpPr>
        <p:spPr>
          <a:ln/>
        </p:spPr>
      </p:sp>
      <p:sp>
        <p:nvSpPr>
          <p:cNvPr id="5837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a:ln/>
        </p:spPr>
      </p:sp>
      <p:sp>
        <p:nvSpPr>
          <p:cNvPr id="6041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a:ln/>
        </p:spPr>
      </p:sp>
      <p:sp>
        <p:nvSpPr>
          <p:cNvPr id="3379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36"/>
            <a:ext cx="7772400" cy="1928826"/>
          </a:xfrm>
        </p:spPr>
        <p:txBody>
          <a:bodyPr/>
          <a:lstStyle>
            <a:lvl1pPr algn="ctr">
              <a:defRPr sz="4800"/>
            </a:lvl1pPr>
          </a:lstStyle>
          <a:p>
            <a:r>
              <a:rPr lang="ru-RU" smtClean="0"/>
              <a:t>Образец заголовка</a:t>
            </a:r>
            <a:endParaRPr lang="en-US"/>
          </a:p>
        </p:txBody>
      </p:sp>
      <p:sp>
        <p:nvSpPr>
          <p:cNvPr id="3" name="Subtitle 2"/>
          <p:cNvSpPr>
            <a:spLocks noGrp="1"/>
          </p:cNvSpPr>
          <p:nvPr>
            <p:ph type="subTitle" idx="1"/>
          </p:nvPr>
        </p:nvSpPr>
        <p:spPr>
          <a:xfrm>
            <a:off x="1371600" y="3390912"/>
            <a:ext cx="6400800" cy="1752600"/>
          </a:xfrm>
        </p:spPr>
        <p:txBody>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Date Placeholder 3"/>
          <p:cNvSpPr>
            <a:spLocks noGrp="1"/>
          </p:cNvSpPr>
          <p:nvPr>
            <p:ph type="dt" sz="half" idx="10"/>
          </p:nvPr>
        </p:nvSpPr>
        <p:spPr/>
        <p:txBody>
          <a:bodyPr/>
          <a:lstStyle>
            <a:lvl1pPr>
              <a:defRPr/>
            </a:lvl1pPr>
          </a:lstStyle>
          <a:p>
            <a:pPr>
              <a:defRPr/>
            </a:pPr>
            <a:fld id="{57A233BC-ED13-4F0C-B4F9-FDE09E3D76A6}" type="datetimeFigureOut">
              <a:rPr lang="en-US"/>
              <a:pPr>
                <a:defRPr/>
              </a:pPr>
              <a:t>10/5/2021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674D3E-5E44-4819-85C5-6C3F1A09791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1500174"/>
            <a:ext cx="8229600" cy="485778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1ABC9FBB-6350-4598-A4D9-48E03AFACD4D}" type="datetimeFigureOut">
              <a:rPr lang="en-US"/>
              <a:pPr>
                <a:defRPr/>
              </a:pPr>
              <a:t>10/5/2021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3F8AC3-BF69-415F-B8CB-6480D201779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2330" y="274638"/>
            <a:ext cx="1614470" cy="6083320"/>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543692" cy="60833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19BECB74-175D-44D8-B33F-99B05B1E71CA}" type="datetimeFigureOut">
              <a:rPr lang="en-US"/>
              <a:pPr>
                <a:defRPr/>
              </a:pPr>
              <a:t>10/5/2021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A092C9-96A0-4137-BE1C-AF2768FEC38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F136387-4334-4411-BCB6-61AB43E79323}" type="datetimeFigureOut">
              <a:rPr lang="en-US"/>
              <a:pPr>
                <a:defRPr/>
              </a:pPr>
              <a:t>10/5/2021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F9E321-D20E-4BC9-84C2-CEFE7A4F457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3214676"/>
            <a:ext cx="7772400" cy="1500209"/>
          </a:xfrm>
        </p:spPr>
        <p:txBody>
          <a:bodyPr anchor="t"/>
          <a:lstStyle>
            <a:lvl1pPr algn="ctr">
              <a:defRPr sz="4000" b="1" cap="all"/>
            </a:lvl1pPr>
          </a:lstStyle>
          <a:p>
            <a:r>
              <a:rPr lang="ru-RU" smtClean="0"/>
              <a:t>Образец заголовка</a:t>
            </a:r>
            <a:endParaRPr lang="en-US"/>
          </a:p>
        </p:txBody>
      </p:sp>
      <p:sp>
        <p:nvSpPr>
          <p:cNvPr id="3" name="Text Placeholder 2"/>
          <p:cNvSpPr>
            <a:spLocks noGrp="1"/>
          </p:cNvSpPr>
          <p:nvPr>
            <p:ph type="body" idx="1"/>
          </p:nvPr>
        </p:nvSpPr>
        <p:spPr>
          <a:xfrm>
            <a:off x="722313" y="1714488"/>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7B1BDCCA-3CEF-4E3F-B585-6BAE713F6034}" type="datetimeFigureOut">
              <a:rPr lang="en-US"/>
              <a:pPr>
                <a:defRPr/>
              </a:pPr>
              <a:t>10/5/2021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707248-F370-4236-AF1F-1B296790156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757758"/>
          </a:xfrm>
          <a:ln w="3175">
            <a:solidFill>
              <a:schemeClr val="tx2">
                <a:shade val="50000"/>
              </a:schemeClr>
            </a:solidFill>
          </a:ln>
          <a:effectLst/>
        </p:spPr>
        <p:txBody>
          <a:bodyPr/>
          <a:lstStyle>
            <a:lvl1pPr algn="l">
              <a:defRPr sz="2800">
                <a:effectLst/>
              </a:defRPr>
            </a:lvl1pPr>
            <a:lvl2pPr algn="l">
              <a:defRPr sz="2400">
                <a:effectLst/>
              </a:defRPr>
            </a:lvl2pPr>
            <a:lvl3pPr algn="l">
              <a:defRPr sz="2000">
                <a:effectLst/>
              </a:defRPr>
            </a:lvl3pPr>
            <a:lvl4pPr algn="l">
              <a:defRPr sz="1800">
                <a:effectLst/>
              </a:defRPr>
            </a:lvl4pPr>
            <a:lvl5pPr algn="l">
              <a:defRPr sz="1800">
                <a:effectLst/>
              </a:defRPr>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757758"/>
          </a:xfrm>
          <a:ln w="3175">
            <a:solidFill>
              <a:schemeClr val="tx2">
                <a:shade val="50000"/>
              </a:schemeClr>
            </a:solidFill>
          </a:ln>
          <a:effectLst/>
        </p:spPr>
        <p:txBody>
          <a:bodyPr/>
          <a:lstStyle>
            <a:lvl1pPr algn="l">
              <a:defRPr sz="2800"/>
            </a:lvl1pPr>
            <a:lvl2pPr algn="l">
              <a:defRPr sz="2400"/>
            </a:lvl2pPr>
            <a:lvl3pPr algn="l">
              <a:defRPr sz="2000"/>
            </a:lvl3pPr>
            <a:lvl4pPr algn="l">
              <a:defRPr sz="1800"/>
            </a:lvl4pPr>
            <a:lvl5pPr algn="l">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fld id="{9930168B-05C1-4E48-BAEF-9D0A3124CDE2}" type="datetimeFigureOut">
              <a:rPr lang="en-US"/>
              <a:pPr>
                <a:defRPr/>
              </a:pPr>
              <a:t>10/5/2021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D8C38B-86DF-4105-AC9E-64049DF6A1F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a:ln w="3175">
            <a:solidFill>
              <a:schemeClr val="tx2">
                <a:shade val="50000"/>
              </a:schemeClr>
            </a:solidFill>
          </a:ln>
          <a:effectLst/>
        </p:spPr>
        <p:txBody>
          <a:bodyPr anchor="ctr">
            <a:scene3d>
              <a:camera prst="orthographicFront"/>
              <a:lightRig rig="glow" dir="tl">
                <a:rot lat="0" lon="0" rev="5400000"/>
              </a:lightRig>
            </a:scene3d>
            <a:sp3d contourW="12700">
              <a:bevelT w="25400" h="25400"/>
              <a:contourClr>
                <a:schemeClr val="accent6">
                  <a:shade val="73000"/>
                </a:schemeClr>
              </a:contourClr>
            </a:sp3d>
          </a:bodyPr>
          <a:lstStyle>
            <a:lvl1pPr marL="0" indent="0" algn="ctr">
              <a:buNone/>
              <a:defRPr lang="zh-CN" altLang="en-US" sz="2800" b="1" dirty="0" smtClean="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defRPr>
            </a:lvl1pPr>
            <a:lvl2pPr marL="457200" indent="0" algn="ctr">
              <a:buNone/>
              <a:defRPr lang="zh-CN" altLang="en-US" sz="2400" b="1" dirty="0" smtClean="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defRPr>
            </a:lvl2pPr>
            <a:lvl3pPr marL="914400" indent="0" algn="ctr">
              <a:buNone/>
              <a:defRPr lang="zh-CN" altLang="en-US" sz="2000" b="1" dirty="0" smtClean="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defRPr>
            </a:lvl3pPr>
            <a:lvl4pPr marL="1371600" indent="0" algn="ctr">
              <a:buNone/>
              <a:defRPr lang="zh-CN" altLang="en-US" sz="1800" b="1" dirty="0" smtClean="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defRPr>
            </a:lvl4pPr>
            <a:lvl5pPr marL="1828800" indent="0" algn="ctr">
              <a:buNone/>
              <a:defRPr lang="zh-CN" altLang="en-US" sz="1600" b="1" dirty="0" smtClean="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57200" y="2174875"/>
            <a:ext cx="4040188" cy="4183083"/>
          </a:xfrm>
          <a:ln w="3175">
            <a:solidFill>
              <a:schemeClr val="tx2">
                <a:shade val="50000"/>
              </a:schemeClr>
            </a:solidFill>
          </a:ln>
          <a:effectLst/>
        </p:spPr>
        <p:txBody>
          <a:bodyPr/>
          <a:lstStyle>
            <a:lvl1pPr algn="l">
              <a:defRPr sz="2400"/>
            </a:lvl1pPr>
            <a:lvl2pPr algn="l">
              <a:defRPr sz="2000"/>
            </a:lvl2pPr>
            <a:lvl3pPr algn="l">
              <a:defRPr sz="1800"/>
            </a:lvl3pPr>
            <a:lvl4pPr algn="l">
              <a:defRPr sz="1600"/>
            </a:lvl4pPr>
            <a:lvl5pPr algn="l">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a:ln w="3175">
            <a:solidFill>
              <a:schemeClr val="tx2">
                <a:shade val="50000"/>
              </a:schemeClr>
            </a:solidFill>
          </a:ln>
          <a:effectLst/>
        </p:spPr>
        <p:txBody>
          <a:bodyPr anchor="ctr">
            <a:scene3d>
              <a:camera prst="orthographicFront"/>
              <a:lightRig rig="flat" dir="t">
                <a:rot lat="0" lon="0" rev="18900000"/>
              </a:lightRig>
            </a:scene3d>
            <a:sp3d extrusionH="31750" contourW="6350" prstMaterial="powder">
              <a:bevelT w="19050" h="19050" prst="angle"/>
              <a:contourClr>
                <a:schemeClr val="accent1">
                  <a:tint val="100000"/>
                  <a:shade val="100000"/>
                  <a:hueMod val="100000"/>
                  <a:satMod val="100000"/>
                </a:schemeClr>
              </a:contourClr>
            </a:sp3d>
          </a:bodyPr>
          <a:lstStyle>
            <a:lvl1pPr marL="0" indent="0" algn="ctr">
              <a:buNone/>
              <a:defRPr lang="zh-CN" altLang="en-US" sz="2800" b="1" dirty="0" smtClean="0">
                <a:ln/>
                <a:solidFill>
                  <a:schemeClr val="accent1"/>
                </a:solidFill>
                <a:effectLst/>
              </a:defRPr>
            </a:lvl1pPr>
            <a:lvl2pPr marL="457200" indent="0" algn="ctr">
              <a:buNone/>
              <a:defRPr lang="zh-CN" altLang="en-US" sz="2400" b="1" dirty="0" smtClean="0">
                <a:ln/>
                <a:solidFill>
                  <a:schemeClr val="accent1"/>
                </a:solidFill>
                <a:effectLst/>
              </a:defRPr>
            </a:lvl2pPr>
            <a:lvl3pPr marL="914400" indent="0" algn="ctr">
              <a:buNone/>
              <a:defRPr lang="zh-CN" altLang="en-US" sz="2000" b="1" dirty="0" smtClean="0">
                <a:ln/>
                <a:solidFill>
                  <a:schemeClr val="accent1"/>
                </a:solidFill>
                <a:effectLst/>
              </a:defRPr>
            </a:lvl3pPr>
            <a:lvl4pPr marL="1371600" indent="0" algn="ctr">
              <a:buNone/>
              <a:defRPr lang="zh-CN" altLang="en-US" sz="1800" b="1" dirty="0" smtClean="0">
                <a:ln/>
                <a:solidFill>
                  <a:schemeClr val="accent1"/>
                </a:solidFill>
                <a:effectLst/>
              </a:defRPr>
            </a:lvl4pPr>
            <a:lvl5pPr marL="1828800" indent="0" algn="ctr">
              <a:buNone/>
              <a:defRPr lang="zh-CN" altLang="en-US" sz="1600" b="1" dirty="0" smtClean="0">
                <a:ln/>
                <a:solidFill>
                  <a:schemeClr val="accent1"/>
                </a:solidFill>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Content Placeholder 5"/>
          <p:cNvSpPr>
            <a:spLocks noGrp="1"/>
          </p:cNvSpPr>
          <p:nvPr>
            <p:ph sz="quarter" idx="4"/>
          </p:nvPr>
        </p:nvSpPr>
        <p:spPr>
          <a:xfrm>
            <a:off x="4645026" y="2174875"/>
            <a:ext cx="4041775" cy="4183083"/>
          </a:xfrm>
          <a:ln w="3175">
            <a:solidFill>
              <a:schemeClr val="tx2">
                <a:shade val="50000"/>
              </a:schemeClr>
            </a:solidFill>
          </a:ln>
          <a:effectLst/>
        </p:spPr>
        <p:txBody>
          <a:bodyPr/>
          <a:lstStyle>
            <a:lvl1pPr algn="l">
              <a:defRPr sz="2400"/>
            </a:lvl1pPr>
            <a:lvl2pPr algn="l">
              <a:defRPr sz="2000"/>
            </a:lvl2pPr>
            <a:lvl3pPr algn="l">
              <a:defRPr sz="1800"/>
            </a:lvl3pPr>
            <a:lvl4pPr algn="l">
              <a:defRPr sz="1600"/>
            </a:lvl4pPr>
            <a:lvl5pPr algn="l">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3"/>
          <p:cNvSpPr>
            <a:spLocks noGrp="1"/>
          </p:cNvSpPr>
          <p:nvPr>
            <p:ph type="dt" sz="half" idx="10"/>
          </p:nvPr>
        </p:nvSpPr>
        <p:spPr/>
        <p:txBody>
          <a:bodyPr/>
          <a:lstStyle>
            <a:lvl1pPr>
              <a:defRPr/>
            </a:lvl1pPr>
          </a:lstStyle>
          <a:p>
            <a:pPr>
              <a:defRPr/>
            </a:pPr>
            <a:fld id="{3DDC71E0-8B32-4072-BD10-47520E02928B}" type="datetimeFigureOut">
              <a:rPr lang="en-US"/>
              <a:pPr>
                <a:defRPr/>
              </a:pPr>
              <a:t>10/5/2021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B4D27A2-E490-49CE-A522-D5BCBA3C724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EFFB2476-7FFB-4360-9F21-FD141AB3A200}" type="datetimeFigureOut">
              <a:rPr lang="en-US"/>
              <a:pPr>
                <a:defRPr/>
              </a:pPr>
              <a:t>10/5/2021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9D542E4-6DBB-45C2-B3C9-771485B65ED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1031391-1EB6-4B97-9D6F-E90829F645C7}" type="datetimeFigureOut">
              <a:rPr lang="en-US"/>
              <a:pPr>
                <a:defRPr/>
              </a:pPr>
              <a:t>10/5/2021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0AC12FC-836C-4EF6-B7E1-FFF9FB43A9A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64108" y="5500702"/>
            <a:ext cx="8228639" cy="857256"/>
          </a:xfrm>
        </p:spPr>
        <p:txBody>
          <a:bodyPr/>
          <a:lstStyle>
            <a:lvl1pPr algn="ctr">
              <a:spcAft>
                <a:spcPts val="0"/>
              </a:spcAft>
              <a:defRPr sz="3200" b="1">
                <a:ln w="6350">
                  <a:solidFill>
                    <a:schemeClr val="tx2">
                      <a:tint val="5000"/>
                    </a:schemeClr>
                  </a:solidFill>
                  <a:prstDash val="solid"/>
                </a:ln>
              </a:defRPr>
            </a:lvl1pPr>
          </a:lstStyle>
          <a:p>
            <a:r>
              <a:rPr lang="ru-RU" smtClean="0"/>
              <a:t>Образец заголовка</a:t>
            </a:r>
            <a:endParaRPr lang="en-US"/>
          </a:p>
        </p:txBody>
      </p:sp>
      <p:sp>
        <p:nvSpPr>
          <p:cNvPr id="3" name="Content Placeholder 2"/>
          <p:cNvSpPr>
            <a:spLocks noGrp="1"/>
          </p:cNvSpPr>
          <p:nvPr>
            <p:ph idx="1"/>
          </p:nvPr>
        </p:nvSpPr>
        <p:spPr>
          <a:xfrm>
            <a:off x="3575050" y="357166"/>
            <a:ext cx="5111750" cy="50720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457211" y="1714488"/>
            <a:ext cx="3008313" cy="3714776"/>
          </a:xfrm>
        </p:spPr>
        <p:txBody>
          <a:bodyPr/>
          <a:lstStyle>
            <a:lvl1pPr marL="0" indent="0">
              <a:spcAft>
                <a:spcPts val="600"/>
              </a:spcAft>
              <a:buNone/>
              <a:defRPr sz="1400"/>
            </a:lvl1pPr>
            <a:lvl2pPr marL="457200" indent="0">
              <a:spcAft>
                <a:spcPts val="600"/>
              </a:spcAft>
              <a:buNone/>
              <a:defRPr sz="1200"/>
            </a:lvl2pPr>
            <a:lvl3pPr marL="914400" indent="0">
              <a:spcAft>
                <a:spcPts val="600"/>
              </a:spcAft>
              <a:buNone/>
              <a:defRPr sz="1000"/>
            </a:lvl3pPr>
            <a:lvl4pPr marL="1371600" indent="0">
              <a:spcAft>
                <a:spcPts val="600"/>
              </a:spcAft>
              <a:buNone/>
              <a:defRPr sz="900"/>
            </a:lvl4pPr>
            <a:lvl5pPr marL="1828800" indent="0">
              <a:spcAft>
                <a:spcPts val="600"/>
              </a:spcAft>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fld id="{2E79D9B9-C2A9-4DB6-99FE-E58E483B61A2}" type="datetimeFigureOut">
              <a:rPr lang="en-US"/>
              <a:pPr>
                <a:defRPr/>
              </a:pPr>
              <a:t>10/5/2021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AA9D9E-197B-4AD5-B4B6-7468A8613DC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5888" y="428604"/>
            <a:ext cx="6172224" cy="566738"/>
          </a:xfrm>
        </p:spPr>
        <p:txBody>
          <a:bodyPr/>
          <a:lstStyle>
            <a:lvl1pPr algn="ctr">
              <a:defRPr sz="2800" b="1">
                <a:ln w="9525">
                  <a:solidFill>
                    <a:schemeClr val="tx2">
                      <a:tint val="5000"/>
                    </a:schemeClr>
                  </a:solidFill>
                  <a:prstDash val="solid"/>
                </a:ln>
              </a:defRPr>
            </a:lvl1pPr>
          </a:lstStyle>
          <a:p>
            <a:r>
              <a:rPr lang="ru-RU" smtClean="0"/>
              <a:t>Образец заголовка</a:t>
            </a:r>
            <a:endParaRPr lang="en-US"/>
          </a:p>
        </p:txBody>
      </p:sp>
      <p:sp>
        <p:nvSpPr>
          <p:cNvPr id="3" name="Picture Placeholder 2"/>
          <p:cNvSpPr>
            <a:spLocks noGrp="1"/>
          </p:cNvSpPr>
          <p:nvPr>
            <p:ph type="pic" idx="1"/>
          </p:nvPr>
        </p:nvSpPr>
        <p:spPr>
          <a:xfrm>
            <a:off x="486000" y="1151862"/>
            <a:ext cx="8172000" cy="4420278"/>
          </a:xfrm>
          <a:prstGeom prst="ellipse">
            <a:avLst/>
          </a:prstGeom>
          <a:ln w="25400" cap="flat" cmpd="sng" algn="ctr">
            <a:solidFill>
              <a:schemeClr val="accent5">
                <a:shade val="75000"/>
              </a:schemeClr>
            </a:solidFill>
            <a:prstDash val="solid"/>
          </a:ln>
          <a:effectLst>
            <a:glow rad="152400">
              <a:schemeClr val="accent5">
                <a:alpha val="75000"/>
              </a:schemeClr>
            </a:glow>
          </a:effectLst>
        </p:spPr>
        <p:style>
          <a:lnRef idx="2">
            <a:schemeClr val="accent5"/>
          </a:lnRef>
          <a:fillRef idx="1">
            <a:schemeClr val="lt1"/>
          </a:fillRef>
          <a:effectRef idx="0">
            <a:schemeClr val="accent5"/>
          </a:effectRef>
          <a:fontRef idx="minor">
            <a:schemeClr val="dk1"/>
          </a:fontRef>
        </p:style>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4" name="Text Placeholder 3"/>
          <p:cNvSpPr>
            <a:spLocks noGrp="1"/>
          </p:cNvSpPr>
          <p:nvPr>
            <p:ph type="body" sz="half" idx="2"/>
          </p:nvPr>
        </p:nvSpPr>
        <p:spPr>
          <a:xfrm>
            <a:off x="1828800" y="5695972"/>
            <a:ext cx="5486400"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fld id="{B1A8BFC2-374C-4BF9-86A1-D0EC688E24AF}" type="datetimeFigureOut">
              <a:rPr lang="en-US"/>
              <a:pPr>
                <a:defRPr/>
              </a:pPr>
              <a:t>10/5/2021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230218-795F-44EF-A53B-775AB0F0063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rtlCol="0" anchor="ctr">
            <a:normAutofit/>
          </a:bodyPr>
          <a:lstStyle/>
          <a:p>
            <a:r>
              <a:rPr lang="ru-RU" smtClean="0"/>
              <a:t>Образец заголовка</a:t>
            </a:r>
            <a:endParaRPr lang="en-US"/>
          </a:p>
        </p:txBody>
      </p:sp>
      <p:sp>
        <p:nvSpPr>
          <p:cNvPr id="1027" name="Text Placeholder 2"/>
          <p:cNvSpPr>
            <a:spLocks noGrp="1"/>
          </p:cNvSpPr>
          <p:nvPr>
            <p:ph type="body" idx="1"/>
          </p:nvPr>
        </p:nvSpPr>
        <p:spPr bwMode="auto">
          <a:xfrm>
            <a:off x="457200" y="1600200"/>
            <a:ext cx="8229600" cy="47577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7010400" y="6492875"/>
            <a:ext cx="2133600" cy="365125"/>
          </a:xfrm>
          <a:prstGeom prst="rect">
            <a:avLst/>
          </a:prstGeom>
        </p:spPr>
        <p:txBody>
          <a:bodyPr vert="horz" rtlCol="0" anchor="ctr"/>
          <a:lstStyle>
            <a:lvl1pPr algn="r" eaLnBrk="1" fontAlgn="auto" latinLnBrk="0" hangingPunct="1">
              <a:spcBef>
                <a:spcPts val="0"/>
              </a:spcBef>
              <a:spcAft>
                <a:spcPts val="0"/>
              </a:spcAft>
              <a:defRPr kumimoji="0" sz="1200">
                <a:solidFill>
                  <a:schemeClr val="tx1">
                    <a:tint val="75000"/>
                  </a:schemeClr>
                </a:solidFill>
                <a:latin typeface="+mn-lt"/>
                <a:cs typeface="+mn-cs"/>
              </a:defRPr>
            </a:lvl1pPr>
          </a:lstStyle>
          <a:p>
            <a:pPr>
              <a:defRPr/>
            </a:pPr>
            <a:fld id="{BAD08531-8888-4209-B888-65A824A32142}" type="datetimeFigureOut">
              <a:rPr lang="en-US"/>
              <a:pPr>
                <a:defRPr/>
              </a:pPr>
              <a:t>10/5/2021</a:t>
            </a:fld>
            <a:endParaRPr lang="en-US"/>
          </a:p>
        </p:txBody>
      </p:sp>
      <p:sp>
        <p:nvSpPr>
          <p:cNvPr id="5" name="Footer Placeholder 4"/>
          <p:cNvSpPr>
            <a:spLocks noGrp="1"/>
          </p:cNvSpPr>
          <p:nvPr>
            <p:ph type="ftr" sz="quarter" idx="3"/>
          </p:nvPr>
        </p:nvSpPr>
        <p:spPr>
          <a:xfrm>
            <a:off x="3124200" y="6492875"/>
            <a:ext cx="2895600" cy="365125"/>
          </a:xfrm>
          <a:prstGeom prst="rect">
            <a:avLst/>
          </a:prstGeom>
        </p:spPr>
        <p:txBody>
          <a:bodyPr vert="horz" rtlCol="0" anchor="ctr"/>
          <a:lstStyle>
            <a:lvl1pPr algn="ctr" eaLnBrk="1" fontAlgn="auto" latinLnBrk="0" hangingPunct="1">
              <a:spcBef>
                <a:spcPts val="0"/>
              </a:spcBef>
              <a:spcAft>
                <a:spcPts val="0"/>
              </a:spcAft>
              <a:defRPr kumimoji="0"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0" y="6492875"/>
            <a:ext cx="571500" cy="365125"/>
          </a:xfrm>
          <a:prstGeom prst="rect">
            <a:avLst/>
          </a:prstGeom>
        </p:spPr>
        <p:txBody>
          <a:bodyPr vert="horz" rtlCol="0" anchor="ctr"/>
          <a:lstStyle>
            <a:lvl1pPr algn="l" eaLnBrk="1" fontAlgn="auto" latinLnBrk="0" hangingPunct="1">
              <a:spcBef>
                <a:spcPts val="0"/>
              </a:spcBef>
              <a:spcAft>
                <a:spcPts val="0"/>
              </a:spcAft>
              <a:defRPr kumimoji="0" sz="1200">
                <a:solidFill>
                  <a:schemeClr val="tx1">
                    <a:tint val="75000"/>
                  </a:schemeClr>
                </a:solidFill>
                <a:latin typeface="+mn-lt"/>
                <a:cs typeface="+mn-cs"/>
              </a:defRPr>
            </a:lvl1pPr>
          </a:lstStyle>
          <a:p>
            <a:pPr>
              <a:defRPr/>
            </a:pPr>
            <a:fld id="{ED1F7B71-3323-4136-BDAD-FBBC266070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6" r:id="rId2"/>
    <p:sldLayoutId id="2147483698" r:id="rId3"/>
    <p:sldLayoutId id="2147483695" r:id="rId4"/>
    <p:sldLayoutId id="2147483694" r:id="rId5"/>
    <p:sldLayoutId id="2147483693" r:id="rId6"/>
    <p:sldLayoutId id="2147483692" r:id="rId7"/>
    <p:sldLayoutId id="2147483691" r:id="rId8"/>
    <p:sldLayoutId id="2147483690" r:id="rId9"/>
    <p:sldLayoutId id="2147483689" r:id="rId10"/>
    <p:sldLayoutId id="2147483688" r:id="rId11"/>
  </p:sldLayoutIdLst>
  <p:txStyles>
    <p:titleStyle>
      <a:lvl1pPr algn="ctr" rtl="0" eaLnBrk="0" fontAlgn="base" hangingPunct="0">
        <a:spcBef>
          <a:spcPct val="0"/>
        </a:spcBef>
        <a:spcAft>
          <a:spcPct val="0"/>
        </a:spcAft>
        <a:defRPr lang="zh-CN" altLang="en-US" sz="4400" b="1" kern="1200" dirty="0">
          <a:ln w="19050">
            <a:solidFill>
              <a:schemeClr val="tx2">
                <a:tint val="5000"/>
              </a:schemeClr>
            </a:solidFill>
            <a:prstDash val="solid"/>
          </a:ln>
          <a:solidFill>
            <a:srgbClr val="FF8000"/>
          </a:solidFill>
          <a:effectLst>
            <a:outerShdw blurRad="50800" dist="50800" dir="7500000" algn="tl">
              <a:srgbClr val="000000">
                <a:shade val="5000"/>
                <a:alpha val="35000"/>
              </a:srgbClr>
            </a:outerShdw>
          </a:effectLst>
          <a:latin typeface="+mj-lt"/>
          <a:ea typeface="+mj-ea"/>
          <a:cs typeface="+mj-cs"/>
        </a:defRPr>
      </a:lvl1pPr>
      <a:lvl2pPr algn="ctr" rtl="0" eaLnBrk="0" fontAlgn="base" hangingPunct="0">
        <a:spcBef>
          <a:spcPct val="0"/>
        </a:spcBef>
        <a:spcAft>
          <a:spcPct val="0"/>
        </a:spcAft>
        <a:defRPr sz="4400" b="1">
          <a:solidFill>
            <a:srgbClr val="FF8000"/>
          </a:solidFill>
          <a:latin typeface="Tw Cen MT" pitchFamily="34" charset="0"/>
        </a:defRPr>
      </a:lvl2pPr>
      <a:lvl3pPr algn="ctr" rtl="0" eaLnBrk="0" fontAlgn="base" hangingPunct="0">
        <a:spcBef>
          <a:spcPct val="0"/>
        </a:spcBef>
        <a:spcAft>
          <a:spcPct val="0"/>
        </a:spcAft>
        <a:defRPr sz="4400" b="1">
          <a:solidFill>
            <a:srgbClr val="FF8000"/>
          </a:solidFill>
          <a:latin typeface="Tw Cen MT" pitchFamily="34" charset="0"/>
        </a:defRPr>
      </a:lvl3pPr>
      <a:lvl4pPr algn="ctr" rtl="0" eaLnBrk="0" fontAlgn="base" hangingPunct="0">
        <a:spcBef>
          <a:spcPct val="0"/>
        </a:spcBef>
        <a:spcAft>
          <a:spcPct val="0"/>
        </a:spcAft>
        <a:defRPr sz="4400" b="1">
          <a:solidFill>
            <a:srgbClr val="FF8000"/>
          </a:solidFill>
          <a:latin typeface="Tw Cen MT" pitchFamily="34" charset="0"/>
        </a:defRPr>
      </a:lvl4pPr>
      <a:lvl5pPr algn="ctr" rtl="0" eaLnBrk="0" fontAlgn="base" hangingPunct="0">
        <a:spcBef>
          <a:spcPct val="0"/>
        </a:spcBef>
        <a:spcAft>
          <a:spcPct val="0"/>
        </a:spcAft>
        <a:defRPr sz="4400" b="1">
          <a:solidFill>
            <a:srgbClr val="FF8000"/>
          </a:solidFill>
          <a:latin typeface="Tw Cen MT" pitchFamily="34" charset="0"/>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0" fontAlgn="base" hangingPunct="0">
        <a:spcBef>
          <a:spcPct val="20000"/>
        </a:spcBef>
        <a:spcAft>
          <a:spcPct val="0"/>
        </a:spcAft>
        <a:buClr>
          <a:schemeClr val="tx2"/>
        </a:buClr>
        <a:buSzPct val="50000"/>
        <a:buFont typeface="Wingdings 2" pitchFamily="18" charset="2"/>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2" pitchFamily="18"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50000"/>
        <a:buFont typeface="Wingdings 2" pitchFamily="18"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SzPct val="50000"/>
        <a:buFont typeface="Wingdings 2" pitchFamily="18"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50000"/>
        <a:buFont typeface="Wingdings 2" pitchFamily="18" charset="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2.jpeg"/><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25.jpeg"/><Relationship Id="rId4" Type="http://schemas.openxmlformats.org/officeDocument/2006/relationships/image" Target="../media/image24.jpeg"/></Relationships>
</file>

<file path=ppt/slides/_rels/slide1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27.jpeg"/></Relationships>
</file>

<file path=ppt/slides/_rels/slide13.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33.jpeg"/><Relationship Id="rId5" Type="http://schemas.openxmlformats.org/officeDocument/2006/relationships/image" Target="../media/image32.jpeg"/><Relationship Id="rId4" Type="http://schemas.openxmlformats.org/officeDocument/2006/relationships/image" Target="../media/image31.jpeg"/></Relationships>
</file>

<file path=ppt/slides/_rels/slide14.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6.jpeg"/><Relationship Id="rId4" Type="http://schemas.openxmlformats.org/officeDocument/2006/relationships/image" Target="../media/image35.jpeg"/></Relationships>
</file>

<file path=ppt/slides/_rels/slide15.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9.jpeg"/><Relationship Id="rId4" Type="http://schemas.openxmlformats.org/officeDocument/2006/relationships/image" Target="../media/image38.jpeg"/></Relationships>
</file>

<file path=ppt/slides/_rels/slide16.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notesSlide" Target="../notesSlides/notesSlide16.xml"/><Relationship Id="rId1" Type="http://schemas.openxmlformats.org/officeDocument/2006/relationships/slideLayout" Target="../slideLayouts/slideLayout4.xml"/><Relationship Id="rId5" Type="http://schemas.openxmlformats.org/officeDocument/2006/relationships/image" Target="../media/image42.jpeg"/><Relationship Id="rId4" Type="http://schemas.openxmlformats.org/officeDocument/2006/relationships/image" Target="../media/image41.jpeg"/></Relationships>
</file>

<file path=ppt/slides/_rels/slide17.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46.jpeg"/><Relationship Id="rId5" Type="http://schemas.openxmlformats.org/officeDocument/2006/relationships/image" Target="../media/image45.jpeg"/><Relationship Id="rId4" Type="http://schemas.openxmlformats.org/officeDocument/2006/relationships/image" Target="../media/image44.jpeg"/></Relationships>
</file>

<file path=ppt/slides/_rels/slide18.xml.rels><?xml version="1.0" encoding="UTF-8" standalone="yes"?>
<Relationships xmlns="http://schemas.openxmlformats.org/package/2006/relationships"><Relationship Id="rId3" Type="http://schemas.openxmlformats.org/officeDocument/2006/relationships/image" Target="../media/image47.jpe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50.jpeg"/><Relationship Id="rId5" Type="http://schemas.openxmlformats.org/officeDocument/2006/relationships/image" Target="../media/image49.jpeg"/><Relationship Id="rId4" Type="http://schemas.openxmlformats.org/officeDocument/2006/relationships/image" Target="../media/image48.jpeg"/></Relationships>
</file>

<file path=ppt/slides/_rels/slide19.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53.jpeg"/><Relationship Id="rId4" Type="http://schemas.openxmlformats.org/officeDocument/2006/relationships/image" Target="../media/image5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image" Target="../media/image54.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56.jpeg"/><Relationship Id="rId4" Type="http://schemas.openxmlformats.org/officeDocument/2006/relationships/image" Target="../media/image55.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image" Target="../media/image59.jpeg"/><Relationship Id="rId5" Type="http://schemas.openxmlformats.org/officeDocument/2006/relationships/image" Target="../media/image58.jpeg"/><Relationship Id="rId4" Type="http://schemas.openxmlformats.org/officeDocument/2006/relationships/image" Target="../media/image57.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3.xml"/><Relationship Id="rId5" Type="http://schemas.openxmlformats.org/officeDocument/2006/relationships/image" Target="../media/image17.jpeg"/><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84170" y="1074716"/>
            <a:ext cx="8315356" cy="2357453"/>
          </a:xfrm>
          <a:effectLst>
            <a:glow rad="228600">
              <a:schemeClr val="accent5">
                <a:satMod val="175000"/>
                <a:alpha val="40000"/>
              </a:schemeClr>
            </a:glow>
          </a:effectLst>
        </p:spPr>
        <p:txBody>
          <a:bodyPr/>
          <a:lstStyle/>
          <a:p>
            <a:pPr eaLnBrk="1" fontAlgn="auto" hangingPunct="1">
              <a:spcAft>
                <a:spcPts val="0"/>
              </a:spcAft>
              <a:defRPr/>
            </a:pPr>
            <a:r>
              <a:rPr lang="ru-RU" sz="6000" i="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GulimChe" pitchFamily="49" charset="-127"/>
                <a:ea typeface="GulimChe" pitchFamily="49" charset="-127"/>
              </a:rPr>
              <a:t>Смысл жизни</a:t>
            </a:r>
            <a:endParaRPr lang="ru-RU" sz="6000" i="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GulimChe" pitchFamily="49" charset="-127"/>
              <a:ea typeface="GulimChe" pitchFamily="49" charset="-127"/>
            </a:endParaRPr>
          </a:p>
        </p:txBody>
      </p:sp>
      <p:sp>
        <p:nvSpPr>
          <p:cNvPr id="14338" name="Подзаголовок 2"/>
          <p:cNvSpPr>
            <a:spLocks noGrp="1"/>
          </p:cNvSpPr>
          <p:nvPr>
            <p:ph type="subTitle" idx="1"/>
          </p:nvPr>
        </p:nvSpPr>
        <p:spPr>
          <a:xfrm>
            <a:off x="4716016" y="6093296"/>
            <a:ext cx="4680520" cy="649288"/>
          </a:xfrm>
        </p:spPr>
        <p:txBody>
          <a:bodyPr/>
          <a:lstStyle/>
          <a:p>
            <a:pPr algn="l" eaLnBrk="1" hangingPunct="1">
              <a:lnSpc>
                <a:spcPct val="80000"/>
              </a:lnSpc>
            </a:pPr>
            <a:r>
              <a:rPr lang="ru-RU" sz="2200" b="1" dirty="0" smtClean="0">
                <a:solidFill>
                  <a:schemeClr val="bg1"/>
                </a:solidFill>
                <a:latin typeface="DFKai-SB" pitchFamily="65" charset="-120"/>
              </a:rPr>
              <a:t>Преподаватель: Базылева Л.В.</a:t>
            </a:r>
            <a:endParaRPr lang="ru-RU" sz="2200" b="1" dirty="0" smtClean="0">
              <a:solidFill>
                <a:schemeClr val="bg1"/>
              </a:solidFill>
              <a:latin typeface="DFKai-SB" pitchFamily="65" charset="-120"/>
            </a:endParaRPr>
          </a:p>
        </p:txBody>
      </p:sp>
      <p:pic>
        <p:nvPicPr>
          <p:cNvPr id="22530" name="Picture 2" descr="http://t3.gstatic.com/images?q=tbn:ANd9GcQ-ijXUobvMH92BzTOOb9PNatC0C9Cdji-Qn9ZtaSqakMDHXt0eWw"/>
          <p:cNvPicPr>
            <a:picLocks noChangeAspect="1" noChangeArrowheads="1"/>
          </p:cNvPicPr>
          <p:nvPr/>
        </p:nvPicPr>
        <p:blipFill>
          <a:blip r:embed="rId3" cstate="print"/>
          <a:srcRect/>
          <a:stretch>
            <a:fillRect/>
          </a:stretch>
        </p:blipFill>
        <p:spPr bwMode="auto">
          <a:xfrm>
            <a:off x="417483" y="3092450"/>
            <a:ext cx="4464875" cy="250033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4340" name="Picture 4" descr="http://t0.gstatic.com/images?q=tbn:ANd9GcSLvAxXW_kT01n0qgdjPubGrX4PBWQ0tzprv7wV2zF5-5qhjdg5"/>
          <p:cNvPicPr>
            <a:picLocks noChangeAspect="1" noChangeArrowheads="1"/>
          </p:cNvPicPr>
          <p:nvPr/>
        </p:nvPicPr>
        <p:blipFill>
          <a:blip r:embed="rId4" cstate="print"/>
          <a:srcRect/>
          <a:stretch>
            <a:fillRect/>
          </a:stretch>
        </p:blipFill>
        <p:spPr bwMode="auto">
          <a:xfrm>
            <a:off x="5795963" y="3141663"/>
            <a:ext cx="2581275" cy="1771650"/>
          </a:xfrm>
          <a:prstGeom prst="rect">
            <a:avLst/>
          </a:prstGeom>
          <a:noFill/>
          <a:ln w="9525">
            <a:noFill/>
            <a:miter lim="800000"/>
            <a:headEnd/>
            <a:tailEnd/>
          </a:ln>
        </p:spPr>
      </p:pic>
      <p:sp>
        <p:nvSpPr>
          <p:cNvPr id="14341" name="Rectangle 6"/>
          <p:cNvSpPr>
            <a:spLocks noChangeArrowheads="1"/>
          </p:cNvSpPr>
          <p:nvPr/>
        </p:nvSpPr>
        <p:spPr bwMode="auto">
          <a:xfrm>
            <a:off x="1692275" y="260350"/>
            <a:ext cx="6624638" cy="369332"/>
          </a:xfrm>
          <a:prstGeom prst="rect">
            <a:avLst/>
          </a:prstGeom>
          <a:noFill/>
          <a:ln w="9525">
            <a:noFill/>
            <a:miter lim="800000"/>
            <a:headEnd/>
            <a:tailEnd/>
          </a:ln>
        </p:spPr>
        <p:txBody>
          <a:bodyPr>
            <a:spAutoFit/>
          </a:bodyPr>
          <a:lstStyle/>
          <a:p>
            <a:r>
              <a:rPr lang="ru-RU" b="1" i="1" dirty="0"/>
              <a:t>                                 </a:t>
            </a:r>
            <a:endParaRPr lang="ru-RU" b="1" i="1" dirty="0">
              <a:solidFill>
                <a:schemeClr val="bg1"/>
              </a:solidFill>
              <a:latin typeface="Dotum" pitchFamily="34" charset="-127"/>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lstStyle/>
          <a:p>
            <a:pPr eaLnBrk="1" fontAlgn="auto" hangingPunct="1">
              <a:spcAft>
                <a:spcPts val="0"/>
              </a:spcAft>
              <a:defRPr/>
            </a:pPr>
            <a:r>
              <a:rPr lang="ru-RU" smtClean="0">
                <a:solidFill>
                  <a:srgbClr val="7030A0"/>
                </a:solidFill>
                <a:effectLst/>
              </a:rPr>
              <a:t>Иррационализм</a:t>
            </a:r>
            <a:endParaRPr lang="ru-RU">
              <a:solidFill>
                <a:srgbClr val="7030A0"/>
              </a:solidFill>
              <a:effectLst/>
            </a:endParaRPr>
          </a:p>
        </p:txBody>
      </p:sp>
      <p:sp>
        <p:nvSpPr>
          <p:cNvPr id="3" name="Содержимое 2"/>
          <p:cNvSpPr>
            <a:spLocks noGrp="1"/>
          </p:cNvSpPr>
          <p:nvPr>
            <p:ph idx="1"/>
          </p:nvPr>
        </p:nvSpPr>
        <p:spPr>
          <a:xfrm>
            <a:off x="4000496" y="1214422"/>
            <a:ext cx="4686304" cy="5214974"/>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rmAutofit fontScale="92500" lnSpcReduction="10000"/>
          </a:bodyPr>
          <a:lstStyle/>
          <a:p>
            <a:pPr eaLnBrk="1" fontAlgn="auto" hangingPunct="1">
              <a:spcAft>
                <a:spcPts val="0"/>
              </a:spcAft>
              <a:buFont typeface="Wingdings 2"/>
              <a:buNone/>
              <a:defRPr/>
            </a:pPr>
            <a:r>
              <a:rPr lang="ru-RU" sz="1900" dirty="0" smtClean="0">
                <a:solidFill>
                  <a:schemeClr val="tx1"/>
                </a:solidFill>
              </a:rPr>
              <a:t>	Немецкий философ XIX века </a:t>
            </a:r>
            <a:r>
              <a:rPr lang="ru-RU" sz="1900" b="1" i="1" u="sng" dirty="0" smtClean="0">
                <a:solidFill>
                  <a:srgbClr val="7030A0"/>
                </a:solidFill>
              </a:rPr>
              <a:t>Артур Шопенгауэр</a:t>
            </a:r>
            <a:r>
              <a:rPr lang="ru-RU" sz="1900" dirty="0" smtClean="0">
                <a:solidFill>
                  <a:schemeClr val="tx1"/>
                </a:solidFill>
              </a:rPr>
              <a:t> определил жизнь человека как проявление некой мировой воли: людям кажется, что они поступают по собственному желанию, но на самом деле ими движет чужая воля. Будучи бессознательной, мировая воля абсолютно безразлична к своим творениям — людям, которые брошены ею на произвол случайно складывающихся обстоятельств. Согласно Шопенгауэру, жизнь — это ад, в котором глупец гонится за наслаждениями и приходит к разочарованию, а мудрец, наоборот, старается избегать бед через самоограничение — мудро живущий человек осознаёт неизбежность бедствий, а потому обуздывает свои страсти и ставит предел своим желаниям.</a:t>
            </a:r>
          </a:p>
          <a:p>
            <a:pPr eaLnBrk="1" fontAlgn="auto" hangingPunct="1">
              <a:spcAft>
                <a:spcPts val="0"/>
              </a:spcAft>
              <a:buFont typeface="Wingdings 2"/>
              <a:buNone/>
              <a:defRPr/>
            </a:pPr>
            <a:endParaRPr lang="ru-RU" sz="1900" dirty="0">
              <a:solidFill>
                <a:schemeClr val="tx1"/>
              </a:solidFill>
            </a:endParaRPr>
          </a:p>
        </p:txBody>
      </p:sp>
      <p:pic>
        <p:nvPicPr>
          <p:cNvPr id="13314" name="Picture 2" descr="http://t1.gstatic.com/images?q=tbn:ANd9GcTTtk3UiUJTw6my5DO8FIC9Q2KOG3wwQx52SGTAp9YEhLwsrI5uiA"/>
          <p:cNvPicPr>
            <a:picLocks noChangeAspect="1" noChangeArrowheads="1"/>
          </p:cNvPicPr>
          <p:nvPr/>
        </p:nvPicPr>
        <p:blipFill>
          <a:blip r:embed="rId3" cstate="print"/>
          <a:srcRect/>
          <a:stretch>
            <a:fillRect/>
          </a:stretch>
        </p:blipFill>
        <p:spPr bwMode="auto">
          <a:xfrm>
            <a:off x="142844" y="428604"/>
            <a:ext cx="1809750" cy="2524126"/>
          </a:xfrm>
          <a:prstGeom prst="rect">
            <a:avLst/>
          </a:prstGeom>
          <a:noFill/>
          <a:effectLst>
            <a:glow rad="228600">
              <a:schemeClr val="accent6">
                <a:satMod val="175000"/>
                <a:alpha val="40000"/>
              </a:schemeClr>
            </a:glow>
          </a:effectLst>
        </p:spPr>
      </p:pic>
      <p:pic>
        <p:nvPicPr>
          <p:cNvPr id="13316" name="Picture 4" descr="http://t3.gstatic.com/images?q=tbn:ANd9GcS1tirWP9nTdUtCVpy06RaVVqT2ZD2UwfjbPPTcTkxSv8B7gq-F"/>
          <p:cNvPicPr>
            <a:picLocks noChangeAspect="1" noChangeArrowheads="1"/>
          </p:cNvPicPr>
          <p:nvPr/>
        </p:nvPicPr>
        <p:blipFill>
          <a:blip r:embed="rId4" cstate="print"/>
          <a:srcRect/>
          <a:stretch>
            <a:fillRect/>
          </a:stretch>
        </p:blipFill>
        <p:spPr bwMode="auto">
          <a:xfrm>
            <a:off x="928662" y="2428868"/>
            <a:ext cx="1785950" cy="2408683"/>
          </a:xfrm>
          <a:prstGeom prst="rect">
            <a:avLst/>
          </a:prstGeom>
          <a:noFill/>
          <a:effectLst>
            <a:glow rad="228600">
              <a:schemeClr val="accent6">
                <a:satMod val="175000"/>
                <a:alpha val="40000"/>
              </a:schemeClr>
            </a:glow>
          </a:effectLst>
        </p:spPr>
      </p:pic>
      <p:pic>
        <p:nvPicPr>
          <p:cNvPr id="13318" name="Picture 6" descr="http://t1.gstatic.com/images?q=tbn:ANd9GcR_mT7TN83TVor8IDMrvrszB3a73fC1ixC3WL6_Su7npeuwyQ7kPA"/>
          <p:cNvPicPr>
            <a:picLocks noChangeAspect="1" noChangeArrowheads="1"/>
          </p:cNvPicPr>
          <p:nvPr/>
        </p:nvPicPr>
        <p:blipFill>
          <a:blip r:embed="rId5" cstate="print"/>
          <a:srcRect/>
          <a:stretch>
            <a:fillRect/>
          </a:stretch>
        </p:blipFill>
        <p:spPr bwMode="auto">
          <a:xfrm>
            <a:off x="2071670" y="4379644"/>
            <a:ext cx="1990727" cy="2335491"/>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74638"/>
            <a:ext cx="8229600" cy="868362"/>
          </a:xfrm>
        </p:spPr>
        <p:txBody>
          <a:bodyPr/>
          <a:lstStyle/>
          <a:p>
            <a:pPr eaLnBrk="1" fontAlgn="auto" hangingPunct="1">
              <a:spcAft>
                <a:spcPts val="0"/>
              </a:spcAft>
              <a:defRPr/>
            </a:pPr>
            <a:r>
              <a:rPr lang="ru-RU" smtClean="0">
                <a:solidFill>
                  <a:srgbClr val="7030A0"/>
                </a:solidFill>
                <a:effectLst/>
              </a:rPr>
              <a:t>Экзистенциализм</a:t>
            </a:r>
            <a:endParaRPr lang="ru-RU">
              <a:solidFill>
                <a:srgbClr val="7030A0"/>
              </a:solidFill>
              <a:effectLst/>
            </a:endParaRPr>
          </a:p>
        </p:txBody>
      </p:sp>
      <p:sp>
        <p:nvSpPr>
          <p:cNvPr id="5" name="Прямоугольник 4"/>
          <p:cNvSpPr/>
          <p:nvPr/>
        </p:nvSpPr>
        <p:spPr>
          <a:xfrm>
            <a:off x="251520" y="1340768"/>
            <a:ext cx="3643338" cy="5000660"/>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342900" indent="-342900" algn="just" fontAlgn="auto">
              <a:lnSpc>
                <a:spcPct val="90000"/>
              </a:lnSpc>
              <a:spcBef>
                <a:spcPct val="20000"/>
              </a:spcBef>
              <a:spcAft>
                <a:spcPts val="0"/>
              </a:spcAft>
              <a:buClr>
                <a:schemeClr val="tx2"/>
              </a:buClr>
              <a:buSzPct val="50000"/>
              <a:defRPr/>
            </a:pPr>
            <a:r>
              <a:rPr lang="ru-RU" dirty="0">
                <a:solidFill>
                  <a:schemeClr val="tx1"/>
                </a:solidFill>
              </a:rPr>
              <a:t>	Как сказал </a:t>
            </a:r>
            <a:r>
              <a:rPr lang="ru-RU" b="1" i="1" u="sng" dirty="0">
                <a:solidFill>
                  <a:srgbClr val="7030A0"/>
                </a:solidFill>
              </a:rPr>
              <a:t>Жан-Поль Сартр</a:t>
            </a:r>
            <a:r>
              <a:rPr lang="ru-RU" dirty="0">
                <a:solidFill>
                  <a:schemeClr val="tx1"/>
                </a:solidFill>
              </a:rPr>
              <a:t>, «существование приходит до сущности», «человек прежде всего существует, наталкивается на себя, чувствует себя в мире, а затем определяет себя. Нет никакой человеческой природы, поскольку нет никакого Бога, чтобы иметь её замысел» — следовательно, нет никакой предопределённой человеческой природы или первичной оценки кроме той, что человек привносит в мир; люди могут быть оценены или определены по их действиям и выборам — «жизнь до того, как мы её проживём, — ничто, но это от вас зависит придать ей смысл»</a:t>
            </a:r>
          </a:p>
        </p:txBody>
      </p:sp>
      <p:sp>
        <p:nvSpPr>
          <p:cNvPr id="36869" name="AutoShape 4" descr="data:image/jpg;base64,/9j/4AAQSkZJRgABAQAAAQABAAD/2wCEAAkGBhQSERQUERQVFRQWFRYXFxUXGBQUFxcVGhUXFRgXFRQXHCYeHBokGRQWHy8gJCcpLC4sFh4xNTAqNSYrLCkBCQoKBQUFDQUFDSkYEhgpKSkpKSkpKSkpKSkpKSkpKSkpKSkpKSkpKSkpKSkpKSkpKSkpKSkpKSkpKSkpKSkpKf/AABEIAKAAeAMBIgACEQEDEQH/xAAcAAACAgMBAQAAAAAAAAAAAAAFBgMEAAIHAQj/xAA/EAABAwIDBQYDBgQEBwAAAAABAAIDBBEFEiEGMUFRYRMicYGRoQcyQjNSYnLB0RQjsfBTguHxFhckc4OSov/EABQBAQAAAAAAAAAAAAAAAAAAAAD/xAAUEQEAAAAAAAAAAAAAAAAAAAAA/9oADAMBAAIRAxEAPwAzZe2W9llkGllllvZRzzNY0ueQ1o4lB7ZeEc0l438Qy27aWPOfvuvbyaP1SLiu01VMf5krrfdaQB6BB1yq2lpozZ8zAeQNz6BVRtrSf4h8crrf0XGIonOOm9W4u1ZvDrf+wQdmo9pKaU2ZK0nlq30uidlxuhqw7c4td009jonPAMakbZr++3QZh8w8WoHGyyy3p2525mEOFtbaEfmbwWWQa5V5Zb2WWQaZV6trLEG9lmVb2WEIIpZA1pc7QNFz5armWM47/EOLpH5Yx8rL2uOdgmH4jYwY42Qt0MhGbwvppvO46JCqeyA713G3Df5u4eAQU8TxJjhlZe3Pd7DeoaKOI/O4n1A9lSmsT3Rpy3+6v4bsvUz/AGML3DnYge6AxBQwEd06/mt7EK6cM7twMw/CbOHW24qn/wAu6touYnHpZw90UwPDXxPDSSxxPyvNgfDqgEDC2klwcQBvcAbt/OzeB1F0awTtIXAvs6J2glb3mEH7w3hNA2cu7M1uWW2rT8rxxtwKyhw0ROJjBjJPfYRdh8kDLgkTQM/ytPG97dQ4b2+Kq4nXCNzj9IOttSB99vNvMIXJJldlacgdwG7Xm3d5hAMRrnQygOJyOHHg79kDtS1LZG3aQQpbLm9NtIaV5IuWCxy82E6jxad3RdDoaxk0bZIyC1wuCglssW9liDeywBb2UdS/KxzuTXH0BQcV26xgy1r8v0HI3ju009/VM+w/wq/iW9rVuLW8I27/APMeHgPNLuE4QZJTKOd8x1FyTrbpw6rsex8gZEBf1Nz5nmgvYP8ADajitlhb5i59U2UmFxsFmtA8goKOVEmOQYIRyCH4ns9DMCHxtPWwRQFYgUanBwwZXaj6X8b8nHh4+qqHDXvNsgeOZ7rh0J/3CdJog4EEXC1ihDUHP5NiASCbjpxB5hR4jsIyYFrr24O4g8F0KWNVZmAIOFbR/D2oZ3mWc1pIsT9JFlJ8LpZGCWF/ygkt5X+oD1C63XHha4P92SRTwtjqpWZbWkaRpva9psfUOHkEBrKsW9liDeyG7SOIpJy3f2bgPPT9UUVasw8VVLMxjiJw27onN+m9wW8SLcUCjRYUGRtaODAfFxtd3oDZGcG+YZdAT/dhyCCVlVIGlwbdhaxriOFhbfwO9NWztZTODcrrP4NeMpt+E8UDdh7uqJxzIVSGyqYxtRFT6XzO5D90DOyRSXSdSbcwn7Q5PFHaHHoZdI5A49EF6R6jEikLVGWIPXSqpM9TvaOJVOew4oKVXuN+CQcalLcTgtukjynxY8kH/wCk/VUoDHLnFcM+JUo+72h8rAoG2y9W9l4g3IVrEacO7OdmkjWmxGhIDbFhtw6KCysYfcysb9PeI/Nl/WwQD8LhbJTy5QO7IHkWtvGoI6KhiGzPdLomtI3mJ2gJ5xv3sd4aIljbHUrzIz7Oewc3kbEH3RLBzmaLoOZ120MsVoYpJSTp2TwM7TyzcR10vyVWhyOkD5mPe/1HoH39ky7d4U51a5zBupY2jpme8H1DLeaV6TY+WSaJvZgxSMYc4+YOBOa53DeL/kCAhX1VGxp7enEgGpcx0rXAdA4D2Kn2dNA+QPo6ksd/hvdrfzTVX/DWBrbwSyRuA4OLgfFIGK7CTOcT2WZzdRKzuOHJ126HwIQdqw+pJaLm63xLEmxszPPgBvJ6Lm/w5rqswyskAe6CQsOtibDhfeh+ObWvfNo1/wDL+YOcxjWm9hdxQNlfLUzfI8QtPM6oBiezeIkXhqQ/oTY+RsgtVtrK06FjZCbDNI036AdmhztvsSY7u9jcHUF2vmDZAx4XtDOb09UC2ZnPiOfVZTQ5q6KTSzWvafE2ASdXbf1D5Y5KqnALDYyMuLt4jkR5po2YzTVT3G+TWVh1HcDWhnq57j/lQO1l6trLEG9l6CRqNCNx68FtZZZADx/GHSxtBy6PsQN4I36Irs7VaAITjNGwXcBZ2dt+rXA2NvEFa4RU5H2QGdo5BHURSHc+MxnS/wArs489SoWUd9YH5L624XReajZUx5X68QRoQeYPNDH7GTk5mVLmnq1pv48CepQWYaeUD+ZNfoLLbE8WFPDmtmc45Yoxvlk4AcxzPABeRYBVN31V/wDxRfqFAMEbG4yve6WW1s7yDYcmgaNHggk2XwUwU/e1e9zpJDze7UoHSbNRGtqhKwPbdr2tO7vX3+BTpQt/l2KWcRMjKntY25wG5XtG8t3gjmUFmrw+J72Gana/JYNIGawG4c7KptZh7KtlsmUjccrW28TvPgr8eOU77d8xu4h1wfdS/wARE7TtWv6A/sg51W7Pvp6dwIDs4c1ote5IytbbmSQmfZugMcTQbWDAxvVo1JPi439FYxP+dK1g0DTf8v4jyNtAPEok1lgANw/og1ssW9liDbKqeJ4vFTtLpXW5DifAJW2h+IjWAspu8d2c7h+UcVzyrxh8ry57i434oG3EtozPN2g7rW5Rl5tzbz6piiPeaQud4bU3dZ24gj10TbhFacrQ7e3uk9R/ogf8NmItqjzKvRLeHP0CKRd46nRBJVVhN8vqgNTtFEwZHuyvJ+rS/S6amZbWFkLxzBI543Mc0a8eIPAhBeo5AYgQeCEVtfGx5Fx2jsmQcSb6j0ukwy11KTC3vNHyu1OiM7JYITJ29Rdz/pzc+g4IGSHs5R32NPO4B/RVK3ZqDe1mU82ktPspaluVxIXk1V3UFKhoWRZgy+8XvqSbcVasuY7T7TTMq5XQyFoblbpuNhrovMP+LErdJ42vHNvdPpuQdPssSvhnxKo5rAv7N3J4y++5Yg4/PKSNFVoDbMTvuiAi0VCOO0jm8xdAQjmtayZqKuJZnG7Rsg8Plf8AolG6JYJX9m/XVpuHA7iDvB/dB1jZzFA4Nud+iP1bH/RZczw1xicWh3dcM0T+fMHqDoU8bP4wXDvIJDNVwguc0Pbyae8PJQx7ckjvQuZbi85fTS3umJ8twgVXRlurDlv9JF2+iDX/AImj+YAE/wDcYAqj9t2N0dHJm/CM49Qt+2kG5kN+Ybb2srVBhj3OD5XXtwAytHgP3QTYViJmGZzXN5BwsVHi02SN5voASrNfibIhqQCkbaPaDtmmKM90/O7meDQgR8YlJBPEkn1KXnPRarrM7TfQgkH+/BBkHpHNYsuvUB0hVHRXlafEK69qhdvHiEFUheMdZTTs1KgJQOGz1ex7OymNmHUO3mN9rB4HEEaOHHfwCJsM1HLZ2rd9xq1zeDmncQkWhq8jgeHHwXVNjMXilaKapa18bvs3He0n6b8v6IGXBcXZOwEHXlyRcxg6FJ+L7BzQP7Sidcb8hOo8DxQmo2zqaY5aiJwPOx180HR24ewa6KtilayFhc42AHn5BI7Nv5XjuR+bjYKfA8InrZe0qH3iabm2jSRwHNAAx/EHyyG/dGlhxseaEOlsLK9tjLaeUt3Z7DwCXP4u6AZikWSVx4OAI8dyHFG8TZnivxafYoQWaIIiViwrEDQ4KOOG7gOqlK2gmDXAlBSrIrE+KpPCI1UgcTYg+ipvYghCNYHiWUhpNte6eRQUrQy5Sg+jdj9ohUxZXfaM0PXqjVVQRzNyyMa4ciAVwvZDaUxvbIDu+YcxzXWW7XNkZ/0rTNIRoGg2B/E7cECjt/h9Lh7A9gu57gBESbeNhrZQYH8You7E6nLG6NvHq0JF2vrpxiF67eL2be7RdBdnK8MqS7LmYMz7dBrdA77W2Ms1tRnJ9dUn5rFGZ68zRmT7+qCb7hBciF2kcwhL26K5DUZLl5sG8efRVBKHAkbifTogqOCxSvavEH//2Q=="/>
          <p:cNvSpPr>
            <a:spLocks noChangeAspect="1" noChangeArrowheads="1"/>
          </p:cNvSpPr>
          <p:nvPr/>
        </p:nvSpPr>
        <p:spPr bwMode="auto">
          <a:xfrm>
            <a:off x="155575" y="-731838"/>
            <a:ext cx="1143000" cy="1524001"/>
          </a:xfrm>
          <a:prstGeom prst="rect">
            <a:avLst/>
          </a:prstGeom>
          <a:noFill/>
          <a:ln w="9525">
            <a:noFill/>
            <a:miter lim="800000"/>
            <a:headEnd/>
            <a:tailEnd/>
          </a:ln>
        </p:spPr>
        <p:txBody>
          <a:bodyPr/>
          <a:lstStyle/>
          <a:p>
            <a:endParaRPr lang="ru-RU">
              <a:latin typeface="Calibri" pitchFamily="34" charset="0"/>
            </a:endParaRPr>
          </a:p>
        </p:txBody>
      </p:sp>
      <p:pic>
        <p:nvPicPr>
          <p:cNvPr id="12294" name="Picture 6" descr="http://t3.gstatic.com/images?q=tbn:ANd9GcSHYTZoHWmpZoKFlFAHP-zyCwNe-nf0zPaeaeJNeY9-X3g8XCjo"/>
          <p:cNvPicPr>
            <a:picLocks noChangeAspect="1" noChangeArrowheads="1"/>
          </p:cNvPicPr>
          <p:nvPr/>
        </p:nvPicPr>
        <p:blipFill>
          <a:blip r:embed="rId3" cstate="print"/>
          <a:srcRect/>
          <a:stretch>
            <a:fillRect/>
          </a:stretch>
        </p:blipFill>
        <p:spPr bwMode="auto">
          <a:xfrm>
            <a:off x="4286248" y="1142984"/>
            <a:ext cx="1581150" cy="2333626"/>
          </a:xfrm>
          <a:prstGeom prst="rect">
            <a:avLst/>
          </a:prstGeom>
          <a:noFill/>
          <a:effectLst>
            <a:glow rad="228600">
              <a:schemeClr val="accent6">
                <a:satMod val="175000"/>
                <a:alpha val="40000"/>
              </a:schemeClr>
            </a:glow>
          </a:effectLst>
        </p:spPr>
      </p:pic>
      <p:pic>
        <p:nvPicPr>
          <p:cNvPr id="12296" name="Picture 8" descr="http://t2.gstatic.com/images?q=tbn:ANd9GcTbwxwCG5MPi62P-J3XPAkN66Hli-uyTlT7dAn00KaFa601tf5kdg"/>
          <p:cNvPicPr>
            <a:picLocks noChangeAspect="1" noChangeArrowheads="1"/>
          </p:cNvPicPr>
          <p:nvPr/>
        </p:nvPicPr>
        <p:blipFill>
          <a:blip r:embed="rId4" cstate="print"/>
          <a:srcRect/>
          <a:stretch>
            <a:fillRect/>
          </a:stretch>
        </p:blipFill>
        <p:spPr bwMode="auto">
          <a:xfrm>
            <a:off x="5500694" y="2714620"/>
            <a:ext cx="1739972" cy="2347915"/>
          </a:xfrm>
          <a:prstGeom prst="rect">
            <a:avLst/>
          </a:prstGeom>
          <a:noFill/>
          <a:effectLst>
            <a:glow rad="228600">
              <a:schemeClr val="accent6">
                <a:satMod val="175000"/>
                <a:alpha val="40000"/>
              </a:schemeClr>
            </a:glow>
          </a:effectLst>
        </p:spPr>
      </p:pic>
      <p:pic>
        <p:nvPicPr>
          <p:cNvPr id="12298" name="Picture 10" descr="http://t2.gstatic.com/images?q=tbn:ANd9GcT7nTbYzABwsjE8Hthnf-5NepuE2Aufy-t8ZKi-tQhtW0NWMfmP"/>
          <p:cNvPicPr>
            <a:picLocks noChangeAspect="1" noChangeArrowheads="1"/>
          </p:cNvPicPr>
          <p:nvPr/>
        </p:nvPicPr>
        <p:blipFill>
          <a:blip r:embed="rId5" cstate="print"/>
          <a:srcRect/>
          <a:stretch>
            <a:fillRect/>
          </a:stretch>
        </p:blipFill>
        <p:spPr bwMode="auto">
          <a:xfrm>
            <a:off x="6572264" y="4500570"/>
            <a:ext cx="2124075" cy="2152650"/>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500042"/>
            <a:ext cx="8286808" cy="2286016"/>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lstStyle/>
          <a:p>
            <a:pPr marL="342900" indent="-342900" fontAlgn="auto">
              <a:lnSpc>
                <a:spcPct val="90000"/>
              </a:lnSpc>
              <a:spcBef>
                <a:spcPct val="20000"/>
              </a:spcBef>
              <a:spcAft>
                <a:spcPts val="0"/>
              </a:spcAft>
              <a:buClr>
                <a:schemeClr val="tx2"/>
              </a:buClr>
              <a:buSzPct val="50000"/>
              <a:defRPr/>
            </a:pPr>
            <a:r>
              <a:rPr lang="ru-RU" sz="2400" b="1" i="1" dirty="0">
                <a:solidFill>
                  <a:srgbClr val="7030A0"/>
                </a:solidFill>
              </a:rPr>
              <a:t>	Говоря о смысле человеческой жизни и смерти, Сартр писал</a:t>
            </a:r>
            <a:r>
              <a:rPr lang="ru-RU" sz="2400" dirty="0">
                <a:solidFill>
                  <a:schemeClr val="tx1"/>
                </a:solidFill>
              </a:rPr>
              <a:t>: «Если мы должны умереть, то наша жизнь не имеет смысла, ибо её проблемы остаются нерешёнными и остаётся неопределённым само значение проблем… Всё сущее рождено без причины, продолжается в слабости и умирает случайно… Абсурдно, что мы родились, абсурдно, что умрём»</a:t>
            </a:r>
          </a:p>
        </p:txBody>
      </p:sp>
      <p:pic>
        <p:nvPicPr>
          <p:cNvPr id="10242" name="Picture 2" descr="http://t0.gstatic.com/images?q=tbn:ANd9GcTYdIAhhD9ZUYbIS7eX1JyhVEoH5MZZsie5Rc3MRkIwIUVeNQfi"/>
          <p:cNvPicPr>
            <a:picLocks noChangeAspect="1" noChangeArrowheads="1"/>
          </p:cNvPicPr>
          <p:nvPr/>
        </p:nvPicPr>
        <p:blipFill>
          <a:blip r:embed="rId3" cstate="print"/>
          <a:srcRect/>
          <a:stretch>
            <a:fillRect/>
          </a:stretch>
        </p:blipFill>
        <p:spPr bwMode="auto">
          <a:xfrm rot="20654172">
            <a:off x="515829" y="3100125"/>
            <a:ext cx="1524000" cy="1905000"/>
          </a:xfrm>
          <a:prstGeom prst="rect">
            <a:avLst/>
          </a:prstGeom>
          <a:noFill/>
          <a:effectLst>
            <a:glow rad="228600">
              <a:schemeClr val="accent6">
                <a:satMod val="175000"/>
                <a:alpha val="40000"/>
              </a:schemeClr>
            </a:glow>
          </a:effectLst>
        </p:spPr>
      </p:pic>
      <p:pic>
        <p:nvPicPr>
          <p:cNvPr id="10244" name="Picture 4" descr="http://t1.gstatic.com/images?q=tbn:ANd9GcQpyJXRx22u73WGLJjo9W1REPHnvSxglFEvoiaO3ZCHgnaM5gKlkQ"/>
          <p:cNvPicPr>
            <a:picLocks noChangeAspect="1" noChangeArrowheads="1"/>
          </p:cNvPicPr>
          <p:nvPr/>
        </p:nvPicPr>
        <p:blipFill>
          <a:blip r:embed="rId4" cstate="print"/>
          <a:srcRect/>
          <a:stretch>
            <a:fillRect/>
          </a:stretch>
        </p:blipFill>
        <p:spPr bwMode="auto">
          <a:xfrm rot="20757662">
            <a:off x="1960494" y="4307648"/>
            <a:ext cx="1628775" cy="2228850"/>
          </a:xfrm>
          <a:prstGeom prst="rect">
            <a:avLst/>
          </a:prstGeom>
          <a:noFill/>
          <a:effectLst>
            <a:glow rad="228600">
              <a:schemeClr val="accent6">
                <a:satMod val="175000"/>
                <a:alpha val="40000"/>
              </a:schemeClr>
            </a:glow>
          </a:effectLst>
        </p:spPr>
      </p:pic>
      <p:pic>
        <p:nvPicPr>
          <p:cNvPr id="10246" name="Picture 6" descr="http://t1.gstatic.com/images?q=tbn:ANd9GcSIcZwRCsK316lPeea4aX9Oiui4B6lrk9r9ddaQzbNt11xZov407w"/>
          <p:cNvPicPr>
            <a:picLocks noChangeAspect="1" noChangeArrowheads="1"/>
          </p:cNvPicPr>
          <p:nvPr/>
        </p:nvPicPr>
        <p:blipFill>
          <a:blip r:embed="rId5" cstate="print"/>
          <a:srcRect/>
          <a:stretch>
            <a:fillRect/>
          </a:stretch>
        </p:blipFill>
        <p:spPr bwMode="auto">
          <a:xfrm rot="595844">
            <a:off x="6362250" y="3263621"/>
            <a:ext cx="2390775" cy="1914525"/>
          </a:xfrm>
          <a:prstGeom prst="rect">
            <a:avLst/>
          </a:prstGeom>
          <a:noFill/>
          <a:effectLst>
            <a:glow rad="228600">
              <a:schemeClr val="accent6">
                <a:satMod val="175000"/>
                <a:alpha val="40000"/>
              </a:schemeClr>
            </a:glow>
          </a:effectLst>
        </p:spPr>
      </p:pic>
      <p:pic>
        <p:nvPicPr>
          <p:cNvPr id="10248" name="Picture 8" descr="http://t0.gstatic.com/images?q=tbn:ANd9GcSfIAz3UfMxth7o1WvUYHC9TRxy5d5YcB7lu8OEUCypCpVYHBYo"/>
          <p:cNvPicPr>
            <a:picLocks noChangeAspect="1" noChangeArrowheads="1"/>
          </p:cNvPicPr>
          <p:nvPr/>
        </p:nvPicPr>
        <p:blipFill>
          <a:blip r:embed="rId6" cstate="print"/>
          <a:srcRect/>
          <a:stretch>
            <a:fillRect/>
          </a:stretch>
        </p:blipFill>
        <p:spPr bwMode="auto">
          <a:xfrm rot="834811">
            <a:off x="4686396" y="4739511"/>
            <a:ext cx="2476500" cy="1847851"/>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939784"/>
          </a:xfrm>
        </p:spPr>
        <p:txBody>
          <a:bodyPr/>
          <a:lstStyle/>
          <a:p>
            <a:pPr eaLnBrk="1" fontAlgn="auto" hangingPunct="1">
              <a:spcAft>
                <a:spcPts val="0"/>
              </a:spcAft>
              <a:defRPr/>
            </a:pPr>
            <a:r>
              <a:rPr lang="ru-RU" dirty="0" smtClean="0">
                <a:solidFill>
                  <a:srgbClr val="7030A0"/>
                </a:solidFill>
                <a:effectLst/>
              </a:rPr>
              <a:t>Нигилистские взгляды</a:t>
            </a:r>
            <a:endParaRPr lang="ru-RU" dirty="0">
              <a:solidFill>
                <a:srgbClr val="7030A0"/>
              </a:solidFill>
              <a:effectLst/>
            </a:endParaRPr>
          </a:p>
        </p:txBody>
      </p:sp>
      <p:sp>
        <p:nvSpPr>
          <p:cNvPr id="5" name="Прямоугольник 4"/>
          <p:cNvSpPr/>
          <p:nvPr/>
        </p:nvSpPr>
        <p:spPr>
          <a:xfrm rot="10800000" flipV="1">
            <a:off x="4714876" y="928670"/>
            <a:ext cx="4214842" cy="1857388"/>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lstStyle/>
          <a:p>
            <a:pPr marL="342900" indent="-342900" algn="just" fontAlgn="auto">
              <a:lnSpc>
                <a:spcPct val="90000"/>
              </a:lnSpc>
              <a:spcBef>
                <a:spcPct val="20000"/>
              </a:spcBef>
              <a:spcAft>
                <a:spcPts val="0"/>
              </a:spcAft>
              <a:buClr>
                <a:schemeClr val="tx2"/>
              </a:buClr>
              <a:buSzPct val="50000"/>
              <a:defRPr/>
            </a:pPr>
            <a:r>
              <a:rPr lang="ru-RU" sz="2000" dirty="0">
                <a:solidFill>
                  <a:schemeClr val="tx1"/>
                </a:solidFill>
              </a:rPr>
              <a:t>	</a:t>
            </a:r>
            <a:r>
              <a:rPr lang="ru-RU" sz="2000" b="1" i="1" u="sng" dirty="0">
                <a:solidFill>
                  <a:srgbClr val="7030A0"/>
                </a:solidFill>
              </a:rPr>
              <a:t>Фридрих Ницше </a:t>
            </a:r>
            <a:r>
              <a:rPr lang="ru-RU" sz="2000" dirty="0">
                <a:solidFill>
                  <a:schemeClr val="tx1"/>
                </a:solidFill>
              </a:rPr>
              <a:t>характеризовал нигилизм как опорожнение мира и особенно человеческого существования от смысла, цели, постижимой истины или существенной ценности.</a:t>
            </a:r>
          </a:p>
        </p:txBody>
      </p:sp>
      <p:sp>
        <p:nvSpPr>
          <p:cNvPr id="6" name="Прямоугольник 5"/>
          <p:cNvSpPr/>
          <p:nvPr/>
        </p:nvSpPr>
        <p:spPr>
          <a:xfrm>
            <a:off x="142844" y="857232"/>
            <a:ext cx="4357718" cy="4071966"/>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lstStyle/>
          <a:p>
            <a:pPr marL="342900" indent="-342900" algn="just" fontAlgn="auto">
              <a:lnSpc>
                <a:spcPct val="90000"/>
              </a:lnSpc>
              <a:spcBef>
                <a:spcPct val="20000"/>
              </a:spcBef>
              <a:spcAft>
                <a:spcPts val="0"/>
              </a:spcAft>
              <a:buClr>
                <a:schemeClr val="tx2"/>
              </a:buClr>
              <a:buSzPct val="50000"/>
              <a:defRPr/>
            </a:pPr>
            <a:r>
              <a:rPr lang="ru-RU" sz="2000" dirty="0">
                <a:solidFill>
                  <a:schemeClr val="tx1"/>
                </a:solidFill>
              </a:rPr>
              <a:t>	Нигилизм отрицает требования знания и истины, и исследует смысл существования без познаваемой истины. В нём можно найти силу и причину для прославления в различных и уникальных областях человеческих отношений, которые он исследует. С нигилистической точки зрения, первоисточником моральных ценностей является индивид, а не культура или другое иное рациональное или объективное основание</a:t>
            </a:r>
          </a:p>
        </p:txBody>
      </p:sp>
      <p:pic>
        <p:nvPicPr>
          <p:cNvPr id="9222" name="Picture 6" descr="http://t2.gstatic.com/images?q=tbn:ANd9GcRhw7FhlI1ZNgluPYnEijfZiZjnG0nSkhglHEhbObWO5KLxXVzO1Q"/>
          <p:cNvPicPr>
            <a:picLocks noChangeAspect="1" noChangeArrowheads="1"/>
          </p:cNvPicPr>
          <p:nvPr/>
        </p:nvPicPr>
        <p:blipFill>
          <a:blip r:embed="rId3" cstate="print"/>
          <a:srcRect/>
          <a:stretch>
            <a:fillRect/>
          </a:stretch>
        </p:blipFill>
        <p:spPr bwMode="auto">
          <a:xfrm>
            <a:off x="4071934" y="4500570"/>
            <a:ext cx="1914525" cy="2133601"/>
          </a:xfrm>
          <a:prstGeom prst="rect">
            <a:avLst/>
          </a:prstGeom>
          <a:noFill/>
          <a:effectLst>
            <a:glow rad="228600">
              <a:schemeClr val="accent6">
                <a:satMod val="175000"/>
                <a:alpha val="40000"/>
              </a:schemeClr>
            </a:glow>
          </a:effectLst>
        </p:spPr>
      </p:pic>
      <p:pic>
        <p:nvPicPr>
          <p:cNvPr id="9224" name="Picture 8" descr="http://t2.gstatic.com/images?q=tbn:ANd9GcRlyteNzbrnGpqbCwkYkP7K5PXMyq7sh6fwA9J5Ioul-u0chU4R"/>
          <p:cNvPicPr>
            <a:picLocks noChangeAspect="1" noChangeArrowheads="1"/>
          </p:cNvPicPr>
          <p:nvPr/>
        </p:nvPicPr>
        <p:blipFill>
          <a:blip r:embed="rId4" cstate="print"/>
          <a:srcRect/>
          <a:stretch>
            <a:fillRect/>
          </a:stretch>
        </p:blipFill>
        <p:spPr bwMode="auto">
          <a:xfrm>
            <a:off x="5500694" y="3786190"/>
            <a:ext cx="1773427" cy="2214578"/>
          </a:xfrm>
          <a:prstGeom prst="rect">
            <a:avLst/>
          </a:prstGeom>
          <a:noFill/>
          <a:effectLst>
            <a:glow rad="228600">
              <a:schemeClr val="accent6">
                <a:satMod val="175000"/>
                <a:alpha val="40000"/>
              </a:schemeClr>
            </a:glow>
          </a:effectLst>
        </p:spPr>
      </p:pic>
      <p:pic>
        <p:nvPicPr>
          <p:cNvPr id="9226" name="Picture 10" descr="http://t2.gstatic.com/images?q=tbn:ANd9GcSJeTkwhn-AtzmDp6Wd2kjfmU3vHK385vs6-Zdhru121aR9aQ1Y"/>
          <p:cNvPicPr>
            <a:picLocks noChangeAspect="1" noChangeArrowheads="1"/>
          </p:cNvPicPr>
          <p:nvPr/>
        </p:nvPicPr>
        <p:blipFill>
          <a:blip r:embed="rId5" cstate="print"/>
          <a:srcRect/>
          <a:stretch>
            <a:fillRect/>
          </a:stretch>
        </p:blipFill>
        <p:spPr bwMode="auto">
          <a:xfrm>
            <a:off x="6929454" y="2643182"/>
            <a:ext cx="1990725" cy="2305050"/>
          </a:xfrm>
          <a:prstGeom prst="rect">
            <a:avLst/>
          </a:prstGeom>
          <a:noFill/>
          <a:effectLst>
            <a:glow rad="228600">
              <a:schemeClr val="accent6">
                <a:satMod val="175000"/>
                <a:alpha val="40000"/>
              </a:schemeClr>
            </a:glow>
          </a:effectLst>
        </p:spPr>
      </p:pic>
      <p:pic>
        <p:nvPicPr>
          <p:cNvPr id="9228" name="Picture 12" descr="http://t3.gstatic.com/images?q=tbn:ANd9GcS4WPxq8IR2mNshFtiXRQLVFUYYui_Df7xz2Vf5vC80qxyQXSEcig"/>
          <p:cNvPicPr>
            <a:picLocks noChangeAspect="1" noChangeArrowheads="1"/>
          </p:cNvPicPr>
          <p:nvPr/>
        </p:nvPicPr>
        <p:blipFill>
          <a:blip r:embed="rId6" cstate="print"/>
          <a:srcRect/>
          <a:stretch>
            <a:fillRect/>
          </a:stretch>
        </p:blipFill>
        <p:spPr bwMode="auto">
          <a:xfrm>
            <a:off x="500034" y="5072074"/>
            <a:ext cx="2800350" cy="1628776"/>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85720" y="0"/>
            <a:ext cx="8229600" cy="1143000"/>
          </a:xfrm>
        </p:spPr>
        <p:txBody>
          <a:bodyPr/>
          <a:lstStyle/>
          <a:p>
            <a:pPr eaLnBrk="1" fontAlgn="auto" hangingPunct="1">
              <a:spcAft>
                <a:spcPts val="0"/>
              </a:spcAft>
              <a:defRPr/>
            </a:pPr>
            <a:r>
              <a:rPr lang="ru-RU" smtClean="0">
                <a:solidFill>
                  <a:srgbClr val="7030A0"/>
                </a:solidFill>
                <a:effectLst/>
              </a:rPr>
              <a:t>Позитивистские взгляды</a:t>
            </a:r>
            <a:endParaRPr lang="ru-RU">
              <a:solidFill>
                <a:srgbClr val="7030A0"/>
              </a:solidFill>
              <a:effectLst/>
            </a:endParaRPr>
          </a:p>
        </p:txBody>
      </p:sp>
      <p:sp>
        <p:nvSpPr>
          <p:cNvPr id="6" name="Содержимое 5"/>
          <p:cNvSpPr>
            <a:spLocks noGrp="1"/>
          </p:cNvSpPr>
          <p:nvPr>
            <p:ph idx="1"/>
          </p:nvPr>
        </p:nvSpPr>
        <p:spPr>
          <a:xfrm>
            <a:off x="253167" y="1222253"/>
            <a:ext cx="4422666" cy="5391423"/>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Autofit/>
          </a:bodyPr>
          <a:lstStyle/>
          <a:p>
            <a:pPr eaLnBrk="1" hangingPunct="1">
              <a:lnSpc>
                <a:spcPct val="110000"/>
              </a:lnSpc>
              <a:buFont typeface="Wingdings 2" pitchFamily="18" charset="2"/>
              <a:buNone/>
            </a:pPr>
            <a:r>
              <a:rPr lang="ru-RU" sz="2000" smtClean="0">
                <a:solidFill>
                  <a:srgbClr val="000000"/>
                </a:solidFill>
                <a:cs typeface="Arial" charset="0"/>
              </a:rPr>
              <a:t>	</a:t>
            </a:r>
            <a:r>
              <a:rPr lang="ru-RU" sz="1800" b="1" smtClean="0">
                <a:solidFill>
                  <a:srgbClr val="000000"/>
                </a:solidFill>
                <a:cs typeface="Arial" charset="0"/>
              </a:rPr>
              <a:t>Что касается смысла жизни, </a:t>
            </a:r>
            <a:r>
              <a:rPr lang="ru-RU" sz="1800" b="1" i="1" u="sng" smtClean="0">
                <a:solidFill>
                  <a:srgbClr val="7030A0"/>
                </a:solidFill>
                <a:cs typeface="Arial" charset="0"/>
              </a:rPr>
              <a:t>Людвиг Витгенштейн </a:t>
            </a:r>
            <a:r>
              <a:rPr lang="ru-RU" sz="1800" b="1" smtClean="0">
                <a:solidFill>
                  <a:srgbClr val="000000"/>
                </a:solidFill>
                <a:cs typeface="Arial" charset="0"/>
              </a:rPr>
              <a:t>и другие логические позитивисты скажут: выраженный через язык, вопрос бессмысленен. Потому что «смысл X» это элементарное выражение, которое «в» жизни обозначает что-то относительно последствий X, или важности X, или что-то, что должно быть сообщено об X. и т. д.. Поэтому когда «жизнь» используется как «X» в выражении «смысл X», утверждение становится рекурсивным и следовательно бессмысленным.</a:t>
            </a:r>
          </a:p>
        </p:txBody>
      </p:sp>
      <p:pic>
        <p:nvPicPr>
          <p:cNvPr id="8194" name="Picture 2" descr="http://t2.gstatic.com/images?q=tbn:ANd9GcT5Aqe8khwuM1goFtP9mfxV1TbsZZifCO1kcdbq03KhMJCruEbisw"/>
          <p:cNvPicPr>
            <a:picLocks noChangeAspect="1" noChangeArrowheads="1"/>
          </p:cNvPicPr>
          <p:nvPr/>
        </p:nvPicPr>
        <p:blipFill>
          <a:blip r:embed="rId3" cstate="print"/>
          <a:srcRect/>
          <a:stretch>
            <a:fillRect/>
          </a:stretch>
        </p:blipFill>
        <p:spPr bwMode="auto">
          <a:xfrm>
            <a:off x="4714876" y="1000108"/>
            <a:ext cx="1847850" cy="2476501"/>
          </a:xfrm>
          <a:prstGeom prst="rect">
            <a:avLst/>
          </a:prstGeom>
          <a:noFill/>
          <a:effectLst>
            <a:glow rad="228600">
              <a:schemeClr val="accent6">
                <a:satMod val="175000"/>
                <a:alpha val="40000"/>
              </a:schemeClr>
            </a:glow>
          </a:effectLst>
        </p:spPr>
      </p:pic>
      <p:pic>
        <p:nvPicPr>
          <p:cNvPr id="8196" name="Picture 4" descr="http://t1.gstatic.com/images?q=tbn:ANd9GcRdb6Cil757o32l7OC9BzgOzvVDqsgAJIeALSkKQPzo9V6-p9s9Ug"/>
          <p:cNvPicPr>
            <a:picLocks noChangeAspect="1" noChangeArrowheads="1"/>
          </p:cNvPicPr>
          <p:nvPr/>
        </p:nvPicPr>
        <p:blipFill>
          <a:blip r:embed="rId4" cstate="print"/>
          <a:srcRect/>
          <a:stretch>
            <a:fillRect/>
          </a:stretch>
        </p:blipFill>
        <p:spPr bwMode="auto">
          <a:xfrm>
            <a:off x="5572132" y="2928934"/>
            <a:ext cx="1971675" cy="2314575"/>
          </a:xfrm>
          <a:prstGeom prst="rect">
            <a:avLst/>
          </a:prstGeom>
          <a:noFill/>
          <a:effectLst>
            <a:glow rad="228600">
              <a:schemeClr val="accent6">
                <a:satMod val="175000"/>
                <a:alpha val="40000"/>
              </a:schemeClr>
            </a:glow>
          </a:effectLst>
        </p:spPr>
      </p:pic>
      <p:pic>
        <p:nvPicPr>
          <p:cNvPr id="8204" name="Picture 12" descr="http://t3.gstatic.com/images?q=tbn:ANd9GcS4QLBGtTduMcuJcw1-rtWhWqe7FOMMFLtY1z6wW_tSs9Jof73C"/>
          <p:cNvPicPr>
            <a:picLocks noChangeAspect="1" noChangeArrowheads="1"/>
          </p:cNvPicPr>
          <p:nvPr/>
        </p:nvPicPr>
        <p:blipFill>
          <a:blip r:embed="rId5" cstate="print"/>
          <a:srcRect/>
          <a:stretch>
            <a:fillRect/>
          </a:stretch>
        </p:blipFill>
        <p:spPr bwMode="auto">
          <a:xfrm>
            <a:off x="6572264" y="4857760"/>
            <a:ext cx="2390775" cy="1905000"/>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686832" cy="4643470"/>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Autofit/>
          </a:bodyPr>
          <a:lstStyle/>
          <a:p>
            <a:pPr eaLnBrk="1" fontAlgn="auto" hangingPunct="1">
              <a:lnSpc>
                <a:spcPct val="130000"/>
              </a:lnSpc>
              <a:spcAft>
                <a:spcPts val="0"/>
              </a:spcAft>
              <a:buFont typeface="Wingdings 2"/>
              <a:buNone/>
              <a:defRPr/>
            </a:pPr>
            <a:r>
              <a:rPr lang="ru-RU" sz="1800" dirty="0" smtClean="0"/>
              <a:t>	Другими словами, вещи в личной жизни могут иметь смысл (важность), </a:t>
            </a:r>
            <a:r>
              <a:rPr lang="ru-RU" sz="1800" b="1" i="1" u="sng" dirty="0" smtClean="0">
                <a:solidFill>
                  <a:srgbClr val="7030A0"/>
                </a:solidFill>
              </a:rPr>
              <a:t>но сама жизнь не имеет никакого смысла </a:t>
            </a:r>
            <a:r>
              <a:rPr lang="ru-RU" sz="1800" dirty="0" smtClean="0"/>
              <a:t>отличного от этих вещей. В этом контексте говорится, что чья-то персональная жизнь имеет смысл (важна для самой себя или других) в форме событий, случающихся на протяжении всей этой жизни, и результатов этой жизни в терминах достижений, наследства, семьи и т. д.. Но говорить, что сама жизнь имеет смысл — это неправильно употреблять язык, так как любое замечание о важности или значении уместно только «в» жизни (для тех кто живёт её), делает утверждение ошибочным. Язык может обеспечить осмысленный ответ только если он ссылается на области «внутри» области жизни. Но это невозможно когда вопрос выходит за границы области в которой язык существует, нарушая контекстные ограничения языка. Таким образом вопрос разрушается. И ответ на неправильный вопрос является неправильным или неадекватным ответом.</a:t>
            </a:r>
          </a:p>
          <a:p>
            <a:pPr eaLnBrk="1" fontAlgn="auto" hangingPunct="1">
              <a:lnSpc>
                <a:spcPct val="130000"/>
              </a:lnSpc>
              <a:spcAft>
                <a:spcPts val="0"/>
              </a:spcAft>
              <a:buFont typeface="Wingdings 2"/>
              <a:buNone/>
              <a:defRPr/>
            </a:pPr>
            <a:endParaRPr lang="ru-RU" sz="2000" dirty="0"/>
          </a:p>
        </p:txBody>
      </p:sp>
      <p:pic>
        <p:nvPicPr>
          <p:cNvPr id="7170" name="Picture 2" descr="http://t0.gstatic.com/images?q=tbn:ANd9GcSM7rpKyN6JPOoSLo26BYnzWsTkH6T7cdLOT4vSbbI-S173answOA"/>
          <p:cNvPicPr>
            <a:picLocks noChangeAspect="1" noChangeArrowheads="1"/>
          </p:cNvPicPr>
          <p:nvPr/>
        </p:nvPicPr>
        <p:blipFill>
          <a:blip r:embed="rId3" cstate="print"/>
          <a:srcRect/>
          <a:stretch>
            <a:fillRect/>
          </a:stretch>
        </p:blipFill>
        <p:spPr bwMode="auto">
          <a:xfrm>
            <a:off x="6176977" y="5108583"/>
            <a:ext cx="2000264" cy="1331085"/>
          </a:xfrm>
          <a:prstGeom prst="rect">
            <a:avLst/>
          </a:prstGeom>
          <a:noFill/>
          <a:effectLst>
            <a:glow rad="228600">
              <a:schemeClr val="accent6">
                <a:satMod val="175000"/>
                <a:alpha val="40000"/>
              </a:schemeClr>
            </a:glow>
          </a:effectLst>
        </p:spPr>
      </p:pic>
      <p:pic>
        <p:nvPicPr>
          <p:cNvPr id="7172" name="Picture 4" descr="http://t0.gstatic.com/images?q=tbn:ANd9GcRAnR_E-2z9KFSrIwOJL3LHF-vtAhL69ilKhXpKjmpdcCdVuLt-Tg"/>
          <p:cNvPicPr>
            <a:picLocks noChangeAspect="1" noChangeArrowheads="1"/>
          </p:cNvPicPr>
          <p:nvPr/>
        </p:nvPicPr>
        <p:blipFill>
          <a:blip r:embed="rId4" cstate="print"/>
          <a:srcRect/>
          <a:stretch>
            <a:fillRect/>
          </a:stretch>
        </p:blipFill>
        <p:spPr bwMode="auto">
          <a:xfrm>
            <a:off x="3295649" y="5119697"/>
            <a:ext cx="2000263" cy="1498268"/>
          </a:xfrm>
          <a:prstGeom prst="rect">
            <a:avLst/>
          </a:prstGeom>
          <a:noFill/>
          <a:effectLst>
            <a:glow rad="228600">
              <a:schemeClr val="accent6">
                <a:satMod val="175000"/>
                <a:alpha val="40000"/>
              </a:schemeClr>
            </a:glow>
          </a:effectLst>
        </p:spPr>
      </p:pic>
      <p:pic>
        <p:nvPicPr>
          <p:cNvPr id="7174" name="Picture 6" descr="http://t2.gstatic.com/images?q=tbn:ANd9GcTswZ2dLQLZag4AlNz332rwPnKV8X-_USuuznZQVM0_hbXOCmFEbQ"/>
          <p:cNvPicPr>
            <a:picLocks noChangeAspect="1" noChangeArrowheads="1"/>
          </p:cNvPicPr>
          <p:nvPr/>
        </p:nvPicPr>
        <p:blipFill>
          <a:blip r:embed="rId5" cstate="print"/>
          <a:srcRect/>
          <a:stretch>
            <a:fillRect/>
          </a:stretch>
        </p:blipFill>
        <p:spPr bwMode="auto">
          <a:xfrm>
            <a:off x="704833" y="5119699"/>
            <a:ext cx="2000263" cy="1498268"/>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lstStyle/>
          <a:p>
            <a:pPr eaLnBrk="1" fontAlgn="auto" hangingPunct="1">
              <a:spcAft>
                <a:spcPts val="0"/>
              </a:spcAft>
              <a:defRPr/>
            </a:pPr>
            <a:r>
              <a:rPr lang="ru-RU" dirty="0" smtClean="0">
                <a:solidFill>
                  <a:srgbClr val="7030A0"/>
                </a:solidFill>
                <a:effectLst/>
              </a:rPr>
              <a:t>Прагматический подход</a:t>
            </a:r>
            <a:endParaRPr lang="ru-RU" dirty="0">
              <a:solidFill>
                <a:srgbClr val="7030A0"/>
              </a:solidFill>
              <a:effectLst/>
            </a:endParaRPr>
          </a:p>
        </p:txBody>
      </p:sp>
      <p:sp>
        <p:nvSpPr>
          <p:cNvPr id="6" name="Прямоугольник 5"/>
          <p:cNvSpPr/>
          <p:nvPr/>
        </p:nvSpPr>
        <p:spPr>
          <a:xfrm>
            <a:off x="4929190" y="1214422"/>
            <a:ext cx="4000496" cy="4929222"/>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lstStyle/>
          <a:p>
            <a:pPr marL="342900" indent="-342900" fontAlgn="auto">
              <a:lnSpc>
                <a:spcPct val="130000"/>
              </a:lnSpc>
              <a:spcBef>
                <a:spcPct val="20000"/>
              </a:spcBef>
              <a:spcAft>
                <a:spcPts val="0"/>
              </a:spcAft>
              <a:buClr>
                <a:schemeClr val="tx2"/>
              </a:buClr>
              <a:buSzPct val="50000"/>
              <a:defRPr/>
            </a:pPr>
            <a:r>
              <a:rPr lang="ru-RU" b="1" i="1" u="sng" dirty="0">
                <a:solidFill>
                  <a:srgbClr val="7030A0"/>
                </a:solidFill>
              </a:rPr>
              <a:t>Уильям Джеймс </a:t>
            </a:r>
            <a:r>
              <a:rPr lang="ru-RU" dirty="0"/>
              <a:t>утверждал, что истина может быть создана, но не найдена. Таким образом, смысл жизни — это вера в цель жизни, которая не противоречит чьему-либо опыту содержательной жизни. Грубо говоря, это могло бы звучать как: «Смыслом жизни являются те цели, которые заставляют вас ценить её». Для прагматика смысл жизни, вашей жизни, может быть открыт только через опыт.</a:t>
            </a:r>
          </a:p>
        </p:txBody>
      </p:sp>
      <p:sp>
        <p:nvSpPr>
          <p:cNvPr id="8" name="Прямоугольник 7"/>
          <p:cNvSpPr/>
          <p:nvPr/>
        </p:nvSpPr>
        <p:spPr>
          <a:xfrm>
            <a:off x="142844" y="1214422"/>
            <a:ext cx="4071966" cy="1643074"/>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lstStyle/>
          <a:p>
            <a:pPr marL="342900" indent="-342900" fontAlgn="auto">
              <a:lnSpc>
                <a:spcPct val="130000"/>
              </a:lnSpc>
              <a:spcBef>
                <a:spcPct val="20000"/>
              </a:spcBef>
              <a:spcAft>
                <a:spcPts val="0"/>
              </a:spcAft>
              <a:buClr>
                <a:schemeClr val="tx2"/>
              </a:buClr>
              <a:buSzPct val="50000"/>
              <a:defRPr/>
            </a:pPr>
            <a:r>
              <a:rPr lang="ru-RU" dirty="0"/>
              <a:t>Философы прагматики полагают, что вместо поисков истины о жизни </a:t>
            </a:r>
            <a:r>
              <a:rPr lang="ru-RU" b="1" i="1" u="sng" dirty="0">
                <a:solidFill>
                  <a:schemeClr val="bg1"/>
                </a:solidFill>
              </a:rPr>
              <a:t>мы должны искать полезное понимание жизни.</a:t>
            </a:r>
          </a:p>
        </p:txBody>
      </p:sp>
      <p:pic>
        <p:nvPicPr>
          <p:cNvPr id="6146" name="Picture 2" descr="http://t1.gstatic.com/images?q=tbn:ANd9GcRM4DrMQ0JbnpVp4FUB2LDkkwByCVMpuQJWc4MtQ7LkLd7_Ms2a"/>
          <p:cNvPicPr>
            <a:picLocks noChangeAspect="1" noChangeArrowheads="1"/>
          </p:cNvPicPr>
          <p:nvPr/>
        </p:nvPicPr>
        <p:blipFill>
          <a:blip r:embed="rId3" cstate="print"/>
          <a:srcRect/>
          <a:stretch>
            <a:fillRect/>
          </a:stretch>
        </p:blipFill>
        <p:spPr bwMode="auto">
          <a:xfrm>
            <a:off x="142844" y="2857496"/>
            <a:ext cx="1924050" cy="2381250"/>
          </a:xfrm>
          <a:prstGeom prst="rect">
            <a:avLst/>
          </a:prstGeom>
          <a:noFill/>
          <a:effectLst>
            <a:glow rad="228600">
              <a:schemeClr val="accent6">
                <a:satMod val="175000"/>
                <a:alpha val="40000"/>
              </a:schemeClr>
            </a:glow>
          </a:effectLst>
        </p:spPr>
      </p:pic>
      <p:pic>
        <p:nvPicPr>
          <p:cNvPr id="6148" name="Picture 4" descr="http://t3.gstatic.com/images?q=tbn:ANd9GcRDBwhM6DQnxOgCyfeyq5vBj-0ad0OAMLW8jJ9zmXVEJeRDiq-ueQ"/>
          <p:cNvPicPr>
            <a:picLocks noChangeAspect="1" noChangeArrowheads="1"/>
          </p:cNvPicPr>
          <p:nvPr/>
        </p:nvPicPr>
        <p:blipFill>
          <a:blip r:embed="rId4" cstate="print"/>
          <a:srcRect/>
          <a:stretch>
            <a:fillRect/>
          </a:stretch>
        </p:blipFill>
        <p:spPr bwMode="auto">
          <a:xfrm>
            <a:off x="1571604" y="4214818"/>
            <a:ext cx="1714512" cy="2520796"/>
          </a:xfrm>
          <a:prstGeom prst="rect">
            <a:avLst/>
          </a:prstGeom>
          <a:noFill/>
          <a:effectLst>
            <a:glow rad="228600">
              <a:schemeClr val="accent6">
                <a:satMod val="175000"/>
                <a:alpha val="40000"/>
              </a:schemeClr>
            </a:glow>
          </a:effectLst>
        </p:spPr>
      </p:pic>
      <p:pic>
        <p:nvPicPr>
          <p:cNvPr id="6150" name="Picture 6" descr="http://t1.gstatic.com/images?q=tbn:ANd9GcTF0fLriTtwEkTkMjl-72rcfOPIq46BG_pgWWbSj5cjI-jpSxwx"/>
          <p:cNvPicPr>
            <a:picLocks noChangeAspect="1" noChangeArrowheads="1"/>
          </p:cNvPicPr>
          <p:nvPr/>
        </p:nvPicPr>
        <p:blipFill>
          <a:blip r:embed="rId5" cstate="print"/>
          <a:srcRect/>
          <a:stretch>
            <a:fillRect/>
          </a:stretch>
        </p:blipFill>
        <p:spPr bwMode="auto">
          <a:xfrm>
            <a:off x="3000364" y="2643182"/>
            <a:ext cx="2000264" cy="2330096"/>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8686800" cy="725470"/>
          </a:xfrm>
          <a:effectLst>
            <a:glow rad="228600">
              <a:schemeClr val="accent6">
                <a:satMod val="175000"/>
                <a:alpha val="40000"/>
              </a:schemeClr>
            </a:glow>
          </a:effectLst>
        </p:spPr>
        <p:txBody>
          <a:bodyPr>
            <a:normAutofit fontScale="90000"/>
          </a:bodyPr>
          <a:lstStyle/>
          <a:p>
            <a:pPr eaLnBrk="1" fontAlgn="auto" hangingPunct="1">
              <a:spcAft>
                <a:spcPts val="0"/>
              </a:spcAft>
              <a:defRPr/>
            </a:pPr>
            <a:r>
              <a:rPr lang="ru-RU" smtClean="0">
                <a:solidFill>
                  <a:srgbClr val="7030A0"/>
                </a:solidFill>
                <a:effectLst/>
              </a:rPr>
              <a:t>Точка зрения </a:t>
            </a:r>
            <a:r>
              <a:rPr lang="ru-RU" err="1" smtClean="0">
                <a:solidFill>
                  <a:srgbClr val="7030A0"/>
                </a:solidFill>
                <a:effectLst/>
              </a:rPr>
              <a:t>трансгуманизма</a:t>
            </a:r>
            <a:endParaRPr lang="ru-RU">
              <a:solidFill>
                <a:srgbClr val="7030A0"/>
              </a:solidFill>
              <a:effectLst/>
            </a:endParaRPr>
          </a:p>
        </p:txBody>
      </p:sp>
      <p:sp>
        <p:nvSpPr>
          <p:cNvPr id="5" name="Содержимое 4"/>
          <p:cNvSpPr>
            <a:spLocks noGrp="1"/>
          </p:cNvSpPr>
          <p:nvPr>
            <p:ph idx="1"/>
          </p:nvPr>
        </p:nvSpPr>
        <p:spPr>
          <a:xfrm>
            <a:off x="214282" y="1071546"/>
            <a:ext cx="8501122" cy="3857652"/>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Autofit/>
          </a:bodyPr>
          <a:lstStyle/>
          <a:p>
            <a:pPr eaLnBrk="1" fontAlgn="auto" hangingPunct="1">
              <a:lnSpc>
                <a:spcPct val="150000"/>
              </a:lnSpc>
              <a:spcAft>
                <a:spcPts val="0"/>
              </a:spcAft>
              <a:buFont typeface="Wingdings 2"/>
              <a:buNone/>
              <a:defRPr/>
            </a:pPr>
            <a:r>
              <a:rPr lang="ru-RU" sz="1800" b="1" dirty="0" smtClean="0">
                <a:solidFill>
                  <a:srgbClr val="7030A0"/>
                </a:solidFill>
              </a:rPr>
              <a:t>		</a:t>
            </a:r>
            <a:r>
              <a:rPr lang="ru-RU" sz="1800" b="1" u="sng" dirty="0" err="1" smtClean="0">
                <a:solidFill>
                  <a:srgbClr val="7030A0"/>
                </a:solidFill>
              </a:rPr>
              <a:t>Трансгуманизм</a:t>
            </a:r>
            <a:r>
              <a:rPr lang="ru-RU" sz="1800" b="1" u="sng" dirty="0" smtClean="0">
                <a:solidFill>
                  <a:srgbClr val="7030A0"/>
                </a:solidFill>
              </a:rPr>
              <a:t> выдвигает гипотезу</a:t>
            </a:r>
            <a:r>
              <a:rPr lang="ru-RU" sz="1800" dirty="0" smtClean="0">
                <a:solidFill>
                  <a:schemeClr val="tx1"/>
                </a:solidFill>
              </a:rPr>
              <a:t>, что человек должен искать улучшения человеческой расы как целого. Но он идёт дальше гуманизма, подчёркивая, что человек также должен активно совершенствовать тело, используя технологии, для того чтобы преодолеть все биологические ограничения (смертность, физические недостатки и пр.). Первоначально это означало, что человек должен стать киборгом, но с появлением </a:t>
            </a:r>
            <a:r>
              <a:rPr lang="ru-RU" sz="1800" dirty="0" err="1" smtClean="0">
                <a:solidFill>
                  <a:schemeClr val="tx1"/>
                </a:solidFill>
              </a:rPr>
              <a:t>биоинженерии</a:t>
            </a:r>
            <a:r>
              <a:rPr lang="ru-RU" sz="1800" dirty="0" smtClean="0">
                <a:solidFill>
                  <a:schemeClr val="tx1"/>
                </a:solidFill>
              </a:rPr>
              <a:t> открываются другие варианты развития. </a:t>
            </a:r>
          </a:p>
          <a:p>
            <a:pPr eaLnBrk="1" fontAlgn="auto" hangingPunct="1">
              <a:lnSpc>
                <a:spcPct val="150000"/>
              </a:lnSpc>
              <a:spcAft>
                <a:spcPts val="0"/>
              </a:spcAft>
              <a:buFont typeface="Wingdings 2"/>
              <a:buNone/>
              <a:defRPr/>
            </a:pPr>
            <a:r>
              <a:rPr lang="ru-RU" sz="1800" dirty="0" smtClean="0">
                <a:solidFill>
                  <a:schemeClr val="tx1"/>
                </a:solidFill>
              </a:rPr>
              <a:t>		Таким образом, </a:t>
            </a:r>
            <a:r>
              <a:rPr lang="ru-RU" sz="1800" b="1" u="sng" dirty="0" smtClean="0">
                <a:solidFill>
                  <a:srgbClr val="7030A0"/>
                </a:solidFill>
              </a:rPr>
              <a:t>основная цель </a:t>
            </a:r>
            <a:r>
              <a:rPr lang="ru-RU" sz="1800" b="1" u="sng" dirty="0" err="1" smtClean="0">
                <a:solidFill>
                  <a:srgbClr val="7030A0"/>
                </a:solidFill>
              </a:rPr>
              <a:t>трансгуманизма</a:t>
            </a:r>
            <a:r>
              <a:rPr lang="ru-RU" sz="1800" b="1" u="sng" dirty="0" smtClean="0">
                <a:solidFill>
                  <a:srgbClr val="7030A0"/>
                </a:solidFill>
              </a:rPr>
              <a:t> </a:t>
            </a:r>
            <a:r>
              <a:rPr lang="ru-RU" sz="1800" dirty="0" smtClean="0">
                <a:solidFill>
                  <a:schemeClr val="tx1"/>
                </a:solidFill>
              </a:rPr>
              <a:t>— это развитие человека в так называемого «</a:t>
            </a:r>
            <a:r>
              <a:rPr lang="ru-RU" sz="1800" dirty="0" err="1" smtClean="0">
                <a:solidFill>
                  <a:schemeClr val="tx1"/>
                </a:solidFill>
              </a:rPr>
              <a:t>постчеловека</a:t>
            </a:r>
            <a:r>
              <a:rPr lang="ru-RU" sz="1800" dirty="0" smtClean="0">
                <a:solidFill>
                  <a:schemeClr val="tx1"/>
                </a:solidFill>
              </a:rPr>
              <a:t>», наследника человека разумного</a:t>
            </a:r>
          </a:p>
          <a:p>
            <a:pPr eaLnBrk="1" fontAlgn="auto" hangingPunct="1">
              <a:lnSpc>
                <a:spcPct val="150000"/>
              </a:lnSpc>
              <a:spcAft>
                <a:spcPts val="0"/>
              </a:spcAft>
              <a:buFont typeface="Wingdings 2"/>
              <a:buNone/>
              <a:defRPr/>
            </a:pPr>
            <a:endParaRPr lang="ru-RU" sz="1800" b="1" i="1" u="sng" dirty="0">
              <a:solidFill>
                <a:srgbClr val="7030A0"/>
              </a:solidFill>
            </a:endParaRPr>
          </a:p>
        </p:txBody>
      </p:sp>
      <p:pic>
        <p:nvPicPr>
          <p:cNvPr id="5122" name="Picture 2" descr="http://t2.gstatic.com/images?q=tbn:ANd9GcTJPx6vFdf-F8s0KCjfyhzZdoIj1FQXifj-dlVTzIRHXb42ReG3Wg"/>
          <p:cNvPicPr>
            <a:picLocks noChangeAspect="1" noChangeArrowheads="1"/>
          </p:cNvPicPr>
          <p:nvPr/>
        </p:nvPicPr>
        <p:blipFill>
          <a:blip r:embed="rId3" cstate="print"/>
          <a:srcRect/>
          <a:stretch>
            <a:fillRect/>
          </a:stretch>
        </p:blipFill>
        <p:spPr bwMode="auto">
          <a:xfrm>
            <a:off x="6786578" y="5072074"/>
            <a:ext cx="2071702" cy="1490661"/>
          </a:xfrm>
          <a:prstGeom prst="rect">
            <a:avLst/>
          </a:prstGeom>
          <a:noFill/>
          <a:effectLst>
            <a:glow rad="228600">
              <a:schemeClr val="accent6">
                <a:satMod val="175000"/>
                <a:alpha val="40000"/>
              </a:schemeClr>
            </a:glow>
          </a:effectLst>
        </p:spPr>
      </p:pic>
      <p:pic>
        <p:nvPicPr>
          <p:cNvPr id="5124" name="Picture 4" descr="http://t3.gstatic.com/images?q=tbn:ANd9GcRf5CLxOgQ2s7v_VFSs2P72iunIJQRqZJLYYHTMNfq2EAwWkdZx"/>
          <p:cNvPicPr>
            <a:picLocks noChangeAspect="1" noChangeArrowheads="1"/>
          </p:cNvPicPr>
          <p:nvPr/>
        </p:nvPicPr>
        <p:blipFill>
          <a:blip r:embed="rId4" cstate="print"/>
          <a:srcRect/>
          <a:stretch>
            <a:fillRect/>
          </a:stretch>
        </p:blipFill>
        <p:spPr bwMode="auto">
          <a:xfrm>
            <a:off x="4714876" y="5357826"/>
            <a:ext cx="2143140" cy="1378624"/>
          </a:xfrm>
          <a:prstGeom prst="rect">
            <a:avLst/>
          </a:prstGeom>
          <a:noFill/>
          <a:effectLst>
            <a:glow rad="228600">
              <a:schemeClr val="accent6">
                <a:satMod val="175000"/>
                <a:alpha val="40000"/>
              </a:schemeClr>
            </a:glow>
          </a:effectLst>
        </p:spPr>
      </p:pic>
      <p:pic>
        <p:nvPicPr>
          <p:cNvPr id="5126" name="Picture 6" descr="http://t1.gstatic.com/images?q=tbn:ANd9GcQzKLjucIF2szQJp9IlrJto5NR7QAxI2YZ5k0n8Y1Hneqgmj6ja8Q"/>
          <p:cNvPicPr>
            <a:picLocks noChangeAspect="1" noChangeArrowheads="1"/>
          </p:cNvPicPr>
          <p:nvPr/>
        </p:nvPicPr>
        <p:blipFill>
          <a:blip r:embed="rId5" cstate="print"/>
          <a:srcRect/>
          <a:stretch>
            <a:fillRect/>
          </a:stretch>
        </p:blipFill>
        <p:spPr bwMode="auto">
          <a:xfrm>
            <a:off x="2643174" y="5072074"/>
            <a:ext cx="2143140" cy="1426163"/>
          </a:xfrm>
          <a:prstGeom prst="rect">
            <a:avLst/>
          </a:prstGeom>
          <a:noFill/>
          <a:effectLst>
            <a:glow rad="228600">
              <a:schemeClr val="accent6">
                <a:satMod val="175000"/>
                <a:alpha val="40000"/>
              </a:schemeClr>
            </a:glow>
          </a:effectLst>
        </p:spPr>
      </p:pic>
      <p:pic>
        <p:nvPicPr>
          <p:cNvPr id="5128" name="Picture 8" descr="http://t3.gstatic.com/images?q=tbn:ANd9GcTqKa2Rl4nzqfGwyk1ejcxz9XHizpwcKMG4jIW3S4vGljhceCCx"/>
          <p:cNvPicPr>
            <a:picLocks noChangeAspect="1" noChangeArrowheads="1"/>
          </p:cNvPicPr>
          <p:nvPr/>
        </p:nvPicPr>
        <p:blipFill>
          <a:blip r:embed="rId6" cstate="print"/>
          <a:srcRect/>
          <a:stretch>
            <a:fillRect/>
          </a:stretch>
        </p:blipFill>
        <p:spPr bwMode="auto">
          <a:xfrm>
            <a:off x="571472" y="5286388"/>
            <a:ext cx="2143140" cy="1444758"/>
          </a:xfrm>
          <a:prstGeom prst="rect">
            <a:avLst/>
          </a:prstGeom>
          <a:noFill/>
          <a:effectLst>
            <a:glow rad="228600">
              <a:schemeClr val="accent6">
                <a:satMod val="175000"/>
                <a:alpha val="40000"/>
              </a:schemeClr>
            </a:glow>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9001156" cy="939784"/>
          </a:xfrm>
        </p:spPr>
        <p:txBody>
          <a:bodyPr>
            <a:normAutofit fontScale="90000"/>
          </a:bodyPr>
          <a:lstStyle/>
          <a:p>
            <a:pPr eaLnBrk="1" fontAlgn="auto" hangingPunct="1">
              <a:spcAft>
                <a:spcPts val="0"/>
              </a:spcAft>
              <a:defRPr/>
            </a:pPr>
            <a:r>
              <a:rPr lang="ru-RU" smtClean="0">
                <a:solidFill>
                  <a:srgbClr val="7030A0"/>
                </a:solidFill>
                <a:effectLst/>
              </a:rPr>
              <a:t>Религиозные подходы и теории</a:t>
            </a:r>
            <a:endParaRPr lang="ru-RU">
              <a:solidFill>
                <a:srgbClr val="7030A0"/>
              </a:solidFill>
              <a:effectLst/>
            </a:endParaRPr>
          </a:p>
        </p:txBody>
      </p:sp>
      <p:sp>
        <p:nvSpPr>
          <p:cNvPr id="3" name="Содержимое 2"/>
          <p:cNvSpPr>
            <a:spLocks noGrp="1"/>
          </p:cNvSpPr>
          <p:nvPr>
            <p:ph idx="1"/>
          </p:nvPr>
        </p:nvSpPr>
        <p:spPr>
          <a:xfrm>
            <a:off x="2643174" y="1285860"/>
            <a:ext cx="6286544" cy="3071834"/>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Autofit/>
          </a:bodyPr>
          <a:lstStyle/>
          <a:p>
            <a:pPr eaLnBrk="1" fontAlgn="auto" hangingPunct="1">
              <a:lnSpc>
                <a:spcPct val="150000"/>
              </a:lnSpc>
              <a:spcAft>
                <a:spcPts val="0"/>
              </a:spcAft>
              <a:buFont typeface="Wingdings 2"/>
              <a:buNone/>
              <a:defRPr/>
            </a:pPr>
            <a:r>
              <a:rPr lang="ru-RU" sz="1800" b="1" dirty="0" smtClean="0">
                <a:solidFill>
                  <a:srgbClr val="7030A0"/>
                </a:solidFill>
              </a:rPr>
              <a:t>	</a:t>
            </a:r>
            <a:r>
              <a:rPr lang="ru-RU" sz="1800" dirty="0" smtClean="0">
                <a:solidFill>
                  <a:schemeClr val="tx1"/>
                </a:solidFill>
              </a:rPr>
              <a:t>Большинство религий охватывают и выражают определённые понятия о смысле жизни, предлагая субъективно достоверные причины для объяснения того, почему существуем мы и все другие организмы. Возможно, фундаментальное определение религиозной веры </a:t>
            </a:r>
            <a:r>
              <a:rPr lang="ru-RU" sz="1800" b="1" u="sng" dirty="0" smtClean="0">
                <a:solidFill>
                  <a:srgbClr val="7030A0"/>
                </a:solidFill>
              </a:rPr>
              <a:t>— это убеждение в том, что жизнь служит Высшей, Божественной цели</a:t>
            </a:r>
          </a:p>
          <a:p>
            <a:pPr eaLnBrk="1" fontAlgn="auto" hangingPunct="1">
              <a:lnSpc>
                <a:spcPct val="150000"/>
              </a:lnSpc>
              <a:spcAft>
                <a:spcPts val="0"/>
              </a:spcAft>
              <a:buFont typeface="Wingdings 2"/>
              <a:buNone/>
              <a:defRPr/>
            </a:pPr>
            <a:endParaRPr lang="ru-RU" sz="1800" b="1" dirty="0">
              <a:solidFill>
                <a:srgbClr val="7030A0"/>
              </a:solidFill>
            </a:endParaRPr>
          </a:p>
        </p:txBody>
      </p:sp>
      <p:pic>
        <p:nvPicPr>
          <p:cNvPr id="4098" name="Picture 2" descr="http://t1.gstatic.com/images?q=tbn:ANd9GcTaz1p4f__1zGNJCsblU6AJ9cXS1iKhpj8VVezS-TBPnbqrSlvZtg"/>
          <p:cNvPicPr>
            <a:picLocks noChangeAspect="1" noChangeArrowheads="1"/>
          </p:cNvPicPr>
          <p:nvPr/>
        </p:nvPicPr>
        <p:blipFill>
          <a:blip r:embed="rId3" cstate="print"/>
          <a:srcRect/>
          <a:stretch>
            <a:fillRect/>
          </a:stretch>
        </p:blipFill>
        <p:spPr bwMode="auto">
          <a:xfrm rot="21138892">
            <a:off x="454132" y="1401018"/>
            <a:ext cx="2078856" cy="2505076"/>
          </a:xfrm>
          <a:prstGeom prst="rect">
            <a:avLst/>
          </a:prstGeom>
          <a:noFill/>
          <a:effectLst>
            <a:glow rad="228600">
              <a:schemeClr val="accent5">
                <a:satMod val="175000"/>
                <a:alpha val="40000"/>
              </a:schemeClr>
            </a:glow>
          </a:effectLst>
        </p:spPr>
      </p:pic>
      <p:pic>
        <p:nvPicPr>
          <p:cNvPr id="4100" name="Picture 4" descr="http://t0.gstatic.com/images?q=tbn:ANd9GcTgr0ljl14g8UpRDW-zciqDSfwbKq3GupdqVa_2ZVtxe3DIo3BF"/>
          <p:cNvPicPr>
            <a:picLocks noChangeAspect="1" noChangeArrowheads="1"/>
          </p:cNvPicPr>
          <p:nvPr/>
        </p:nvPicPr>
        <p:blipFill>
          <a:blip r:embed="rId4" cstate="print"/>
          <a:srcRect/>
          <a:stretch>
            <a:fillRect/>
          </a:stretch>
        </p:blipFill>
        <p:spPr bwMode="auto">
          <a:xfrm rot="21106352">
            <a:off x="423702" y="4360835"/>
            <a:ext cx="2190750" cy="2085976"/>
          </a:xfrm>
          <a:prstGeom prst="rect">
            <a:avLst/>
          </a:prstGeom>
          <a:noFill/>
          <a:effectLst>
            <a:glow rad="228600">
              <a:schemeClr val="accent5">
                <a:satMod val="175000"/>
                <a:alpha val="40000"/>
              </a:schemeClr>
            </a:glow>
          </a:effectLst>
        </p:spPr>
      </p:pic>
      <p:pic>
        <p:nvPicPr>
          <p:cNvPr id="4102" name="Picture 6" descr="http://t0.gstatic.com/images?q=tbn:ANd9GcTyHdXp7pn2RwrqhARqdRXB922r-gi8cFAzHXb-rIdp66-l5fw7"/>
          <p:cNvPicPr>
            <a:picLocks noChangeAspect="1" noChangeArrowheads="1"/>
          </p:cNvPicPr>
          <p:nvPr/>
        </p:nvPicPr>
        <p:blipFill>
          <a:blip r:embed="rId5" cstate="print"/>
          <a:srcRect/>
          <a:stretch>
            <a:fillRect/>
          </a:stretch>
        </p:blipFill>
        <p:spPr bwMode="auto">
          <a:xfrm>
            <a:off x="3214678" y="4857760"/>
            <a:ext cx="2752725" cy="1666875"/>
          </a:xfrm>
          <a:prstGeom prst="rect">
            <a:avLst/>
          </a:prstGeom>
          <a:noFill/>
          <a:effectLst>
            <a:glow rad="228600">
              <a:schemeClr val="accent5">
                <a:satMod val="175000"/>
                <a:alpha val="40000"/>
              </a:schemeClr>
            </a:glow>
          </a:effectLst>
        </p:spPr>
      </p:pic>
      <p:pic>
        <p:nvPicPr>
          <p:cNvPr id="4104" name="Picture 8" descr="http://t2.gstatic.com/images?q=tbn:ANd9GcTBshdsmlEvRTt9ojWs_xEmf9Lt9vfYPz-72SnFNSq9mDAq32J55g"/>
          <p:cNvPicPr>
            <a:picLocks noChangeAspect="1" noChangeArrowheads="1"/>
          </p:cNvPicPr>
          <p:nvPr/>
        </p:nvPicPr>
        <p:blipFill>
          <a:blip r:embed="rId6" cstate="print"/>
          <a:srcRect/>
          <a:stretch>
            <a:fillRect/>
          </a:stretch>
        </p:blipFill>
        <p:spPr bwMode="auto">
          <a:xfrm rot="552039">
            <a:off x="6731520" y="4369960"/>
            <a:ext cx="2114550" cy="2162176"/>
          </a:xfrm>
          <a:prstGeom prst="rect">
            <a:avLst/>
          </a:prstGeom>
          <a:noFill/>
          <a:effectLst>
            <a:glow rad="228600">
              <a:schemeClr val="accent5">
                <a:satMod val="175000"/>
                <a:alpha val="40000"/>
              </a:schemeClr>
            </a:glow>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357562"/>
            <a:ext cx="8429684" cy="3071834"/>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Autofit/>
          </a:bodyPr>
          <a:lstStyle/>
          <a:p>
            <a:pPr eaLnBrk="1" hangingPunct="1">
              <a:lnSpc>
                <a:spcPct val="170000"/>
              </a:lnSpc>
              <a:buFont typeface="Wingdings 2" pitchFamily="18" charset="2"/>
              <a:buNone/>
            </a:pPr>
            <a:r>
              <a:rPr lang="ru-RU" sz="1800" b="1" smtClean="0">
                <a:solidFill>
                  <a:schemeClr val="tx1"/>
                </a:solidFill>
                <a:cs typeface="Arial" charset="0"/>
              </a:rPr>
              <a:t>	</a:t>
            </a:r>
            <a:r>
              <a:rPr lang="ru-RU" sz="1800" smtClean="0">
                <a:solidFill>
                  <a:schemeClr val="tx1"/>
                </a:solidFill>
                <a:cs typeface="Arial" charset="0"/>
              </a:rPr>
              <a:t>Часто предполагается, что </a:t>
            </a:r>
            <a:r>
              <a:rPr lang="ru-RU" sz="1800" u="sng" smtClean="0">
                <a:solidFill>
                  <a:srgbClr val="7030A0"/>
                </a:solidFill>
                <a:cs typeface="Arial" charset="0"/>
              </a:rPr>
              <a:t>религия</a:t>
            </a:r>
            <a:r>
              <a:rPr lang="ru-RU" sz="1800" smtClean="0">
                <a:solidFill>
                  <a:schemeClr val="tx1"/>
                </a:solidFill>
                <a:cs typeface="Arial" charset="0"/>
              </a:rPr>
              <a:t> — это ответ на человеческую потребность перестать ощущать состояние растерянности или страх смерти (и сопутствующее желание не умирать). Определяя мир за пределами жизни (духовный мир), эти потребности «удовлетворяются», обеспечивая смысл, цель и надежду для наших (в противном случае бессмысленных, бесцельных и конечных) жизней</a:t>
            </a:r>
            <a:r>
              <a:rPr lang="ru-RU" sz="1800" smtClean="0">
                <a:solidFill>
                  <a:schemeClr val="tx1"/>
                </a:solidFill>
                <a:latin typeface="Arial" charset="0"/>
                <a:cs typeface="Arial" charset="0"/>
              </a:rPr>
              <a:t>.</a:t>
            </a:r>
          </a:p>
          <a:p>
            <a:pPr eaLnBrk="1" hangingPunct="1">
              <a:lnSpc>
                <a:spcPct val="170000"/>
              </a:lnSpc>
              <a:buFont typeface="Wingdings 2" pitchFamily="18" charset="2"/>
              <a:buNone/>
            </a:pPr>
            <a:endParaRPr lang="ru-RU" sz="1800" b="1" smtClean="0">
              <a:solidFill>
                <a:srgbClr val="7030A0"/>
              </a:solidFill>
              <a:cs typeface="Arial" charset="0"/>
            </a:endParaRPr>
          </a:p>
        </p:txBody>
      </p:sp>
      <p:pic>
        <p:nvPicPr>
          <p:cNvPr id="36866" name="Picture 2" descr="http://t1.gstatic.com/images?q=tbn:ANd9GcQtajpUmscHnQPvuZC9VSgn_UyI7kp-tEcupBnppTbRI3xz-SlA"/>
          <p:cNvPicPr>
            <a:picLocks noChangeAspect="1" noChangeArrowheads="1"/>
          </p:cNvPicPr>
          <p:nvPr/>
        </p:nvPicPr>
        <p:blipFill>
          <a:blip r:embed="rId3" cstate="print"/>
          <a:srcRect/>
          <a:stretch>
            <a:fillRect/>
          </a:stretch>
        </p:blipFill>
        <p:spPr bwMode="auto">
          <a:xfrm rot="20376906">
            <a:off x="306778" y="656656"/>
            <a:ext cx="2952087" cy="2292209"/>
          </a:xfrm>
          <a:prstGeom prst="rect">
            <a:avLst/>
          </a:prstGeom>
          <a:noFill/>
          <a:effectLst>
            <a:glow rad="228600">
              <a:schemeClr val="accent5">
                <a:satMod val="175000"/>
                <a:alpha val="40000"/>
              </a:schemeClr>
            </a:glow>
          </a:effectLst>
        </p:spPr>
      </p:pic>
      <p:pic>
        <p:nvPicPr>
          <p:cNvPr id="36868" name="Picture 4" descr="http://t0.gstatic.com/images?q=tbn:ANd9GcTJAGTdapIZORJPvqiyQEH8NtiPrNSZMbdbEWLhXPyr2Hx2F_8FxQ"/>
          <p:cNvPicPr>
            <a:picLocks noChangeAspect="1" noChangeArrowheads="1"/>
          </p:cNvPicPr>
          <p:nvPr/>
        </p:nvPicPr>
        <p:blipFill>
          <a:blip r:embed="rId4" cstate="print"/>
          <a:srcRect/>
          <a:stretch>
            <a:fillRect/>
          </a:stretch>
        </p:blipFill>
        <p:spPr bwMode="auto">
          <a:xfrm rot="20071269">
            <a:off x="3370156" y="593521"/>
            <a:ext cx="2617760" cy="2311078"/>
          </a:xfrm>
          <a:prstGeom prst="rect">
            <a:avLst/>
          </a:prstGeom>
          <a:noFill/>
          <a:effectLst>
            <a:glow rad="228600">
              <a:schemeClr val="accent5">
                <a:satMod val="175000"/>
                <a:alpha val="40000"/>
              </a:schemeClr>
            </a:glow>
          </a:effectLst>
        </p:spPr>
      </p:pic>
      <p:pic>
        <p:nvPicPr>
          <p:cNvPr id="36870" name="Picture 6" descr="http://t2.gstatic.com/images?q=tbn:ANd9GcTcnfnqk2LzQn7RK_5NMteDpmeYPkXJBhB_NFa9btbdcERpwMHadQ"/>
          <p:cNvPicPr>
            <a:picLocks noChangeAspect="1" noChangeArrowheads="1"/>
          </p:cNvPicPr>
          <p:nvPr/>
        </p:nvPicPr>
        <p:blipFill>
          <a:blip r:embed="rId5" cstate="print"/>
          <a:srcRect/>
          <a:stretch>
            <a:fillRect/>
          </a:stretch>
        </p:blipFill>
        <p:spPr bwMode="auto">
          <a:xfrm rot="20116530">
            <a:off x="5883341" y="779702"/>
            <a:ext cx="2823874" cy="2107046"/>
          </a:xfrm>
          <a:prstGeom prst="rect">
            <a:avLst/>
          </a:prstGeom>
          <a:noFill/>
          <a:effectLst>
            <a:glow rad="228600">
              <a:schemeClr val="accent5">
                <a:satMod val="175000"/>
                <a:alpha val="40000"/>
              </a:schemeClr>
            </a:glo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42857" y="242865"/>
            <a:ext cx="8358246" cy="6072230"/>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rmAutofit/>
          </a:bodyPr>
          <a:lstStyle/>
          <a:p>
            <a:pPr algn="just" eaLnBrk="1" hangingPunct="1">
              <a:buFont typeface="Wingdings 2" pitchFamily="18" charset="2"/>
              <a:buNone/>
              <a:defRPr/>
            </a:pPr>
            <a:r>
              <a:rPr lang="ru-RU" dirty="0" smtClean="0">
                <a:solidFill>
                  <a:srgbClr val="000000"/>
                </a:solidFill>
                <a:cs typeface="Arial" charset="0"/>
              </a:rPr>
              <a:t>	</a:t>
            </a:r>
            <a:r>
              <a:rPr lang="ru-RU" b="1" dirty="0" smtClean="0">
                <a:solidFill>
                  <a:srgbClr val="000000"/>
                </a:solidFill>
                <a:cs typeface="Arial" charset="0"/>
              </a:rPr>
              <a:t>Смысл жизни, смысл бытия</a:t>
            </a:r>
            <a:r>
              <a:rPr lang="ru-RU" dirty="0" smtClean="0">
                <a:solidFill>
                  <a:srgbClr val="000000"/>
                </a:solidFill>
                <a:cs typeface="Arial" charset="0"/>
              </a:rPr>
              <a:t> — </a:t>
            </a:r>
            <a:r>
              <a:rPr lang="ru-RU" sz="2800" dirty="0" smtClean="0">
                <a:solidFill>
                  <a:srgbClr val="000000"/>
                </a:solidFill>
                <a:cs typeface="Arial" charset="0"/>
              </a:rPr>
              <a:t>философская и духовная проблема, имеющая отношение к определению конечной цели существования, предназначения человечества, человека как биологического вида, одно из основных мировоззренческих понятий, имеющее огромное значение для становления духовно-нравственного облика личности.</a:t>
            </a:r>
          </a:p>
        </p:txBody>
      </p:sp>
      <p:pic>
        <p:nvPicPr>
          <p:cNvPr id="21506" name="Picture 2" descr="http://t2.gstatic.com/images?q=tbn:ANd9GcQHJhIbNYnF3hrEfcM00503gBAdSo_IsXklF281_7mmlxhQs2BmLQ"/>
          <p:cNvPicPr>
            <a:picLocks noChangeAspect="1" noChangeArrowheads="1"/>
          </p:cNvPicPr>
          <p:nvPr/>
        </p:nvPicPr>
        <p:blipFill>
          <a:blip r:embed="rId3" cstate="print"/>
          <a:srcRect/>
          <a:stretch>
            <a:fillRect/>
          </a:stretch>
        </p:blipFill>
        <p:spPr bwMode="auto">
          <a:xfrm rot="20700792">
            <a:off x="4042710" y="4237983"/>
            <a:ext cx="2143125" cy="2143125"/>
          </a:xfrm>
          <a:prstGeom prst="rect">
            <a:avLst/>
          </a:prstGeom>
          <a:noFill/>
          <a:effectLst>
            <a:glow rad="228600">
              <a:schemeClr val="accent6">
                <a:satMod val="175000"/>
                <a:alpha val="40000"/>
              </a:schemeClr>
            </a:glow>
          </a:effectLst>
        </p:spPr>
      </p:pic>
      <p:pic>
        <p:nvPicPr>
          <p:cNvPr id="21508" name="Picture 4" descr="http://t3.gstatic.com/images?q=tbn:ANd9GcRTIZ4BCeq6KIt2qO9LdQKBDad_n_dQ7FpXQzR7sPngiYOwKb4d"/>
          <p:cNvPicPr>
            <a:picLocks noChangeAspect="1" noChangeArrowheads="1"/>
          </p:cNvPicPr>
          <p:nvPr/>
        </p:nvPicPr>
        <p:blipFill>
          <a:blip r:embed="rId4" cstate="print"/>
          <a:srcRect/>
          <a:stretch>
            <a:fillRect/>
          </a:stretch>
        </p:blipFill>
        <p:spPr bwMode="auto">
          <a:xfrm rot="20575214">
            <a:off x="5910800" y="4477284"/>
            <a:ext cx="1907255" cy="1907255"/>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686800" cy="1142984"/>
          </a:xfrm>
        </p:spPr>
        <p:txBody>
          <a:bodyPr/>
          <a:lstStyle/>
          <a:p>
            <a:pPr eaLnBrk="1" fontAlgn="auto" hangingPunct="1">
              <a:spcAft>
                <a:spcPts val="0"/>
              </a:spcAft>
              <a:defRPr/>
            </a:pPr>
            <a:r>
              <a:rPr lang="ru-RU" sz="3200" smtClean="0">
                <a:solidFill>
                  <a:srgbClr val="7030A0"/>
                </a:solidFill>
                <a:effectLst/>
              </a:rPr>
              <a:t>Смысл жизни с точки зрения христианства</a:t>
            </a:r>
            <a:endParaRPr lang="ru-RU" sz="3200">
              <a:solidFill>
                <a:srgbClr val="7030A0"/>
              </a:solidFill>
              <a:effectLst/>
            </a:endParaRPr>
          </a:p>
        </p:txBody>
      </p:sp>
      <p:sp>
        <p:nvSpPr>
          <p:cNvPr id="5" name="Содержимое 4"/>
          <p:cNvSpPr>
            <a:spLocks noGrp="1"/>
          </p:cNvSpPr>
          <p:nvPr>
            <p:ph idx="1"/>
          </p:nvPr>
        </p:nvSpPr>
        <p:spPr>
          <a:xfrm>
            <a:off x="214282" y="1142984"/>
            <a:ext cx="5429256" cy="5572164"/>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Autofit/>
          </a:bodyPr>
          <a:lstStyle/>
          <a:p>
            <a:pPr eaLnBrk="1" fontAlgn="auto" hangingPunct="1">
              <a:lnSpc>
                <a:spcPct val="170000"/>
              </a:lnSpc>
              <a:spcAft>
                <a:spcPts val="0"/>
              </a:spcAft>
              <a:buFont typeface="Wingdings 2"/>
              <a:buNone/>
              <a:defRPr/>
            </a:pPr>
            <a:r>
              <a:rPr lang="ru-RU" sz="1400" b="1" dirty="0" smtClean="0">
                <a:solidFill>
                  <a:srgbClr val="7030A0"/>
                </a:solidFill>
              </a:rPr>
              <a:t>	</a:t>
            </a:r>
            <a:r>
              <a:rPr lang="ru-RU" sz="1800" b="1" dirty="0" smtClean="0">
                <a:solidFill>
                  <a:srgbClr val="7030A0"/>
                </a:solidFill>
              </a:rPr>
              <a:t>	</a:t>
            </a:r>
            <a:r>
              <a:rPr lang="ru-RU" sz="1800" b="1" i="1" u="sng" dirty="0" smtClean="0">
                <a:solidFill>
                  <a:schemeClr val="bg2">
                    <a:lumMod val="50000"/>
                  </a:schemeClr>
                </a:solidFill>
                <a:effectLst>
                  <a:outerShdw blurRad="38100" dist="38100" dir="2700000" algn="tl">
                    <a:srgbClr val="000000">
                      <a:alpha val="43137"/>
                    </a:srgbClr>
                  </a:outerShdw>
                </a:effectLst>
              </a:rPr>
              <a:t>Смысл жизни — в спасении души. </a:t>
            </a:r>
            <a:r>
              <a:rPr lang="ru-RU" sz="1800" dirty="0" smtClean="0">
                <a:solidFill>
                  <a:schemeClr val="tx1"/>
                </a:solidFill>
              </a:rPr>
              <a:t>Онтологически самостоятельным бытием является только Бог, все «</a:t>
            </a:r>
            <a:r>
              <a:rPr lang="ru-RU" sz="1800" dirty="0" err="1" smtClean="0">
                <a:solidFill>
                  <a:schemeClr val="tx1"/>
                </a:solidFill>
              </a:rPr>
              <a:t>тварное</a:t>
            </a:r>
            <a:r>
              <a:rPr lang="ru-RU" sz="1800" dirty="0" smtClean="0">
                <a:solidFill>
                  <a:schemeClr val="tx1"/>
                </a:solidFill>
              </a:rPr>
              <a:t>» существует и осмысляется только в непрерывной связи с Творцом. Однако не всё в этом мире имеет смысл — есть бессмысленные, иррациональные поступки</a:t>
            </a:r>
          </a:p>
          <a:p>
            <a:pPr eaLnBrk="1" fontAlgn="auto" hangingPunct="1">
              <a:lnSpc>
                <a:spcPct val="170000"/>
              </a:lnSpc>
              <a:spcAft>
                <a:spcPts val="0"/>
              </a:spcAft>
              <a:buFont typeface="Wingdings 2"/>
              <a:buNone/>
              <a:defRPr/>
            </a:pPr>
            <a:r>
              <a:rPr lang="ru-RU" sz="1800" dirty="0" smtClean="0">
                <a:solidFill>
                  <a:schemeClr val="tx1"/>
                </a:solidFill>
              </a:rPr>
              <a:t>		Такие поступки называются грехами. Грех — это не только зло, а ещё и бессмыслица. Самооправдание греха — это самообман, лесть себе и в то же время попытка укрыться в свой «виртуальный мир» от реальности. </a:t>
            </a:r>
          </a:p>
          <a:p>
            <a:pPr eaLnBrk="1" fontAlgn="auto" hangingPunct="1">
              <a:lnSpc>
                <a:spcPct val="170000"/>
              </a:lnSpc>
              <a:spcAft>
                <a:spcPts val="0"/>
              </a:spcAft>
              <a:buFont typeface="Wingdings 2"/>
              <a:buNone/>
              <a:defRPr/>
            </a:pPr>
            <a:endParaRPr lang="ru-RU" sz="1400" b="1" dirty="0" smtClean="0">
              <a:solidFill>
                <a:srgbClr val="7030A0"/>
              </a:solidFill>
            </a:endParaRPr>
          </a:p>
        </p:txBody>
      </p:sp>
      <p:pic>
        <p:nvPicPr>
          <p:cNvPr id="3074" name="Picture 2" descr="http://t2.gstatic.com/images?q=tbn:ANd9GcRSwOSQ9ldxP6838TNYS3cS22nkUMq1shuwsApMJXR34dHPzh4f"/>
          <p:cNvPicPr>
            <a:picLocks noChangeAspect="1" noChangeArrowheads="1"/>
          </p:cNvPicPr>
          <p:nvPr/>
        </p:nvPicPr>
        <p:blipFill>
          <a:blip r:embed="rId3" cstate="print"/>
          <a:srcRect/>
          <a:stretch>
            <a:fillRect/>
          </a:stretch>
        </p:blipFill>
        <p:spPr bwMode="auto">
          <a:xfrm>
            <a:off x="6929454" y="714356"/>
            <a:ext cx="2000250" cy="2286001"/>
          </a:xfrm>
          <a:prstGeom prst="rect">
            <a:avLst/>
          </a:prstGeom>
          <a:noFill/>
          <a:effectLst>
            <a:glow rad="228600">
              <a:schemeClr val="accent6">
                <a:satMod val="175000"/>
                <a:alpha val="40000"/>
              </a:schemeClr>
            </a:glow>
          </a:effectLst>
        </p:spPr>
      </p:pic>
      <p:pic>
        <p:nvPicPr>
          <p:cNvPr id="3076" name="Picture 4" descr="http://t1.gstatic.com/images?q=tbn:ANd9GcRdKh978CyDLUHv8LavftKImxKT2YxIqe7-hIKKk9MZFDeTlQty"/>
          <p:cNvPicPr>
            <a:picLocks noChangeAspect="1" noChangeArrowheads="1"/>
          </p:cNvPicPr>
          <p:nvPr/>
        </p:nvPicPr>
        <p:blipFill>
          <a:blip r:embed="rId4" cstate="print"/>
          <a:srcRect/>
          <a:stretch>
            <a:fillRect/>
          </a:stretch>
        </p:blipFill>
        <p:spPr bwMode="auto">
          <a:xfrm>
            <a:off x="5572132" y="2071678"/>
            <a:ext cx="1724025" cy="2647951"/>
          </a:xfrm>
          <a:prstGeom prst="rect">
            <a:avLst/>
          </a:prstGeom>
          <a:noFill/>
          <a:effectLst>
            <a:glow rad="228600">
              <a:schemeClr val="accent6">
                <a:satMod val="175000"/>
                <a:alpha val="40000"/>
              </a:schemeClr>
            </a:glow>
          </a:effectLst>
        </p:spPr>
      </p:pic>
      <p:pic>
        <p:nvPicPr>
          <p:cNvPr id="3078" name="Picture 6" descr="http://t0.gstatic.com/images?q=tbn:ANd9GcSjaJxjXvaEOGZFUppmzBAylIOf9U6dF0YZPJ0diSXUpwvyIu7I"/>
          <p:cNvPicPr>
            <a:picLocks noChangeAspect="1" noChangeArrowheads="1"/>
          </p:cNvPicPr>
          <p:nvPr/>
        </p:nvPicPr>
        <p:blipFill>
          <a:blip r:embed="rId5" cstate="print"/>
          <a:srcRect/>
          <a:stretch>
            <a:fillRect/>
          </a:stretch>
        </p:blipFill>
        <p:spPr bwMode="auto">
          <a:xfrm>
            <a:off x="7000892" y="4143380"/>
            <a:ext cx="1743075" cy="2619375"/>
          </a:xfrm>
          <a:prstGeom prst="rect">
            <a:avLst/>
          </a:prstGeom>
          <a:noFill/>
          <a:effectLst>
            <a:glow rad="228600">
              <a:schemeClr val="accent6">
                <a:satMod val="175000"/>
                <a:alpha val="40000"/>
              </a:schemeClr>
            </a:glow>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686800" cy="1214422"/>
          </a:xfrm>
        </p:spPr>
        <p:txBody>
          <a:bodyPr/>
          <a:lstStyle/>
          <a:p>
            <a:pPr eaLnBrk="1" fontAlgn="auto" hangingPunct="1">
              <a:spcAft>
                <a:spcPts val="0"/>
              </a:spcAft>
              <a:defRPr/>
            </a:pPr>
            <a:r>
              <a:rPr lang="ru-RU" sz="3200" smtClean="0">
                <a:solidFill>
                  <a:srgbClr val="7030A0"/>
                </a:solidFill>
                <a:effectLst/>
              </a:rPr>
              <a:t>Смысл жизни с точки зрения православного христианства</a:t>
            </a:r>
            <a:endParaRPr lang="ru-RU" sz="3200">
              <a:solidFill>
                <a:srgbClr val="7030A0"/>
              </a:solidFill>
              <a:effectLst/>
            </a:endParaRPr>
          </a:p>
        </p:txBody>
      </p:sp>
      <p:sp>
        <p:nvSpPr>
          <p:cNvPr id="5" name="Содержимое 4"/>
          <p:cNvSpPr>
            <a:spLocks noGrp="1"/>
          </p:cNvSpPr>
          <p:nvPr>
            <p:ph idx="1"/>
          </p:nvPr>
        </p:nvSpPr>
        <p:spPr>
          <a:xfrm>
            <a:off x="3752157" y="1255697"/>
            <a:ext cx="5381209" cy="5357850"/>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Autofit/>
          </a:bodyPr>
          <a:lstStyle/>
          <a:p>
            <a:pPr eaLnBrk="1" fontAlgn="auto" hangingPunct="1">
              <a:lnSpc>
                <a:spcPct val="190000"/>
              </a:lnSpc>
              <a:spcAft>
                <a:spcPts val="0"/>
              </a:spcAft>
              <a:buFont typeface="Wingdings 2"/>
              <a:buNone/>
              <a:defRPr/>
            </a:pPr>
            <a:r>
              <a:rPr lang="ru-RU" sz="1400" b="1" dirty="0" smtClean="0">
                <a:solidFill>
                  <a:srgbClr val="7030A0"/>
                </a:solidFill>
              </a:rPr>
              <a:t>		</a:t>
            </a:r>
            <a:r>
              <a:rPr lang="ru-RU" sz="1400" b="1" u="sng" dirty="0" smtClean="0">
                <a:solidFill>
                  <a:srgbClr val="7030A0"/>
                </a:solidFill>
              </a:rPr>
              <a:t>Смысл жизни — это сам Иисус Христос</a:t>
            </a:r>
            <a:r>
              <a:rPr lang="ru-RU" sz="1400" dirty="0" smtClean="0">
                <a:solidFill>
                  <a:schemeClr val="tx1"/>
                </a:solidFill>
              </a:rPr>
              <a:t>: «Иисус сказал ему: «Я есть путь и истина и жизнь» (Ин 14:6).</a:t>
            </a:r>
          </a:p>
          <a:p>
            <a:pPr eaLnBrk="1" fontAlgn="auto" hangingPunct="1">
              <a:lnSpc>
                <a:spcPct val="190000"/>
              </a:lnSpc>
              <a:spcAft>
                <a:spcPts val="0"/>
              </a:spcAft>
              <a:buFont typeface="Wingdings 2"/>
              <a:buNone/>
              <a:defRPr/>
            </a:pPr>
            <a:r>
              <a:rPr lang="ru-RU" sz="1400" dirty="0" smtClean="0">
                <a:solidFill>
                  <a:schemeClr val="tx1"/>
                </a:solidFill>
              </a:rPr>
              <a:t>		В православии особенный акцент ставится на бессмертии тела, а не только души. Именно поэтому православные хоронят, а не сжигают умерших, почитают мощи, не гнушаются касаться и даже целовать покойного.</a:t>
            </a:r>
          </a:p>
          <a:p>
            <a:pPr eaLnBrk="1" fontAlgn="auto" hangingPunct="1">
              <a:lnSpc>
                <a:spcPct val="190000"/>
              </a:lnSpc>
              <a:spcAft>
                <a:spcPts val="0"/>
              </a:spcAft>
              <a:buFont typeface="Wingdings 2"/>
              <a:buNone/>
              <a:defRPr/>
            </a:pPr>
            <a:r>
              <a:rPr lang="ru-RU" sz="1400" dirty="0" smtClean="0">
                <a:solidFill>
                  <a:schemeClr val="tx1"/>
                </a:solidFill>
              </a:rPr>
              <a:t>		Обряды, посты, милосердие, молитвы и даже церковные таинства с точки зрения православия являются лишь средствами, а не самоцелью. «Истинная цель жизни христианской состоит в стяжании Духа Святого Божьего». (Преподобный </a:t>
            </a:r>
            <a:r>
              <a:rPr lang="ru-RU" sz="1600" b="1" i="1" u="sng" dirty="0" smtClean="0">
                <a:solidFill>
                  <a:srgbClr val="7030A0"/>
                </a:solidFill>
              </a:rPr>
              <a:t>Серафим </a:t>
            </a:r>
            <a:r>
              <a:rPr lang="ru-RU" sz="1600" b="1" i="1" u="sng" dirty="0" err="1" smtClean="0">
                <a:solidFill>
                  <a:srgbClr val="7030A0"/>
                </a:solidFill>
              </a:rPr>
              <a:t>Саровский</a:t>
            </a:r>
            <a:r>
              <a:rPr lang="ru-RU" sz="1400" dirty="0" smtClean="0">
                <a:solidFill>
                  <a:schemeClr val="tx1"/>
                </a:solidFill>
              </a:rPr>
              <a:t>).</a:t>
            </a:r>
          </a:p>
          <a:p>
            <a:pPr eaLnBrk="1" fontAlgn="auto" hangingPunct="1">
              <a:lnSpc>
                <a:spcPct val="190000"/>
              </a:lnSpc>
              <a:spcAft>
                <a:spcPts val="0"/>
              </a:spcAft>
              <a:buFont typeface="Wingdings 2"/>
              <a:buNone/>
              <a:defRPr/>
            </a:pPr>
            <a:endParaRPr lang="ru-RU" sz="1400" b="1" dirty="0" smtClean="0">
              <a:solidFill>
                <a:srgbClr val="7030A0"/>
              </a:solidFill>
            </a:endParaRPr>
          </a:p>
        </p:txBody>
      </p:sp>
      <p:pic>
        <p:nvPicPr>
          <p:cNvPr id="2050" name="Picture 2" descr="http://t1.gstatic.com/images?q=tbn:ANd9GcQcOMF42VvgteeLqOv5G9GV5tBT8p0JpEl6Ye8xPNQbC3pPdpkj"/>
          <p:cNvPicPr>
            <a:picLocks noChangeAspect="1" noChangeArrowheads="1"/>
          </p:cNvPicPr>
          <p:nvPr/>
        </p:nvPicPr>
        <p:blipFill>
          <a:blip r:embed="rId4" cstate="print"/>
          <a:srcRect/>
          <a:stretch>
            <a:fillRect/>
          </a:stretch>
        </p:blipFill>
        <p:spPr bwMode="auto">
          <a:xfrm>
            <a:off x="142844" y="1142984"/>
            <a:ext cx="1524000" cy="2171701"/>
          </a:xfrm>
          <a:prstGeom prst="rect">
            <a:avLst/>
          </a:prstGeom>
          <a:noFill/>
          <a:effectLst>
            <a:glow rad="228600">
              <a:schemeClr val="accent5">
                <a:satMod val="175000"/>
                <a:alpha val="40000"/>
              </a:schemeClr>
            </a:glow>
          </a:effectLst>
        </p:spPr>
      </p:pic>
      <p:pic>
        <p:nvPicPr>
          <p:cNvPr id="2052" name="Picture 4" descr="http://t3.gstatic.com/images?q=tbn:ANd9GcQpANrWwCdRRzeTfigaMJCOInjhZOxHVHvH_j8FqNipHcwiLKQ9sg"/>
          <p:cNvPicPr>
            <a:picLocks noChangeAspect="1" noChangeArrowheads="1"/>
          </p:cNvPicPr>
          <p:nvPr/>
        </p:nvPicPr>
        <p:blipFill>
          <a:blip r:embed="rId5" cstate="print"/>
          <a:srcRect/>
          <a:stretch>
            <a:fillRect/>
          </a:stretch>
        </p:blipFill>
        <p:spPr bwMode="auto">
          <a:xfrm>
            <a:off x="1063601" y="2586031"/>
            <a:ext cx="1714511" cy="2585822"/>
          </a:xfrm>
          <a:prstGeom prst="rect">
            <a:avLst/>
          </a:prstGeom>
          <a:noFill/>
          <a:effectLst>
            <a:glow rad="228600">
              <a:schemeClr val="accent5">
                <a:satMod val="175000"/>
                <a:alpha val="40000"/>
              </a:schemeClr>
            </a:glow>
          </a:effectLst>
        </p:spPr>
      </p:pic>
      <p:pic>
        <p:nvPicPr>
          <p:cNvPr id="2054" name="Picture 6" descr="http://t3.gstatic.com/images?q=tbn:ANd9GcR2RC2vZxQrufOR9gczEW955aVigTxGkxIzEAnR6nM7FRplHIHv"/>
          <p:cNvPicPr>
            <a:picLocks noChangeAspect="1" noChangeArrowheads="1"/>
          </p:cNvPicPr>
          <p:nvPr/>
        </p:nvPicPr>
        <p:blipFill>
          <a:blip r:embed="rId6" cstate="print"/>
          <a:srcRect/>
          <a:stretch>
            <a:fillRect/>
          </a:stretch>
        </p:blipFill>
        <p:spPr bwMode="auto">
          <a:xfrm>
            <a:off x="2214546" y="4286256"/>
            <a:ext cx="1885950" cy="2428875"/>
          </a:xfrm>
          <a:prstGeom prst="rect">
            <a:avLst/>
          </a:prstGeom>
          <a:noFill/>
          <a:effectLst>
            <a:glow rad="228600">
              <a:schemeClr val="accent5">
                <a:satMod val="175000"/>
                <a:alpha val="40000"/>
              </a:schemeClr>
            </a:glow>
          </a:effectLst>
        </p:spPr>
      </p:pic>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00562" y="4143380"/>
            <a:ext cx="4400552" cy="796908"/>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eaLnBrk="1" fontAlgn="auto" hangingPunct="1">
              <a:spcAft>
                <a:spcPts val="0"/>
              </a:spcAft>
              <a:defRPr/>
            </a:pPr>
            <a:r>
              <a:rPr lang="ru-RU" sz="4000" i="1" err="1" smtClean="0">
                <a:solidFill>
                  <a:schemeClr val="tx2">
                    <a:lumMod val="50000"/>
                    <a:lumOff val="50000"/>
                  </a:schemeClr>
                </a:solidFill>
                <a:effectLst/>
              </a:rPr>
              <a:t>Хайам</a:t>
            </a:r>
            <a:r>
              <a:rPr lang="ru-RU" sz="4000" i="1" smtClean="0">
                <a:solidFill>
                  <a:schemeClr val="tx2">
                    <a:lumMod val="50000"/>
                    <a:lumOff val="50000"/>
                  </a:schemeClr>
                </a:solidFill>
                <a:effectLst/>
              </a:rPr>
              <a:t> О. </a:t>
            </a:r>
            <a:r>
              <a:rPr lang="ru-RU" sz="4000" smtClean="0">
                <a:solidFill>
                  <a:srgbClr val="00B0F0"/>
                </a:solidFill>
                <a:effectLst/>
              </a:rPr>
              <a:t/>
            </a:r>
            <a:br>
              <a:rPr lang="ru-RU" sz="4000" smtClean="0">
                <a:solidFill>
                  <a:srgbClr val="00B0F0"/>
                </a:solidFill>
                <a:effectLst/>
              </a:rPr>
            </a:br>
            <a:endParaRPr lang="ru-RU" sz="4000">
              <a:ln/>
              <a:solidFill>
                <a:srgbClr val="00B0F0"/>
              </a:solidFill>
              <a:effectLst/>
            </a:endParaRPr>
          </a:p>
        </p:txBody>
      </p:sp>
      <p:sp>
        <p:nvSpPr>
          <p:cNvPr id="3" name="Содержимое 2"/>
          <p:cNvSpPr>
            <a:spLocks noGrp="1"/>
          </p:cNvSpPr>
          <p:nvPr>
            <p:ph idx="1"/>
          </p:nvPr>
        </p:nvSpPr>
        <p:spPr>
          <a:xfrm>
            <a:off x="214313" y="1357313"/>
            <a:ext cx="8358187" cy="3214687"/>
          </a:xfrm>
        </p:spPr>
        <p:txBody>
          <a:bodyPr rtlCol="0">
            <a:normAutofit/>
          </a:bodyPr>
          <a:lstStyle/>
          <a:p>
            <a:pPr eaLnBrk="1" fontAlgn="auto" hangingPunct="1">
              <a:spcAft>
                <a:spcPts val="0"/>
              </a:spcAft>
              <a:buFont typeface="Wingdings 2"/>
              <a:buNone/>
              <a:defRPr/>
            </a:pPr>
            <a:r>
              <a:rPr lang="ru-RU" sz="3600" i="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sz="3600" i="1" dirty="0" smtClean="0">
                <a:solidFill>
                  <a:schemeClr val="accent6">
                    <a:lumMod val="50000"/>
                  </a:schemeClr>
                </a:solidFill>
                <a:latin typeface="Times New Roman" pitchFamily="18" charset="0"/>
                <a:cs typeface="Times New Roman" pitchFamily="18" charset="0"/>
              </a:rPr>
              <a:t>Жизнь пронесется, как одно мгновенье,</a:t>
            </a:r>
            <a:br>
              <a:rPr lang="ru-RU" sz="3600" i="1" dirty="0" smtClean="0">
                <a:solidFill>
                  <a:schemeClr val="accent6">
                    <a:lumMod val="50000"/>
                  </a:schemeClr>
                </a:solidFill>
                <a:latin typeface="Times New Roman" pitchFamily="18" charset="0"/>
                <a:cs typeface="Times New Roman" pitchFamily="18" charset="0"/>
              </a:rPr>
            </a:br>
            <a:r>
              <a:rPr lang="ru-RU" sz="3600" i="1" dirty="0" smtClean="0">
                <a:solidFill>
                  <a:schemeClr val="accent6">
                    <a:lumMod val="50000"/>
                  </a:schemeClr>
                </a:solidFill>
                <a:latin typeface="Times New Roman" pitchFamily="18" charset="0"/>
                <a:cs typeface="Times New Roman" pitchFamily="18" charset="0"/>
              </a:rPr>
              <a:t>Ее цени, в ней черпай наслажденье.</a:t>
            </a:r>
            <a:br>
              <a:rPr lang="ru-RU" sz="3600" i="1" dirty="0" smtClean="0">
                <a:solidFill>
                  <a:schemeClr val="accent6">
                    <a:lumMod val="50000"/>
                  </a:schemeClr>
                </a:solidFill>
                <a:latin typeface="Times New Roman" pitchFamily="18" charset="0"/>
                <a:cs typeface="Times New Roman" pitchFamily="18" charset="0"/>
              </a:rPr>
            </a:br>
            <a:r>
              <a:rPr lang="ru-RU" sz="3600" i="1" dirty="0" smtClean="0">
                <a:solidFill>
                  <a:schemeClr val="accent6">
                    <a:lumMod val="50000"/>
                  </a:schemeClr>
                </a:solidFill>
                <a:latin typeface="Times New Roman" pitchFamily="18" charset="0"/>
                <a:cs typeface="Times New Roman" pitchFamily="18" charset="0"/>
              </a:rPr>
              <a:t>Как проведешь ее - так и пройдет,</a:t>
            </a:r>
            <a:br>
              <a:rPr lang="ru-RU" sz="3600" i="1" dirty="0" smtClean="0">
                <a:solidFill>
                  <a:schemeClr val="accent6">
                    <a:lumMod val="50000"/>
                  </a:schemeClr>
                </a:solidFill>
                <a:latin typeface="Times New Roman" pitchFamily="18" charset="0"/>
                <a:cs typeface="Times New Roman" pitchFamily="18" charset="0"/>
              </a:rPr>
            </a:br>
            <a:r>
              <a:rPr lang="ru-RU" sz="3600" i="1" dirty="0" smtClean="0">
                <a:solidFill>
                  <a:schemeClr val="accent6">
                    <a:lumMod val="50000"/>
                  </a:schemeClr>
                </a:solidFill>
                <a:latin typeface="Times New Roman" pitchFamily="18" charset="0"/>
                <a:cs typeface="Times New Roman" pitchFamily="18" charset="0"/>
              </a:rPr>
              <a:t>Не забывай: она - твое творенье </a:t>
            </a:r>
          </a:p>
          <a:p>
            <a:pPr eaLnBrk="1" fontAlgn="auto" hangingPunct="1">
              <a:spcAft>
                <a:spcPts val="0"/>
              </a:spcAft>
              <a:buFont typeface="Wingdings 2"/>
              <a:buNone/>
              <a:defRPr/>
            </a:pPr>
            <a:endParaRPr lang="ru-RU" dirty="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42844" y="142852"/>
            <a:ext cx="8643966" cy="5016758"/>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rmAutofit/>
          </a:bodyPr>
          <a:lstStyle/>
          <a:p>
            <a:pPr marL="342900" indent="-342900" algn="just">
              <a:spcBef>
                <a:spcPct val="20000"/>
              </a:spcBef>
              <a:buClr>
                <a:schemeClr val="tx2"/>
              </a:buClr>
              <a:buSzPct val="50000"/>
              <a:defRPr/>
            </a:pPr>
            <a:r>
              <a:rPr lang="ru-RU" sz="3200" dirty="0">
                <a:solidFill>
                  <a:srgbClr val="000000"/>
                </a:solidFill>
                <a:cs typeface="Arial" charset="0"/>
              </a:rPr>
              <a:t>	</a:t>
            </a:r>
            <a:r>
              <a:rPr lang="ru-RU" sz="2800" dirty="0">
                <a:solidFill>
                  <a:srgbClr val="000000"/>
                </a:solidFill>
                <a:cs typeface="Arial" charset="0"/>
              </a:rPr>
              <a:t>Вопрос о смысле жизни также может пониматься как субъективная оценка прожитой жизни и соответствия достигнутых результатов первоначальным намерениям, как понимание человеком содержания и направленности своей жизни, своего места в мире, как проблема воздействия человека на окружающую действительность и постановки человеком целей, выходящих за рамки его жизни</a:t>
            </a:r>
            <a:r>
              <a:rPr lang="ru-RU" sz="3200" dirty="0">
                <a:solidFill>
                  <a:srgbClr val="000000"/>
                </a:solidFill>
                <a:cs typeface="Arial" charset="0"/>
              </a:rPr>
              <a:t>. </a:t>
            </a:r>
          </a:p>
        </p:txBody>
      </p:sp>
      <p:pic>
        <p:nvPicPr>
          <p:cNvPr id="20482" name="Picture 2" descr="http://t3.gstatic.com/images?q=tbn:ANd9GcQkiD5gCINWgYm-hpEdGwbTaIYGaWdwi5gIvQuSlfoa7TL-_lLl"/>
          <p:cNvPicPr>
            <a:picLocks noChangeAspect="1" noChangeArrowheads="1"/>
          </p:cNvPicPr>
          <p:nvPr/>
        </p:nvPicPr>
        <p:blipFill>
          <a:blip r:embed="rId3" cstate="print"/>
          <a:srcRect/>
          <a:stretch>
            <a:fillRect/>
          </a:stretch>
        </p:blipFill>
        <p:spPr bwMode="auto">
          <a:xfrm>
            <a:off x="5816615" y="4386271"/>
            <a:ext cx="2219324" cy="2057401"/>
          </a:xfrm>
          <a:prstGeom prst="rect">
            <a:avLst/>
          </a:prstGeom>
          <a:noFill/>
          <a:effectLst>
            <a:glow rad="228600">
              <a:schemeClr val="accent6">
                <a:satMod val="175000"/>
                <a:alpha val="40000"/>
              </a:schemeClr>
            </a:glow>
          </a:effectLst>
        </p:spPr>
      </p:pic>
      <p:pic>
        <p:nvPicPr>
          <p:cNvPr id="20484" name="Picture 4" descr="http://t2.gstatic.com/images?q=tbn:ANd9GcQJTFJJKVTlCCOIv4pXeTj3BWXh92Fr8t-C1xkcbqB6yRtE0RNV"/>
          <p:cNvPicPr>
            <a:picLocks noChangeAspect="1" noChangeArrowheads="1"/>
          </p:cNvPicPr>
          <p:nvPr/>
        </p:nvPicPr>
        <p:blipFill>
          <a:blip r:embed="rId4" cstate="print"/>
          <a:srcRect/>
          <a:stretch>
            <a:fillRect/>
          </a:stretch>
        </p:blipFill>
        <p:spPr bwMode="auto">
          <a:xfrm>
            <a:off x="3154361" y="4602172"/>
            <a:ext cx="2071701" cy="1726418"/>
          </a:xfrm>
          <a:prstGeom prst="rect">
            <a:avLst/>
          </a:prstGeom>
          <a:noFill/>
          <a:effectLst>
            <a:glow rad="228600">
              <a:schemeClr val="accent6">
                <a:satMod val="175000"/>
                <a:alpha val="40000"/>
              </a:schemeClr>
            </a:glow>
          </a:effectLst>
        </p:spPr>
      </p:pic>
      <p:pic>
        <p:nvPicPr>
          <p:cNvPr id="20486" name="Picture 6" descr="http://t2.gstatic.com/images?q=tbn:ANd9GcS6cB-f_jR0eAdiT_0dspEbGRNQ_7KfsGeHXObSLcMd0QMUMZQkgQ"/>
          <p:cNvPicPr>
            <a:picLocks noChangeAspect="1" noChangeArrowheads="1"/>
          </p:cNvPicPr>
          <p:nvPr/>
        </p:nvPicPr>
        <p:blipFill>
          <a:blip r:embed="rId5" cstate="print"/>
          <a:srcRect/>
          <a:stretch>
            <a:fillRect/>
          </a:stretch>
        </p:blipFill>
        <p:spPr bwMode="auto">
          <a:xfrm>
            <a:off x="1352535" y="4962536"/>
            <a:ext cx="1357322" cy="1357323"/>
          </a:xfrm>
          <a:prstGeom prst="rect">
            <a:avLst/>
          </a:prstGeom>
          <a:noFill/>
          <a:effectLst>
            <a:glow rad="228600">
              <a:schemeClr val="accent6">
                <a:satMod val="175000"/>
                <a:alpha val="40000"/>
              </a:schemeClr>
            </a:glo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85720" y="285728"/>
            <a:ext cx="7572428" cy="1077218"/>
          </a:xfrm>
          <a:prstGeom prst="rect">
            <a:avLst/>
          </a:prstGeom>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fontAlgn="auto">
              <a:spcBef>
                <a:spcPts val="0"/>
              </a:spcBef>
              <a:spcAft>
                <a:spcPts val="0"/>
              </a:spcAft>
              <a:defRPr/>
            </a:pPr>
            <a:r>
              <a:rPr lang="ru-RU" sz="3200" b="1" dirty="0">
                <a:ln w="11430"/>
                <a:solidFill>
                  <a:srgbClr val="7030A0"/>
                </a:solidFill>
                <a:latin typeface="+mn-lt"/>
                <a:cs typeface="+mn-cs"/>
              </a:rPr>
              <a:t>В этом случае подразумевается необходимость найти ответ на вопросы:</a:t>
            </a:r>
          </a:p>
        </p:txBody>
      </p:sp>
      <p:sp>
        <p:nvSpPr>
          <p:cNvPr id="6" name="Содержимое 5"/>
          <p:cNvSpPr>
            <a:spLocks noGrp="1"/>
          </p:cNvSpPr>
          <p:nvPr>
            <p:ph idx="1"/>
          </p:nvPr>
        </p:nvSpPr>
        <p:spPr>
          <a:xfrm>
            <a:off x="214313" y="1857375"/>
            <a:ext cx="4572000" cy="4786313"/>
          </a:xfrm>
        </p:spPr>
        <p:txBody>
          <a:bodyPr rtlCol="0">
            <a:normAutofit fontScale="92500" lnSpcReduction="10000"/>
          </a:bodyPr>
          <a:lstStyle/>
          <a:p>
            <a:pPr algn="just" eaLnBrk="1" fontAlgn="auto" hangingPunct="1">
              <a:spcAft>
                <a:spcPts val="0"/>
              </a:spcAft>
              <a:buFont typeface="Wingdings 2"/>
              <a:buChar char=""/>
              <a:defRPr/>
            </a:pPr>
            <a:r>
              <a:rPr lang="ru-RU" dirty="0" smtClean="0"/>
              <a:t>«</a:t>
            </a:r>
            <a:r>
              <a:rPr lang="ru-RU" dirty="0" smtClean="0">
                <a:solidFill>
                  <a:srgbClr val="7030A0"/>
                </a:solidFill>
              </a:rPr>
              <a:t>В чём состоят жизненные ценности</a:t>
            </a:r>
            <a:r>
              <a:rPr lang="ru-RU" dirty="0" smtClean="0"/>
              <a:t>?»,</a:t>
            </a:r>
          </a:p>
          <a:p>
            <a:pPr algn="just" eaLnBrk="1" fontAlgn="auto" hangingPunct="1">
              <a:spcAft>
                <a:spcPts val="0"/>
              </a:spcAft>
              <a:buFont typeface="Wingdings 2"/>
              <a:buChar char=""/>
              <a:defRPr/>
            </a:pPr>
            <a:r>
              <a:rPr lang="ru-RU" dirty="0" smtClean="0"/>
              <a:t>«</a:t>
            </a:r>
            <a:r>
              <a:rPr lang="ru-RU" dirty="0" smtClean="0">
                <a:solidFill>
                  <a:srgbClr val="7030A0"/>
                </a:solidFill>
              </a:rPr>
              <a:t>Что является целью (чьей-то) жизни?» </a:t>
            </a:r>
            <a:r>
              <a:rPr lang="ru-RU" dirty="0" smtClean="0"/>
              <a:t>(либо наиболее общей целью жизни человека как такового, человека </a:t>
            </a:r>
            <a:r>
              <a:rPr lang="ru-RU" i="1" dirty="0" smtClean="0"/>
              <a:t>вообще</a:t>
            </a:r>
            <a:r>
              <a:rPr lang="ru-RU" dirty="0" smtClean="0"/>
              <a:t>),</a:t>
            </a:r>
          </a:p>
          <a:p>
            <a:pPr algn="just" eaLnBrk="1" fontAlgn="auto" hangingPunct="1">
              <a:spcAft>
                <a:spcPts val="0"/>
              </a:spcAft>
              <a:buFont typeface="Wingdings 2"/>
              <a:buChar char=""/>
              <a:defRPr/>
            </a:pPr>
            <a:r>
              <a:rPr lang="ru-RU" dirty="0" smtClean="0"/>
              <a:t>«</a:t>
            </a:r>
            <a:r>
              <a:rPr lang="ru-RU" dirty="0" smtClean="0">
                <a:solidFill>
                  <a:srgbClr val="7030A0"/>
                </a:solidFill>
              </a:rPr>
              <a:t>Зачем (для чего) мне жить?</a:t>
            </a:r>
            <a:r>
              <a:rPr lang="ru-RU" dirty="0" smtClean="0"/>
              <a:t>».</a:t>
            </a:r>
          </a:p>
          <a:p>
            <a:pPr eaLnBrk="1" fontAlgn="auto" hangingPunct="1">
              <a:spcAft>
                <a:spcPts val="0"/>
              </a:spcAft>
              <a:buFont typeface="Wingdings 2"/>
              <a:buChar char=""/>
              <a:defRPr/>
            </a:pPr>
            <a:endParaRPr lang="ru-RU" dirty="0"/>
          </a:p>
        </p:txBody>
      </p:sp>
      <p:pic>
        <p:nvPicPr>
          <p:cNvPr id="19458" name="Picture 2" descr="http://t2.gstatic.com/images?q=tbn:ANd9GcQ5MrXbDg5oTyRBeyqTYTdPDZ69jRsmNOxPrRsnyx26C4Go3NKK"/>
          <p:cNvPicPr>
            <a:picLocks noChangeAspect="1" noChangeArrowheads="1"/>
          </p:cNvPicPr>
          <p:nvPr/>
        </p:nvPicPr>
        <p:blipFill>
          <a:blip r:embed="rId3" cstate="print"/>
          <a:srcRect/>
          <a:stretch>
            <a:fillRect/>
          </a:stretch>
        </p:blipFill>
        <p:spPr bwMode="auto">
          <a:xfrm>
            <a:off x="5643570" y="2071678"/>
            <a:ext cx="2714644" cy="3905024"/>
          </a:xfrm>
          <a:prstGeom prst="rect">
            <a:avLst/>
          </a:prstGeom>
          <a:ln>
            <a:noFill/>
          </a:ln>
          <a:effectLst>
            <a:glow rad="228600">
              <a:schemeClr val="accent5">
                <a:satMod val="175000"/>
                <a:alpha val="40000"/>
              </a:schemeClr>
            </a:glo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2 курс\Философия\Смысл жизни\smysly.JPG"/>
          <p:cNvPicPr>
            <a:picLocks noChangeAspect="1" noChangeArrowheads="1"/>
          </p:cNvPicPr>
          <p:nvPr/>
        </p:nvPicPr>
        <p:blipFill>
          <a:blip r:embed="rId3" cstate="print"/>
          <a:srcRect/>
          <a:stretch>
            <a:fillRect/>
          </a:stretch>
        </p:blipFill>
        <p:spPr bwMode="auto">
          <a:xfrm>
            <a:off x="2500298" y="3929066"/>
            <a:ext cx="4500594" cy="2584863"/>
          </a:xfrm>
          <a:prstGeom prst="rect">
            <a:avLst/>
          </a:prstGeom>
          <a:ln>
            <a:noFill/>
          </a:ln>
          <a:effectLst>
            <a:glow rad="228600">
              <a:schemeClr val="accent6">
                <a:satMod val="175000"/>
                <a:alpha val="40000"/>
              </a:schemeClr>
            </a:glow>
            <a:softEdge rad="112500"/>
          </a:effectLst>
        </p:spPr>
      </p:pic>
      <p:sp>
        <p:nvSpPr>
          <p:cNvPr id="5" name="Прямоугольник 4"/>
          <p:cNvSpPr/>
          <p:nvPr/>
        </p:nvSpPr>
        <p:spPr>
          <a:xfrm>
            <a:off x="857224" y="214291"/>
            <a:ext cx="7786742" cy="3357586"/>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342900" indent="-342900" algn="just" fontAlgn="auto">
              <a:spcBef>
                <a:spcPct val="20000"/>
              </a:spcBef>
              <a:spcAft>
                <a:spcPts val="0"/>
              </a:spcAft>
              <a:buClr>
                <a:schemeClr val="tx2"/>
              </a:buClr>
              <a:buSzPct val="50000"/>
              <a:defRPr/>
            </a:pPr>
            <a:r>
              <a:rPr lang="ru-RU" sz="3200" b="1" i="1" u="sng" dirty="0">
                <a:solidFill>
                  <a:srgbClr val="7030A0"/>
                </a:solidFill>
              </a:rPr>
              <a:t>Вопрос о смысле жизни </a:t>
            </a:r>
            <a:r>
              <a:rPr lang="ru-RU" sz="3200" dirty="0"/>
              <a:t>— одна из традиционных проблем философии, теологии и художественной литературы, где она рассматривается преимущественно с точки зрения определения, в чём состоит наиболее достойный человека смысл жизни</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14290"/>
            <a:ext cx="7929586" cy="3000395"/>
          </a:xfrm>
          <a:prstGeom prst="rect">
            <a:avLst/>
          </a:prstGeom>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342900" indent="-342900" algn="just" fontAlgn="auto">
              <a:spcBef>
                <a:spcPct val="20000"/>
              </a:spcBef>
              <a:spcAft>
                <a:spcPts val="0"/>
              </a:spcAft>
              <a:buClr>
                <a:schemeClr val="tx2"/>
              </a:buClr>
              <a:buSzPct val="50000"/>
              <a:defRPr/>
            </a:pPr>
            <a:r>
              <a:rPr lang="ru-RU" sz="3200" dirty="0">
                <a:solidFill>
                  <a:srgbClr val="7030A0"/>
                </a:solidFill>
              </a:rPr>
              <a:t>		</a:t>
            </a:r>
            <a:r>
              <a:rPr lang="ru-RU" sz="3200" dirty="0">
                <a:solidFill>
                  <a:schemeClr val="tx1"/>
                </a:solidFill>
              </a:rPr>
              <a:t>Представления о смысле жизни складываются в процессе деятельности людей и зависят от их социального положения, содержания решаемых проблем, образа жизни, миропонимания, конкретной исторической ситуации. В благоприятных условиях человек может видеть смысл своей жизни в достижении счастья и благополучия; во враждебной среде существования, жизнь может утратить для него свою ценность и смысл.</a:t>
            </a:r>
          </a:p>
        </p:txBody>
      </p:sp>
      <p:pic>
        <p:nvPicPr>
          <p:cNvPr id="17412" name="Picture 4" descr="http://t2.gstatic.com/images?q=tbn:ANd9GcT470ynG19Gh_HnG4OkWp7XdHZcCkzr6Pyvm9RdRDvEyVV47g8F"/>
          <p:cNvPicPr>
            <a:picLocks noChangeAspect="1" noChangeArrowheads="1"/>
          </p:cNvPicPr>
          <p:nvPr/>
        </p:nvPicPr>
        <p:blipFill>
          <a:blip r:embed="rId3" cstate="print"/>
          <a:srcRect/>
          <a:stretch>
            <a:fillRect/>
          </a:stretch>
        </p:blipFill>
        <p:spPr bwMode="auto">
          <a:xfrm rot="21031939">
            <a:off x="475968" y="4065025"/>
            <a:ext cx="1857375" cy="2466975"/>
          </a:xfrm>
          <a:prstGeom prst="rect">
            <a:avLst/>
          </a:prstGeom>
          <a:ln>
            <a:noFill/>
          </a:ln>
          <a:effectLst>
            <a:glow rad="228600">
              <a:schemeClr val="accent6">
                <a:satMod val="175000"/>
                <a:alpha val="40000"/>
              </a:schemeClr>
            </a:glow>
            <a:outerShdw blurRad="292100" dist="139700" dir="2700000" algn="tl" rotWithShape="0">
              <a:srgbClr val="333333">
                <a:alpha val="65000"/>
              </a:srgbClr>
            </a:outerShdw>
          </a:effectLst>
        </p:spPr>
      </p:pic>
      <p:pic>
        <p:nvPicPr>
          <p:cNvPr id="17414" name="Picture 6" descr="http://t1.gstatic.com/images?q=tbn:ANd9GcQQ2hic0D-CTXtav3FPIciVDuhB7fyS3GcwPnjQe-IGftZQPtLeKw"/>
          <p:cNvPicPr>
            <a:picLocks noChangeAspect="1" noChangeArrowheads="1"/>
          </p:cNvPicPr>
          <p:nvPr/>
        </p:nvPicPr>
        <p:blipFill>
          <a:blip r:embed="rId4" cstate="print"/>
          <a:srcRect/>
          <a:stretch>
            <a:fillRect/>
          </a:stretch>
        </p:blipFill>
        <p:spPr bwMode="auto">
          <a:xfrm rot="21087529">
            <a:off x="5884280" y="3124254"/>
            <a:ext cx="2743875" cy="1522349"/>
          </a:xfrm>
          <a:prstGeom prst="rect">
            <a:avLst/>
          </a:prstGeom>
          <a:ln>
            <a:noFill/>
          </a:ln>
          <a:effectLst>
            <a:glow rad="228600">
              <a:schemeClr val="accent6">
                <a:satMod val="175000"/>
                <a:alpha val="40000"/>
              </a:schemeClr>
            </a:glow>
            <a:outerShdw blurRad="292100" dist="139700" dir="2700000" algn="tl" rotWithShape="0">
              <a:srgbClr val="333333">
                <a:alpha val="65000"/>
              </a:srgbClr>
            </a:outerShdw>
          </a:effectLst>
        </p:spPr>
      </p:pic>
      <p:pic>
        <p:nvPicPr>
          <p:cNvPr id="17416" name="Picture 8" descr="http://t1.gstatic.com/images?q=tbn:ANd9GcQTmiTRuOT50FgiOX7WR7aq-joq7_oZKOeN98aTSOYkQdGxNjBC"/>
          <p:cNvPicPr>
            <a:picLocks noChangeAspect="1" noChangeArrowheads="1"/>
          </p:cNvPicPr>
          <p:nvPr/>
        </p:nvPicPr>
        <p:blipFill>
          <a:blip r:embed="rId5" cstate="print"/>
          <a:srcRect/>
          <a:stretch>
            <a:fillRect/>
          </a:stretch>
        </p:blipFill>
        <p:spPr bwMode="auto">
          <a:xfrm rot="809056">
            <a:off x="2985267" y="3456122"/>
            <a:ext cx="2305050" cy="1981201"/>
          </a:xfrm>
          <a:prstGeom prst="rect">
            <a:avLst/>
          </a:prstGeom>
          <a:ln>
            <a:noFill/>
          </a:ln>
          <a:effectLst>
            <a:glow rad="228600">
              <a:schemeClr val="accent6">
                <a:satMod val="175000"/>
                <a:alpha val="40000"/>
              </a:schemeClr>
            </a:glow>
            <a:outerShdw blurRad="292100" dist="139700" dir="2700000" algn="tl" rotWithShape="0">
              <a:srgbClr val="333333">
                <a:alpha val="65000"/>
              </a:srgbClr>
            </a:outerShdw>
          </a:effectLst>
        </p:spPr>
      </p:pic>
      <p:pic>
        <p:nvPicPr>
          <p:cNvPr id="17418" name="Picture 10" descr="http://t2.gstatic.com/images?q=tbn:ANd9GcSv7mfp2Uus0lo_NuLXHmZHuyT5anNGjmmO8fu73miJ_P_SuNzQSw"/>
          <p:cNvPicPr>
            <a:picLocks noChangeAspect="1" noChangeArrowheads="1"/>
          </p:cNvPicPr>
          <p:nvPr/>
        </p:nvPicPr>
        <p:blipFill>
          <a:blip r:embed="rId6" cstate="print"/>
          <a:srcRect/>
          <a:stretch>
            <a:fillRect/>
          </a:stretch>
        </p:blipFill>
        <p:spPr bwMode="auto">
          <a:xfrm rot="21119108">
            <a:off x="5653180" y="5168413"/>
            <a:ext cx="2500330" cy="1337739"/>
          </a:xfrm>
          <a:prstGeom prst="rect">
            <a:avLst/>
          </a:prstGeom>
          <a:ln>
            <a:noFill/>
          </a:ln>
          <a:effectLst>
            <a:glow rad="228600">
              <a:schemeClr val="accent6">
                <a:satMod val="175000"/>
                <a:alpha val="40000"/>
              </a:schemeClr>
            </a:glow>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ru-RU" smtClean="0">
                <a:solidFill>
                  <a:srgbClr val="7030A0"/>
                </a:solidFill>
                <a:effectLst/>
              </a:rPr>
              <a:t>Философское видение проблемы</a:t>
            </a:r>
            <a:endParaRPr lang="ru-RU">
              <a:solidFill>
                <a:srgbClr val="7030A0"/>
              </a:solidFill>
              <a:effectLst/>
            </a:endParaRPr>
          </a:p>
        </p:txBody>
      </p:sp>
      <p:sp>
        <p:nvSpPr>
          <p:cNvPr id="3" name="Содержимое 2"/>
          <p:cNvSpPr>
            <a:spLocks noGrp="1"/>
          </p:cNvSpPr>
          <p:nvPr>
            <p:ph idx="1"/>
          </p:nvPr>
        </p:nvSpPr>
        <p:spPr>
          <a:xfrm>
            <a:off x="142844" y="1643050"/>
            <a:ext cx="8858312" cy="4929222"/>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rmAutofit/>
          </a:bodyPr>
          <a:lstStyle/>
          <a:p>
            <a:pPr algn="just" eaLnBrk="1" fontAlgn="auto" hangingPunct="1">
              <a:spcAft>
                <a:spcPts val="0"/>
              </a:spcAft>
              <a:buFont typeface="Wingdings 2"/>
              <a:buChar char=""/>
              <a:defRPr/>
            </a:pPr>
            <a:r>
              <a:rPr lang="ru-RU" sz="2500" dirty="0" smtClean="0">
                <a:solidFill>
                  <a:schemeClr val="tx1"/>
                </a:solidFill>
              </a:rPr>
              <a:t>Понятие смысла жизни наличествует в любой развитой мировоззренческой системе, оправдывая и истолковывая свойственные этой системе моральные нормы и ценности, демонстрируя цели, оправдывающие предписываемую ими деятельность.</a:t>
            </a:r>
          </a:p>
          <a:p>
            <a:pPr algn="just" eaLnBrk="1" fontAlgn="auto" hangingPunct="1">
              <a:spcAft>
                <a:spcPts val="0"/>
              </a:spcAft>
              <a:buFont typeface="Wingdings 2"/>
              <a:buChar char=""/>
              <a:defRPr/>
            </a:pPr>
            <a:r>
              <a:rPr lang="ru-RU" sz="2500" dirty="0" smtClean="0">
                <a:solidFill>
                  <a:schemeClr val="tx1"/>
                </a:solidFill>
              </a:rPr>
              <a:t>Социальное положение индивидов, групп, классов, их потребности и интересы, стремления и ожидания, принципы и нормы поведения определяют содержание массовых представлений о смысле жизни, которые при каждом общественном строе имеют специфический характер, хотя и обнаруживают известные моменты повторяемости</a:t>
            </a:r>
            <a:r>
              <a:rPr lang="ru-RU" sz="2500" dirty="0" smtClean="0">
                <a:solidFill>
                  <a:srgbClr val="7030A0"/>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29600" cy="1143000"/>
          </a:xfrm>
        </p:spPr>
        <p:txBody>
          <a:bodyPr/>
          <a:lstStyle/>
          <a:p>
            <a:pPr eaLnBrk="1" fontAlgn="auto" hangingPunct="1">
              <a:spcAft>
                <a:spcPts val="0"/>
              </a:spcAft>
              <a:defRPr/>
            </a:pPr>
            <a:r>
              <a:rPr lang="ru-RU" smtClean="0">
                <a:solidFill>
                  <a:srgbClr val="7030A0"/>
                </a:solidFill>
                <a:effectLst/>
              </a:rPr>
              <a:t>Древняя Греция и Рим</a:t>
            </a:r>
            <a:endParaRPr lang="ru-RU">
              <a:solidFill>
                <a:srgbClr val="7030A0"/>
              </a:solidFill>
              <a:effectLst/>
            </a:endParaRPr>
          </a:p>
        </p:txBody>
      </p:sp>
      <p:sp>
        <p:nvSpPr>
          <p:cNvPr id="6" name="Содержимое 5"/>
          <p:cNvSpPr>
            <a:spLocks noGrp="1"/>
          </p:cNvSpPr>
          <p:nvPr>
            <p:ph idx="1"/>
          </p:nvPr>
        </p:nvSpPr>
        <p:spPr>
          <a:xfrm>
            <a:off x="457200" y="1600200"/>
            <a:ext cx="3900486" cy="5043510"/>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rmAutofit fontScale="77500" lnSpcReduction="20000"/>
          </a:bodyPr>
          <a:lstStyle/>
          <a:p>
            <a:pPr eaLnBrk="1" fontAlgn="auto" hangingPunct="1">
              <a:spcAft>
                <a:spcPts val="0"/>
              </a:spcAft>
              <a:buFont typeface="Wingdings 2"/>
              <a:buNone/>
              <a:defRPr/>
            </a:pPr>
            <a:r>
              <a:rPr lang="ru-RU" sz="2500" dirty="0" smtClean="0">
                <a:solidFill>
                  <a:schemeClr val="tx1"/>
                </a:solidFill>
              </a:rPr>
              <a:t>	Древнегреческий философ и учёный-энциклопедист </a:t>
            </a:r>
            <a:r>
              <a:rPr lang="ru-RU" sz="2500" b="1" i="1" u="sng" dirty="0" smtClean="0">
                <a:solidFill>
                  <a:srgbClr val="7030A0"/>
                </a:solidFill>
                <a:effectLst>
                  <a:outerShdw blurRad="38100" dist="38100" dir="2700000" algn="tl">
                    <a:srgbClr val="000000">
                      <a:alpha val="43137"/>
                    </a:srgbClr>
                  </a:outerShdw>
                </a:effectLst>
              </a:rPr>
              <a:t>Аристотель</a:t>
            </a:r>
            <a:r>
              <a:rPr lang="ru-RU" sz="2500" dirty="0" smtClean="0">
                <a:solidFill>
                  <a:schemeClr val="tx1"/>
                </a:solidFill>
              </a:rPr>
              <a:t> полагал, что целью всех человеческих поступков является счастье, которое состоит в осуществлении сущности человека. Для человека, сущность которого — душа, счастье состоит в мышлении и познании. Духовная работа, таким образом, имеет преимущество над физической. Научная деятельность и занятия искусством — это </a:t>
            </a:r>
            <a:r>
              <a:rPr lang="ru-RU" sz="2500" dirty="0" err="1" smtClean="0">
                <a:solidFill>
                  <a:schemeClr val="tx1"/>
                </a:solidFill>
              </a:rPr>
              <a:t>дианоэтические</a:t>
            </a:r>
            <a:r>
              <a:rPr lang="ru-RU" sz="2500" dirty="0" smtClean="0">
                <a:solidFill>
                  <a:schemeClr val="tx1"/>
                </a:solidFill>
              </a:rPr>
              <a:t> добродетели, которые достигаются через подчинение страстей разуму</a:t>
            </a:r>
          </a:p>
          <a:p>
            <a:pPr eaLnBrk="1" fontAlgn="auto" hangingPunct="1">
              <a:spcAft>
                <a:spcPts val="0"/>
              </a:spcAft>
              <a:buFont typeface="Wingdings 2"/>
              <a:buChar char=""/>
              <a:defRPr/>
            </a:pPr>
            <a:endParaRPr lang="ru-RU" sz="2500" dirty="0" smtClean="0">
              <a:solidFill>
                <a:schemeClr val="tx1"/>
              </a:solidFill>
            </a:endParaRPr>
          </a:p>
        </p:txBody>
      </p:sp>
      <p:pic>
        <p:nvPicPr>
          <p:cNvPr id="15362" name="Picture 2" descr="http://t2.gstatic.com/images?q=tbn:ANd9GcT5YVHDmGF5QRRMkda-QSUHgWjm2tu_I_003iAIzR4sYW8BGPGP"/>
          <p:cNvPicPr>
            <a:picLocks noChangeAspect="1" noChangeArrowheads="1"/>
          </p:cNvPicPr>
          <p:nvPr/>
        </p:nvPicPr>
        <p:blipFill>
          <a:blip r:embed="rId4" cstate="print"/>
          <a:srcRect/>
          <a:stretch>
            <a:fillRect/>
          </a:stretch>
        </p:blipFill>
        <p:spPr bwMode="auto">
          <a:xfrm>
            <a:off x="4857752" y="1285860"/>
            <a:ext cx="2089003" cy="2714644"/>
          </a:xfrm>
          <a:prstGeom prst="roundRect">
            <a:avLst>
              <a:gd name="adj" fmla="val 16667"/>
            </a:avLst>
          </a:prstGeom>
          <a:ln>
            <a:noFill/>
          </a:ln>
          <a:effectLst>
            <a:glow rad="228600">
              <a:schemeClr val="accent6">
                <a:satMod val="175000"/>
                <a:alpha val="40000"/>
              </a:schemeClr>
            </a:glow>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prst="angle"/>
            <a:contourClr>
              <a:srgbClr val="969696"/>
            </a:contourClr>
          </a:sp3d>
        </p:spPr>
      </p:pic>
      <p:pic>
        <p:nvPicPr>
          <p:cNvPr id="15364" name="Picture 4" descr="http://t3.gstatic.com/images?q=tbn:ANd9GcSaVmlXWgqRLif1zwv28t_3sNDsU0Ve9uE5nEP7N-ltXxB817T1"/>
          <p:cNvPicPr>
            <a:picLocks noChangeAspect="1" noChangeArrowheads="1"/>
          </p:cNvPicPr>
          <p:nvPr/>
        </p:nvPicPr>
        <p:blipFill>
          <a:blip r:embed="rId5" cstate="print"/>
          <a:srcRect/>
          <a:stretch>
            <a:fillRect/>
          </a:stretch>
        </p:blipFill>
        <p:spPr bwMode="auto">
          <a:xfrm>
            <a:off x="6215074" y="3857628"/>
            <a:ext cx="2566219" cy="2643206"/>
          </a:xfrm>
          <a:prstGeom prst="roundRect">
            <a:avLst>
              <a:gd name="adj" fmla="val 16667"/>
            </a:avLst>
          </a:prstGeom>
          <a:ln>
            <a:noFill/>
          </a:ln>
          <a:effectLst>
            <a:glow rad="228600">
              <a:schemeClr val="accent6">
                <a:satMod val="175000"/>
                <a:alpha val="40000"/>
              </a:schemeClr>
            </a:glow>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prst="angle"/>
            <a:contourClr>
              <a:srgbClr val="969696"/>
            </a:contourClr>
          </a:sp3d>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572560" cy="3429024"/>
          </a:xfrm>
          <a:gradFill flip="none">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a:glow rad="228600">
              <a:schemeClr val="accent6">
                <a:satMod val="175000"/>
                <a:alpha val="40000"/>
              </a:schemeClr>
            </a:glow>
          </a:effectLst>
        </p:spPr>
        <p:style>
          <a:lnRef idx="1">
            <a:schemeClr val="accent5"/>
          </a:lnRef>
          <a:fillRef idx="2">
            <a:schemeClr val="accent5"/>
          </a:fillRef>
          <a:effectRef idx="1">
            <a:schemeClr val="accent5"/>
          </a:effectRef>
          <a:fontRef idx="minor">
            <a:schemeClr val="dk1"/>
          </a:fontRef>
        </p:style>
        <p:txBody>
          <a:bodyPr rtlCol="0">
            <a:normAutofit/>
          </a:bodyPr>
          <a:lstStyle/>
          <a:p>
            <a:pPr algn="just" eaLnBrk="1" fontAlgn="auto" hangingPunct="1">
              <a:spcAft>
                <a:spcPts val="0"/>
              </a:spcAft>
              <a:buFont typeface="Wingdings 2"/>
              <a:buNone/>
              <a:defRPr/>
            </a:pPr>
            <a:r>
              <a:rPr lang="ru-RU" sz="1900" b="1" dirty="0" smtClean="0">
                <a:solidFill>
                  <a:srgbClr val="7030A0"/>
                </a:solidFill>
              </a:rPr>
              <a:t>	Киники (</a:t>
            </a:r>
            <a:r>
              <a:rPr lang="ru-RU" sz="1900" b="1" dirty="0" err="1" smtClean="0">
                <a:solidFill>
                  <a:srgbClr val="7030A0"/>
                </a:solidFill>
              </a:rPr>
              <a:t>Антисфен</a:t>
            </a:r>
            <a:r>
              <a:rPr lang="ru-RU" sz="1900" b="1" dirty="0" smtClean="0">
                <a:solidFill>
                  <a:srgbClr val="7030A0"/>
                </a:solidFill>
              </a:rPr>
              <a:t>, Диоген </a:t>
            </a:r>
            <a:r>
              <a:rPr lang="ru-RU" sz="1900" b="1" dirty="0" err="1" smtClean="0">
                <a:solidFill>
                  <a:srgbClr val="7030A0"/>
                </a:solidFill>
              </a:rPr>
              <a:t>Синопский</a:t>
            </a:r>
            <a:r>
              <a:rPr lang="ru-RU" sz="1900" b="1" dirty="0" smtClean="0">
                <a:solidFill>
                  <a:srgbClr val="7030A0"/>
                </a:solidFill>
              </a:rPr>
              <a:t>) </a:t>
            </a:r>
            <a:r>
              <a:rPr lang="ru-RU" sz="1900" dirty="0" smtClean="0">
                <a:solidFill>
                  <a:schemeClr val="tx1"/>
                </a:solidFill>
              </a:rPr>
              <a:t>— представители одной из сократических школ греческой философии — считали конечной целью устремлений человека добродетель (счастье). По их учению, добродетель состоит в умении довольствоваться малым и избегать зла. Это умение делает человека независимым. Человек должен стать независимым от внешнего мира, который непостоянен и неподвластен ему, и стремиться к внутреннему покою. В то же время, независимость человека, к которой призывали киники, означала крайний индивидуализм, отрицание культуры, искусства, семьи, государства, имущества, науки и общественных установлений</a:t>
            </a:r>
          </a:p>
          <a:p>
            <a:pPr eaLnBrk="1" fontAlgn="auto" hangingPunct="1">
              <a:spcAft>
                <a:spcPts val="0"/>
              </a:spcAft>
              <a:buFont typeface="Wingdings 2"/>
              <a:buNone/>
              <a:defRPr/>
            </a:pPr>
            <a:endParaRPr lang="ru-RU" sz="1900" dirty="0">
              <a:solidFill>
                <a:schemeClr val="tx1"/>
              </a:solidFill>
            </a:endParaRPr>
          </a:p>
        </p:txBody>
      </p:sp>
      <p:pic>
        <p:nvPicPr>
          <p:cNvPr id="14338" name="Picture 2" descr="http://t3.gstatic.com/images?q=tbn:ANd9GcTsYjzXaOaX0E3TwZDP_S5MyDY5jecUnsbR4EwBGwhrLahXml1n"/>
          <p:cNvPicPr>
            <a:picLocks noChangeAspect="1" noChangeArrowheads="1"/>
          </p:cNvPicPr>
          <p:nvPr/>
        </p:nvPicPr>
        <p:blipFill>
          <a:blip r:embed="rId3" cstate="print"/>
          <a:srcRect/>
          <a:stretch>
            <a:fillRect/>
          </a:stretch>
        </p:blipFill>
        <p:spPr bwMode="auto">
          <a:xfrm>
            <a:off x="5357818" y="3000372"/>
            <a:ext cx="3482600" cy="3214710"/>
          </a:xfrm>
          <a:prstGeom prst="roundRect">
            <a:avLst>
              <a:gd name="adj" fmla="val 16667"/>
            </a:avLst>
          </a:prstGeom>
          <a:ln>
            <a:noFill/>
          </a:ln>
          <a:effectLst>
            <a:glow rad="228600">
              <a:schemeClr val="accent6">
                <a:satMod val="175000"/>
                <a:alpha val="40000"/>
              </a:scheme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340" name="Picture 4" descr="http://t2.gstatic.com/images?q=tbn:ANd9GcRExpFveIPvHzVgPifCyNgE_mqDPHdGyoQ8LDFxgglQ3KJgMtd7GQ"/>
          <p:cNvPicPr>
            <a:picLocks noChangeAspect="1" noChangeArrowheads="1"/>
          </p:cNvPicPr>
          <p:nvPr/>
        </p:nvPicPr>
        <p:blipFill>
          <a:blip r:embed="rId4" cstate="print"/>
          <a:srcRect/>
          <a:stretch>
            <a:fillRect/>
          </a:stretch>
        </p:blipFill>
        <p:spPr bwMode="auto">
          <a:xfrm>
            <a:off x="928662" y="3071810"/>
            <a:ext cx="1857388" cy="3234041"/>
          </a:xfrm>
          <a:prstGeom prst="roundRect">
            <a:avLst>
              <a:gd name="adj" fmla="val 16667"/>
            </a:avLst>
          </a:prstGeom>
          <a:ln>
            <a:noFill/>
          </a:ln>
          <a:effectLst>
            <a:glow rad="228600">
              <a:schemeClr val="accent6">
                <a:satMod val="175000"/>
                <a:alpha val="40000"/>
              </a:scheme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2774" name="TextBox 8"/>
          <p:cNvSpPr txBox="1">
            <a:spLocks noChangeArrowheads="1"/>
          </p:cNvSpPr>
          <p:nvPr/>
        </p:nvSpPr>
        <p:spPr bwMode="auto">
          <a:xfrm>
            <a:off x="1214438" y="6357938"/>
            <a:ext cx="1285875" cy="369887"/>
          </a:xfrm>
          <a:prstGeom prst="rect">
            <a:avLst/>
          </a:prstGeom>
          <a:noFill/>
          <a:ln w="9525">
            <a:noFill/>
            <a:miter lim="800000"/>
            <a:headEnd/>
            <a:tailEnd/>
          </a:ln>
        </p:spPr>
        <p:txBody>
          <a:bodyPr>
            <a:spAutoFit/>
          </a:bodyPr>
          <a:lstStyle/>
          <a:p>
            <a:r>
              <a:rPr lang="ru-RU">
                <a:latin typeface="Calibri" pitchFamily="34" charset="0"/>
              </a:rPr>
              <a:t>Антисфен</a:t>
            </a:r>
          </a:p>
        </p:txBody>
      </p:sp>
      <p:sp>
        <p:nvSpPr>
          <p:cNvPr id="32775" name="TextBox 9"/>
          <p:cNvSpPr txBox="1">
            <a:spLocks noChangeArrowheads="1"/>
          </p:cNvSpPr>
          <p:nvPr/>
        </p:nvSpPr>
        <p:spPr bwMode="auto">
          <a:xfrm>
            <a:off x="6215063" y="6215063"/>
            <a:ext cx="2286000" cy="369887"/>
          </a:xfrm>
          <a:prstGeom prst="rect">
            <a:avLst/>
          </a:prstGeom>
          <a:noFill/>
          <a:ln w="9525">
            <a:noFill/>
            <a:miter lim="800000"/>
            <a:headEnd/>
            <a:tailEnd/>
          </a:ln>
        </p:spPr>
        <p:txBody>
          <a:bodyPr>
            <a:spAutoFit/>
          </a:bodyPr>
          <a:lstStyle/>
          <a:p>
            <a:r>
              <a:rPr lang="ru-RU">
                <a:latin typeface="Calibri" pitchFamily="34" charset="0"/>
              </a:rPr>
              <a:t>Диоген Синопский</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antern">
  <a:themeElements>
    <a:clrScheme name="Lantern">
      <a:dk1>
        <a:sysClr val="windowText" lastClr="000000"/>
      </a:dk1>
      <a:lt1>
        <a:sysClr val="window" lastClr="FFFFFF"/>
      </a:lt1>
      <a:dk2>
        <a:srgbClr val="430000"/>
      </a:dk2>
      <a:lt2>
        <a:srgbClr val="FFE8E8"/>
      </a:lt2>
      <a:accent1>
        <a:srgbClr val="E91201"/>
      </a:accent1>
      <a:accent2>
        <a:srgbClr val="FF6262"/>
      </a:accent2>
      <a:accent3>
        <a:srgbClr val="FF8000"/>
      </a:accent3>
      <a:accent4>
        <a:srgbClr val="EEA451"/>
      </a:accent4>
      <a:accent5>
        <a:srgbClr val="EA44C9"/>
      </a:accent5>
      <a:accent6>
        <a:srgbClr val="D21578"/>
      </a:accent6>
      <a:hlink>
        <a:srgbClr val="00B5CE"/>
      </a:hlink>
      <a:folHlink>
        <a:srgbClr val="E17100"/>
      </a:folHlink>
    </a:clrScheme>
    <a:fontScheme name="Lantern">
      <a:majorFont>
        <a:latin typeface="Tw Cen MT"/>
        <a:ea typeface=""/>
        <a:cs typeface=""/>
        <a:font script="Cyrl" typeface="Tahoma"/>
        <a:font script="Grek" typeface="Tahoma"/>
        <a:font script="Jpan" typeface="HG丸ｺﾞｼｯｸM-PRO"/>
        <a:font script="Hang" typeface="HY엽서L"/>
        <a:font script="Hans" typeface="黑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丸ｺﾞｼｯｸM-PRO"/>
        <a:font script="Hang" typeface="맑은 고딕"/>
        <a:font script="Hans" typeface="幼圆"/>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ntern">
      <a:fillStyleLst>
        <a:solidFill>
          <a:schemeClr val="phClr">
            <a:tint val="100000"/>
            <a:shade val="100000"/>
            <a:hueMod val="100000"/>
            <a:satMod val="100000"/>
          </a:schemeClr>
        </a:solidFill>
        <a:gradFill rotWithShape="1">
          <a:gsLst>
            <a:gs pos="0">
              <a:schemeClr val="phClr">
                <a:tint val="10000"/>
                <a:shade val="100000"/>
                <a:hueMod val="100000"/>
                <a:satMod val="100000"/>
              </a:schemeClr>
            </a:gs>
            <a:gs pos="10000">
              <a:schemeClr val="phClr">
                <a:tint val="30000"/>
                <a:shade val="100000"/>
                <a:hueMod val="100000"/>
                <a:satMod val="100000"/>
              </a:schemeClr>
            </a:gs>
            <a:gs pos="30000">
              <a:schemeClr val="phClr">
                <a:tint val="80000"/>
                <a:shade val="100000"/>
                <a:hueMod val="100000"/>
                <a:satMod val="100000"/>
              </a:schemeClr>
            </a:gs>
            <a:gs pos="100000">
              <a:schemeClr val="phClr">
                <a:tint val="100000"/>
                <a:shade val="100000"/>
                <a:hueMod val="100000"/>
                <a:satMod val="100000"/>
              </a:schemeClr>
            </a:gs>
          </a:gsLst>
          <a:path path="circle">
            <a:fillToRect r="100000" b="100000"/>
          </a:path>
        </a:gradFill>
        <a:gradFill rotWithShape="1">
          <a:gsLst>
            <a:gs pos="0">
              <a:schemeClr val="phClr">
                <a:tint val="90000"/>
                <a:shade val="100000"/>
                <a:hueMod val="100000"/>
                <a:satMod val="100000"/>
              </a:schemeClr>
            </a:gs>
            <a:gs pos="10000">
              <a:schemeClr val="phClr">
                <a:tint val="90000"/>
                <a:shade val="80000"/>
                <a:hueMod val="100000"/>
                <a:satMod val="100000"/>
              </a:schemeClr>
            </a:gs>
            <a:gs pos="30000">
              <a:schemeClr val="phClr">
                <a:tint val="100000"/>
                <a:shade val="50000"/>
                <a:hueMod val="100000"/>
                <a:satMod val="100000"/>
              </a:schemeClr>
            </a:gs>
            <a:gs pos="100000">
              <a:schemeClr val="phClr">
                <a:tint val="100000"/>
                <a:shade val="20000"/>
                <a:hueMod val="100000"/>
                <a:satMod val="100000"/>
              </a:schemeClr>
            </a:gs>
          </a:gsLst>
          <a:path path="circle">
            <a:fillToRect r="100000" b="100000"/>
          </a:path>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a:lightRig rig="chilly" dir="tl">
              <a:rot lat="0" lon="0" rev="2700000"/>
            </a:lightRig>
          </a:scene3d>
          <a:sp3d prstMaterial="matte">
            <a:bevelT/>
            <a:contourClr>
              <a:schemeClr val="bg2">
                <a:tint val="10000"/>
              </a:schemeClr>
            </a:contourClr>
          </a:sp3d>
        </a:effectStyle>
        <a:effectStyle>
          <a:effectLst>
            <a:glow>
              <a:schemeClr val="phClr">
                <a:tint val="100000"/>
                <a:shade val="100000"/>
                <a:hueMod val="100000"/>
                <a:satMod val="100000"/>
              </a:schemeClr>
            </a:glow>
          </a:effectLst>
          <a:scene3d>
            <a:camera prst="orthographicFront"/>
            <a:lightRig rig="twoPt" dir="t">
              <a:rot lat="0" lon="0" rev="8100000"/>
            </a:lightRig>
          </a:scene3d>
          <a:sp3d prstMaterial="matte">
            <a:bevelT/>
            <a:bevelB w="0" h="0"/>
            <a:extrusionClr>
              <a:schemeClr val="bg1"/>
            </a:extrusionClr>
          </a:sp3d>
        </a:effectStyle>
      </a:effectStyleLst>
      <a:bgFillStyleLst>
        <a:gradFill rotWithShape="1">
          <a:gsLst>
            <a:gs pos="0">
              <a:schemeClr val="phClr">
                <a:tint val="100000"/>
                <a:shade val="100000"/>
                <a:hueMod val="100000"/>
                <a:satMod val="100000"/>
                <a:lum val="90000"/>
              </a:schemeClr>
            </a:gs>
            <a:gs pos="5000">
              <a:schemeClr val="phClr">
                <a:tint val="100000"/>
                <a:shade val="100000"/>
                <a:hueMod val="100000"/>
                <a:satMod val="100000"/>
                <a:lum val="80000"/>
              </a:schemeClr>
            </a:gs>
            <a:gs pos="10000">
              <a:schemeClr val="phClr">
                <a:tint val="100000"/>
                <a:shade val="100000"/>
                <a:hueMod val="100000"/>
                <a:satMod val="100000"/>
                <a:lum val="80000"/>
              </a:schemeClr>
            </a:gs>
            <a:gs pos="100000">
              <a:schemeClr val="phClr">
                <a:tint val="100000"/>
                <a:shade val="100000"/>
                <a:hueMod val="100000"/>
                <a:satMod val="100000"/>
              </a:schemeClr>
            </a:gs>
          </a:gsLst>
          <a:path path="circle">
            <a:fillToRect r="100000" b="100000"/>
          </a:path>
        </a:gradFill>
        <a:blipFill>
          <a:blip xmlns:r="http://schemas.openxmlformats.org/officeDocument/2006/relationships" r:embed="rId1">
            <a:duotone>
              <a:schemeClr val="phClr">
                <a:tint val="100000"/>
                <a:shade val="100000"/>
                <a:hueMod val="100000"/>
                <a:satMod val="70000"/>
              </a:schemeClr>
              <a:srgbClr val="F07800">
                <a:alpha val="77647"/>
              </a:srgbClr>
            </a:duotone>
          </a:blip>
          <a:stretch>
            <a:fillRect/>
          </a:stretch>
        </a:blipFill>
        <a:blipFill>
          <a:blip xmlns:r="http://schemas.openxmlformats.org/officeDocument/2006/relationships" r:embed="rId2">
            <a:duotone>
              <a:schemeClr val="phClr">
                <a:tint val="100000"/>
                <a:shade val="100000"/>
                <a:hueMod val="100000"/>
                <a:satMod val="70000"/>
              </a:schemeClr>
              <a:srgbClr val="F07800">
                <a:alpha val="77647"/>
              </a:srgb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antern">
    <a:dk1>
      <a:sysClr val="windowText" lastClr="000000"/>
    </a:dk1>
    <a:lt1>
      <a:sysClr val="window" lastClr="FFFFFF"/>
    </a:lt1>
    <a:dk2>
      <a:srgbClr val="430000"/>
    </a:dk2>
    <a:lt2>
      <a:srgbClr val="FFE8E8"/>
    </a:lt2>
    <a:accent1>
      <a:srgbClr val="E91201"/>
    </a:accent1>
    <a:accent2>
      <a:srgbClr val="FF6262"/>
    </a:accent2>
    <a:accent3>
      <a:srgbClr val="FF8000"/>
    </a:accent3>
    <a:accent4>
      <a:srgbClr val="EEA451"/>
    </a:accent4>
    <a:accent5>
      <a:srgbClr val="EA44C9"/>
    </a:accent5>
    <a:accent6>
      <a:srgbClr val="D21578"/>
    </a:accent6>
    <a:hlink>
      <a:srgbClr val="00B5CE"/>
    </a:hlink>
    <a:folHlink>
      <a:srgbClr val="E17100"/>
    </a:folHlink>
  </a:clrScheme>
</a:themeOverride>
</file>

<file path=ppt/theme/themeOverride2.xml><?xml version="1.0" encoding="utf-8"?>
<a:themeOverride xmlns:a="http://schemas.openxmlformats.org/drawingml/2006/main">
  <a:clrScheme name="Lantern">
    <a:dk1>
      <a:sysClr val="windowText" lastClr="000000"/>
    </a:dk1>
    <a:lt1>
      <a:sysClr val="window" lastClr="FFFFFF"/>
    </a:lt1>
    <a:dk2>
      <a:srgbClr val="430000"/>
    </a:dk2>
    <a:lt2>
      <a:srgbClr val="FFE8E8"/>
    </a:lt2>
    <a:accent1>
      <a:srgbClr val="E91201"/>
    </a:accent1>
    <a:accent2>
      <a:srgbClr val="FF6262"/>
    </a:accent2>
    <a:accent3>
      <a:srgbClr val="FF8000"/>
    </a:accent3>
    <a:accent4>
      <a:srgbClr val="EEA451"/>
    </a:accent4>
    <a:accent5>
      <a:srgbClr val="EA44C9"/>
    </a:accent5>
    <a:accent6>
      <a:srgbClr val="D21578"/>
    </a:accent6>
    <a:hlink>
      <a:srgbClr val="00B5CE"/>
    </a:hlink>
    <a:folHlink>
      <a:srgbClr val="E17100"/>
    </a:folHlink>
  </a:clrScheme>
</a:themeOverride>
</file>

<file path=ppt/theme/themeOverride3.xml><?xml version="1.0" encoding="utf-8"?>
<a:themeOverride xmlns:a="http://schemas.openxmlformats.org/drawingml/2006/main">
  <a:clrScheme name="Lantern">
    <a:dk1>
      <a:sysClr val="windowText" lastClr="000000"/>
    </a:dk1>
    <a:lt1>
      <a:sysClr val="window" lastClr="FFFFFF"/>
    </a:lt1>
    <a:dk2>
      <a:srgbClr val="430000"/>
    </a:dk2>
    <a:lt2>
      <a:srgbClr val="FFE8E8"/>
    </a:lt2>
    <a:accent1>
      <a:srgbClr val="E91201"/>
    </a:accent1>
    <a:accent2>
      <a:srgbClr val="FF6262"/>
    </a:accent2>
    <a:accent3>
      <a:srgbClr val="FF8000"/>
    </a:accent3>
    <a:accent4>
      <a:srgbClr val="EEA451"/>
    </a:accent4>
    <a:accent5>
      <a:srgbClr val="EA44C9"/>
    </a:accent5>
    <a:accent6>
      <a:srgbClr val="D21578"/>
    </a:accent6>
    <a:hlink>
      <a:srgbClr val="00B5CE"/>
    </a:hlink>
    <a:folHlink>
      <a:srgbClr val="E17100"/>
    </a:folHlink>
  </a:clrScheme>
</a:themeOverride>
</file>

<file path=ppt/theme/themeOverride4.xml><?xml version="1.0" encoding="utf-8"?>
<a:themeOverride xmlns:a="http://schemas.openxmlformats.org/drawingml/2006/main">
  <a:clrScheme name="Lantern">
    <a:dk1>
      <a:sysClr val="windowText" lastClr="000000"/>
    </a:dk1>
    <a:lt1>
      <a:sysClr val="window" lastClr="FFFFFF"/>
    </a:lt1>
    <a:dk2>
      <a:srgbClr val="430000"/>
    </a:dk2>
    <a:lt2>
      <a:srgbClr val="FFE8E8"/>
    </a:lt2>
    <a:accent1>
      <a:srgbClr val="E91201"/>
    </a:accent1>
    <a:accent2>
      <a:srgbClr val="FF6262"/>
    </a:accent2>
    <a:accent3>
      <a:srgbClr val="FF8000"/>
    </a:accent3>
    <a:accent4>
      <a:srgbClr val="EEA451"/>
    </a:accent4>
    <a:accent5>
      <a:srgbClr val="EA44C9"/>
    </a:accent5>
    <a:accent6>
      <a:srgbClr val="D21578"/>
    </a:accent6>
    <a:hlink>
      <a:srgbClr val="00B5CE"/>
    </a:hlink>
    <a:folHlink>
      <a:srgbClr val="E17100"/>
    </a:folHlink>
  </a:clrScheme>
</a:themeOverride>
</file>

<file path=docProps/app.xml><?xml version="1.0" encoding="utf-8"?>
<Properties xmlns="http://schemas.openxmlformats.org/officeDocument/2006/extended-properties" xmlns:vt="http://schemas.openxmlformats.org/officeDocument/2006/docPropsVTypes">
  <Template/>
  <TotalTime>394</TotalTime>
  <Words>292</Words>
  <Application>Microsoft Office PowerPoint</Application>
  <PresentationFormat>Экран (4:3)</PresentationFormat>
  <Paragraphs>48</Paragraphs>
  <Slides>22</Slides>
  <Notes>22</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Lantern</vt:lpstr>
      <vt:lpstr>Смысл жизни</vt:lpstr>
      <vt:lpstr>Слайд 2</vt:lpstr>
      <vt:lpstr>Слайд 3</vt:lpstr>
      <vt:lpstr>Слайд 4</vt:lpstr>
      <vt:lpstr>Слайд 5</vt:lpstr>
      <vt:lpstr>Слайд 6</vt:lpstr>
      <vt:lpstr>Философское видение проблемы</vt:lpstr>
      <vt:lpstr>Древняя Греция и Рим</vt:lpstr>
      <vt:lpstr>Слайд 9</vt:lpstr>
      <vt:lpstr>Иррационализм</vt:lpstr>
      <vt:lpstr>Экзистенциализм</vt:lpstr>
      <vt:lpstr>Слайд 12</vt:lpstr>
      <vt:lpstr>Нигилистские взгляды</vt:lpstr>
      <vt:lpstr>Позитивистские взгляды</vt:lpstr>
      <vt:lpstr>Слайд 15</vt:lpstr>
      <vt:lpstr>Прагматический подход</vt:lpstr>
      <vt:lpstr>Точка зрения трансгуманизма</vt:lpstr>
      <vt:lpstr>Религиозные подходы и теории</vt:lpstr>
      <vt:lpstr>Слайд 19</vt:lpstr>
      <vt:lpstr>Смысл жизни с точки зрения христианства</vt:lpstr>
      <vt:lpstr>Смысл жизни с точки зрения православного христианства</vt:lpstr>
      <vt:lpstr>Хайам О.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Смысл жизни</dc:title>
  <dc:creator>Татьяна</dc:creator>
  <cp:lastModifiedBy>avanesyan</cp:lastModifiedBy>
  <cp:revision>40</cp:revision>
  <dcterms:created xsi:type="dcterms:W3CDTF">2009-12-24T19:59:20Z</dcterms:created>
  <dcterms:modified xsi:type="dcterms:W3CDTF">2021-10-05T10:06:09Z</dcterms:modified>
</cp:coreProperties>
</file>